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Protocol…"/>
          <p:cNvSpPr txBox="1"/>
          <p:nvPr>
            <p:ph type="title"/>
          </p:nvPr>
        </p:nvSpPr>
        <p:spPr>
          <a:xfrm>
            <a:off x="952500" y="2809798"/>
            <a:ext cx="11099800" cy="4134004"/>
          </a:xfrm>
          <a:prstGeom prst="rect">
            <a:avLst/>
          </a:prstGeom>
        </p:spPr>
        <p:txBody>
          <a:bodyPr/>
          <a:lstStyle/>
          <a:p>
            <a:pPr/>
            <a:r>
              <a:t>Protocol</a:t>
            </a:r>
          </a:p>
          <a:p>
            <a:pPr/>
            <a:r>
              <a:t>Extension</a:t>
            </a:r>
          </a:p>
          <a:p>
            <a:pPr/>
            <a:r>
              <a:t>Delegation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已完成课程列表"/>
          <p:cNvSpPr txBox="1"/>
          <p:nvPr>
            <p:ph type="title"/>
          </p:nvPr>
        </p:nvSpPr>
        <p:spPr>
          <a:xfrm>
            <a:off x="952500" y="630721"/>
            <a:ext cx="11099800" cy="930528"/>
          </a:xfrm>
          <a:prstGeom prst="rect">
            <a:avLst/>
          </a:prstGeom>
        </p:spPr>
        <p:txBody>
          <a:bodyPr/>
          <a:lstStyle>
            <a:lvl1pPr>
              <a:defRPr sz="4000"/>
            </a:lvl1pPr>
          </a:lstStyle>
          <a:p>
            <a:pPr/>
            <a:r>
              <a:t>已完成课程列表</a:t>
            </a:r>
          </a:p>
        </p:txBody>
      </p:sp>
      <p:pic>
        <p:nvPicPr>
          <p:cNvPr id="150" name="pasted-image.png" descr="pasted-image.png"/>
          <p:cNvPicPr>
            <a:picLocks noChangeAspect="1"/>
          </p:cNvPicPr>
          <p:nvPr/>
        </p:nvPicPr>
        <p:blipFill>
          <a:blip r:embed="rId2">
            <a:extLst/>
          </a:blip>
          <a:stretch>
            <a:fillRect/>
          </a:stretch>
        </p:blipFill>
        <p:spPr>
          <a:xfrm>
            <a:off x="2328553" y="2162528"/>
            <a:ext cx="3739620" cy="6902063"/>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151" name="pasted-image.png" descr="pasted-image.png"/>
          <p:cNvPicPr>
            <a:picLocks noChangeAspect="1"/>
          </p:cNvPicPr>
          <p:nvPr/>
        </p:nvPicPr>
        <p:blipFill>
          <a:blip r:embed="rId3">
            <a:extLst/>
          </a:blip>
          <a:stretch>
            <a:fillRect/>
          </a:stretch>
        </p:blipFill>
        <p:spPr>
          <a:xfrm>
            <a:off x="7435119" y="2162528"/>
            <a:ext cx="3739620" cy="6902063"/>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 name="pasted-image.tiff" descr="pasted-image.tiff"/>
          <p:cNvPicPr>
            <a:picLocks noChangeAspect="1"/>
          </p:cNvPicPr>
          <p:nvPr/>
        </p:nvPicPr>
        <p:blipFill>
          <a:blip r:embed="rId2">
            <a:extLst/>
          </a:blip>
          <a:stretch>
            <a:fillRect/>
          </a:stretch>
        </p:blipFill>
        <p:spPr>
          <a:xfrm>
            <a:off x="1104900" y="733720"/>
            <a:ext cx="10795000" cy="5130801"/>
          </a:xfrm>
          <a:prstGeom prst="rect">
            <a:avLst/>
          </a:prstGeom>
          <a:ln w="12700">
            <a:miter lim="400000"/>
          </a:ln>
        </p:spPr>
      </p:pic>
      <p:sp>
        <p:nvSpPr>
          <p:cNvPr id="154" name="UITableViewDataSource: 作为数据源，可以查询一共有多少行数据以及每一行显示什么数据等。…"/>
          <p:cNvSpPr txBox="1"/>
          <p:nvPr>
            <p:ph type="body" sz="half" idx="1"/>
          </p:nvPr>
        </p:nvSpPr>
        <p:spPr>
          <a:xfrm>
            <a:off x="952500" y="6423863"/>
            <a:ext cx="11099800" cy="2604402"/>
          </a:xfrm>
          <a:prstGeom prst="rect">
            <a:avLst/>
          </a:prstGeom>
        </p:spPr>
        <p:txBody>
          <a:bodyPr/>
          <a:lstStyle/>
          <a:p>
            <a:pPr>
              <a:spcBef>
                <a:spcPts val="2300"/>
              </a:spcBef>
              <a:defRPr b="1" sz="3000"/>
            </a:pPr>
            <a:r>
              <a:rPr>
                <a:solidFill>
                  <a:schemeClr val="accent1">
                    <a:hueOff val="114395"/>
                    <a:lumOff val="-24975"/>
                  </a:schemeClr>
                </a:solidFill>
              </a:rPr>
              <a:t>UITableViewDataSource</a:t>
            </a:r>
            <a:r>
              <a:t>: </a:t>
            </a:r>
            <a:r>
              <a:rPr b="0"/>
              <a:t>作为数据源，可以查询一共有多少行数据以及每一行显示什么数据等。</a:t>
            </a:r>
          </a:p>
          <a:p>
            <a:pPr>
              <a:spcBef>
                <a:spcPts val="2300"/>
              </a:spcBef>
              <a:defRPr b="1" sz="3000"/>
            </a:pPr>
            <a:r>
              <a:rPr>
                <a:solidFill>
                  <a:schemeClr val="accent1">
                    <a:hueOff val="114395"/>
                    <a:lumOff val="-24975"/>
                  </a:schemeClr>
                </a:solidFill>
              </a:rPr>
              <a:t>UITableViewDelegate</a:t>
            </a:r>
            <a:r>
              <a:t>:  </a:t>
            </a:r>
            <a:r>
              <a:rPr b="0"/>
              <a:t>在UITableView触发某事件时做出相应的处理，比如选中了某一行。</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pasted-image.tiff" descr="pasted-image.tiff"/>
          <p:cNvPicPr>
            <a:picLocks noChangeAspect="1"/>
          </p:cNvPicPr>
          <p:nvPr/>
        </p:nvPicPr>
        <p:blipFill>
          <a:blip r:embed="rId2">
            <a:extLst/>
          </a:blip>
          <a:stretch>
            <a:fillRect/>
          </a:stretch>
        </p:blipFill>
        <p:spPr>
          <a:xfrm>
            <a:off x="0" y="1300480"/>
            <a:ext cx="13004800" cy="715264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pasted-image.tiff" descr="pasted-image.tiff"/>
          <p:cNvPicPr>
            <a:picLocks noChangeAspect="1"/>
          </p:cNvPicPr>
          <p:nvPr/>
        </p:nvPicPr>
        <p:blipFill>
          <a:blip r:embed="rId2">
            <a:extLst/>
          </a:blip>
          <a:stretch>
            <a:fillRect/>
          </a:stretch>
        </p:blipFill>
        <p:spPr>
          <a:xfrm>
            <a:off x="0" y="1734039"/>
            <a:ext cx="13004801" cy="682752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已完成课程列表—storyboard"/>
          <p:cNvSpPr txBox="1"/>
          <p:nvPr>
            <p:ph type="title"/>
          </p:nvPr>
        </p:nvSpPr>
        <p:spPr>
          <a:xfrm>
            <a:off x="952500" y="643466"/>
            <a:ext cx="11099800" cy="930528"/>
          </a:xfrm>
          <a:prstGeom prst="rect">
            <a:avLst/>
          </a:prstGeom>
        </p:spPr>
        <p:txBody>
          <a:bodyPr/>
          <a:lstStyle>
            <a:lvl1pPr>
              <a:defRPr sz="4000"/>
            </a:lvl1pPr>
          </a:lstStyle>
          <a:p>
            <a:pPr/>
            <a:r>
              <a:t>已完成课程列表—storyboard</a:t>
            </a:r>
          </a:p>
        </p:txBody>
      </p:sp>
      <p:sp>
        <p:nvSpPr>
          <p:cNvPr id="161" name="在storyboard中添加title、Table View、添加课程的button…"/>
          <p:cNvSpPr txBox="1"/>
          <p:nvPr>
            <p:ph type="body" sz="half" idx="1"/>
          </p:nvPr>
        </p:nvSpPr>
        <p:spPr>
          <a:xfrm>
            <a:off x="6618831" y="2791004"/>
            <a:ext cx="5435198" cy="5608658"/>
          </a:xfrm>
          <a:prstGeom prst="rect">
            <a:avLst/>
          </a:prstGeom>
        </p:spPr>
        <p:txBody>
          <a:bodyPr/>
          <a:lstStyle/>
          <a:p>
            <a:pPr marL="435609" indent="-435609" defTabSz="572516">
              <a:spcBef>
                <a:spcPts val="2700"/>
              </a:spcBef>
              <a:defRPr sz="3136"/>
            </a:pPr>
            <a:r>
              <a:t>在storyboard中添加title、Table View、添加课程的button</a:t>
            </a:r>
          </a:p>
          <a:p>
            <a:pPr marL="435609" indent="-435609" defTabSz="572516">
              <a:spcBef>
                <a:spcPts val="4100"/>
              </a:spcBef>
              <a:defRPr sz="3136"/>
            </a:pPr>
            <a:r>
              <a:t>将button(</a:t>
            </a:r>
            <a:r>
              <a:rPr b="1">
                <a:solidFill>
                  <a:schemeClr val="accent1"/>
                </a:solidFill>
              </a:rPr>
              <a:t>action</a:t>
            </a:r>
            <a:r>
              <a:t>)和Table View(</a:t>
            </a:r>
            <a:r>
              <a:rPr b="1">
                <a:solidFill>
                  <a:schemeClr val="accent1"/>
                </a:solidFill>
              </a:rPr>
              <a:t>outlet</a:t>
            </a:r>
            <a:r>
              <a:t>)链接到view controller中</a:t>
            </a:r>
          </a:p>
          <a:p>
            <a:pPr marL="435609" indent="-435609" defTabSz="572516">
              <a:spcBef>
                <a:spcPts val="4100"/>
              </a:spcBef>
              <a:defRPr sz="3136"/>
            </a:pPr>
            <a:r>
              <a:t>运行（如果和storyboard中排版不同，请检查机型）</a:t>
            </a:r>
          </a:p>
        </p:txBody>
      </p:sp>
      <p:pic>
        <p:nvPicPr>
          <p:cNvPr id="162" name="pasted-image.png" descr="pasted-image.png"/>
          <p:cNvPicPr>
            <a:picLocks noChangeAspect="1"/>
          </p:cNvPicPr>
          <p:nvPr/>
        </p:nvPicPr>
        <p:blipFill>
          <a:blip r:embed="rId2">
            <a:extLst/>
          </a:blip>
          <a:stretch>
            <a:fillRect/>
          </a:stretch>
        </p:blipFill>
        <p:spPr>
          <a:xfrm>
            <a:off x="948266" y="1851423"/>
            <a:ext cx="5435198" cy="777795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UITableViewDelegate需要实现的两个方法…"/>
          <p:cNvSpPr txBox="1"/>
          <p:nvPr>
            <p:ph type="title"/>
          </p:nvPr>
        </p:nvSpPr>
        <p:spPr>
          <a:xfrm>
            <a:off x="952500" y="1212403"/>
            <a:ext cx="11099800" cy="1142828"/>
          </a:xfrm>
          <a:prstGeom prst="rect">
            <a:avLst/>
          </a:prstGeom>
        </p:spPr>
        <p:txBody>
          <a:bodyPr/>
          <a:lstStyle/>
          <a:p>
            <a:pPr defTabSz="391414">
              <a:spcBef>
                <a:spcPts val="1500"/>
              </a:spcBef>
              <a:defRPr b="1" sz="2680">
                <a:latin typeface="Helvetica Neue"/>
                <a:ea typeface="Helvetica Neue"/>
                <a:cs typeface="Helvetica Neue"/>
                <a:sym typeface="Helvetica Neue"/>
              </a:defRPr>
            </a:pPr>
            <a:r>
              <a:t>UITableViewDelegate需要实现的两个方法</a:t>
            </a:r>
          </a:p>
          <a:p>
            <a:pPr defTabSz="391414">
              <a:spcBef>
                <a:spcPts val="1500"/>
              </a:spcBef>
              <a:defRPr b="1" sz="2010">
                <a:latin typeface="Helvetica Neue"/>
                <a:ea typeface="Helvetica Neue"/>
                <a:cs typeface="Helvetica Neue"/>
                <a:sym typeface="Helvetica Neue"/>
              </a:defRPr>
            </a:pPr>
            <a:r>
              <a:t>按住command，点击UITableViewDataSource即可查看源代码</a:t>
            </a:r>
          </a:p>
        </p:txBody>
      </p:sp>
      <p:sp>
        <p:nvSpPr>
          <p:cNvPr id="165" name="tableView(_:numberOfRowsInSection:)方法返回每个Section中显示多少行内容…"/>
          <p:cNvSpPr txBox="1"/>
          <p:nvPr>
            <p:ph type="body" idx="1"/>
          </p:nvPr>
        </p:nvSpPr>
        <p:spPr>
          <a:xfrm>
            <a:off x="952500" y="1723167"/>
            <a:ext cx="11099800" cy="7154133"/>
          </a:xfrm>
          <a:prstGeom prst="rect">
            <a:avLst/>
          </a:prstGeom>
        </p:spPr>
        <p:txBody>
          <a:bodyPr/>
          <a:lstStyle/>
          <a:p>
            <a:pPr/>
            <a:r>
              <a:t>tableView(_:numberOfRowsInSection:)方法返回每个Section中显示多少行内容</a:t>
            </a:r>
          </a:p>
          <a:p>
            <a:pPr/>
            <a:r>
              <a:t>tableView(_:cellForRowAtIndexPath:)方法会逐个创建每行的内容，包括专辑标题和它的值。</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已完成课程列表—ViewController中代码实现"/>
          <p:cNvSpPr txBox="1"/>
          <p:nvPr>
            <p:ph type="title"/>
          </p:nvPr>
        </p:nvSpPr>
        <p:spPr>
          <a:xfrm>
            <a:off x="952500" y="547165"/>
            <a:ext cx="11099800" cy="1142828"/>
          </a:xfrm>
          <a:prstGeom prst="rect">
            <a:avLst/>
          </a:prstGeom>
        </p:spPr>
        <p:txBody>
          <a:bodyPr/>
          <a:lstStyle>
            <a:lvl1pPr>
              <a:spcBef>
                <a:spcPts val="2300"/>
              </a:spcBef>
              <a:defRPr b="1" sz="3000">
                <a:latin typeface="Helvetica Neue"/>
                <a:ea typeface="Helvetica Neue"/>
                <a:cs typeface="Helvetica Neue"/>
                <a:sym typeface="Helvetica Neue"/>
              </a:defRPr>
            </a:lvl1pPr>
          </a:lstStyle>
          <a:p>
            <a:pPr/>
            <a:r>
              <a:t>已完成课程列表—ViewController中代码实现</a:t>
            </a:r>
          </a:p>
        </p:txBody>
      </p:sp>
      <p:sp>
        <p:nvSpPr>
          <p:cNvPr id="168" name="实现UITableViewDataSource协议中必须实现的两个方法…"/>
          <p:cNvSpPr txBox="1"/>
          <p:nvPr>
            <p:ph type="body" idx="1"/>
          </p:nvPr>
        </p:nvSpPr>
        <p:spPr>
          <a:xfrm>
            <a:off x="952500" y="1732235"/>
            <a:ext cx="11099800" cy="7195658"/>
          </a:xfrm>
          <a:prstGeom prst="rect">
            <a:avLst/>
          </a:prstGeom>
        </p:spPr>
        <p:txBody>
          <a:bodyPr/>
          <a:lstStyle/>
          <a:p>
            <a:pPr marL="355600" indent="-355600" defTabSz="467359">
              <a:spcBef>
                <a:spcPts val="3300"/>
              </a:spcBef>
              <a:defRPr sz="2560"/>
            </a:pPr>
            <a:r>
              <a:t>实现UITableViewDataSource协议中必须实现的两个方法 </a:t>
            </a:r>
          </a:p>
          <a:p>
            <a:pPr lvl="1" marL="711200" indent="-355600" defTabSz="467359">
              <a:spcBef>
                <a:spcPts val="3300"/>
              </a:spcBef>
              <a:defRPr sz="2560"/>
            </a:pPr>
            <a:r>
              <a:rPr>
                <a:solidFill>
                  <a:srgbClr val="BA2DA2"/>
                </a:solidFill>
              </a:rPr>
              <a:t>let</a:t>
            </a:r>
            <a:r>
              <a:t> cell = </a:t>
            </a:r>
            <a:r>
              <a:rPr>
                <a:solidFill>
                  <a:srgbClr val="703DAA"/>
                </a:solidFill>
              </a:rPr>
              <a:t>UITableViewCell</a:t>
            </a:r>
            <a:r>
              <a:t>(style: .</a:t>
            </a:r>
            <a:r>
              <a:rPr>
                <a:solidFill>
                  <a:srgbClr val="3E1E81"/>
                </a:solidFill>
              </a:rPr>
              <a:t>default</a:t>
            </a:r>
            <a:r>
              <a:t>, reuseIdentifier: </a:t>
            </a:r>
            <a:r>
              <a:rPr>
                <a:solidFill>
                  <a:srgbClr val="D12F1B"/>
                </a:solidFill>
              </a:rPr>
              <a:t>“</a:t>
            </a:r>
            <a:r>
              <a:rPr u="sng">
                <a:solidFill>
                  <a:srgbClr val="D12F1B"/>
                </a:solidFill>
              </a:rPr>
              <a:t>1</a:t>
            </a:r>
            <a:r>
              <a:rPr>
                <a:solidFill>
                  <a:srgbClr val="D12F1B"/>
                </a:solidFill>
              </a:rPr>
              <a:t>”</a:t>
            </a:r>
            <a:r>
              <a:t>)</a:t>
            </a:r>
          </a:p>
          <a:p>
            <a:pPr lvl="1" marL="711200" indent="-355600" defTabSz="467359">
              <a:spcBef>
                <a:spcPts val="3300"/>
              </a:spcBef>
              <a:defRPr sz="2560"/>
            </a:pPr>
            <a:r>
              <a:t>cell.</a:t>
            </a:r>
            <a:r>
              <a:rPr>
                <a:solidFill>
                  <a:srgbClr val="703DAA"/>
                </a:solidFill>
              </a:rPr>
              <a:t>textLabel</a:t>
            </a:r>
            <a:r>
              <a:t>!.</a:t>
            </a:r>
            <a:r>
              <a:rPr>
                <a:solidFill>
                  <a:srgbClr val="703DAA"/>
                </a:solidFill>
              </a:rPr>
              <a:t>text</a:t>
            </a:r>
            <a:r>
              <a:t> = </a:t>
            </a:r>
            <a:r>
              <a:rPr>
                <a:solidFill>
                  <a:srgbClr val="D12F1B"/>
                </a:solidFill>
              </a:rPr>
              <a:t>"</a:t>
            </a:r>
            <a:r>
              <a:t>\</a:t>
            </a:r>
            <a:r>
              <a:rPr>
                <a:solidFill>
                  <a:srgbClr val="D12F1B"/>
                </a:solidFill>
              </a:rPr>
              <a:t>(</a:t>
            </a:r>
            <a:r>
              <a:rPr>
                <a:solidFill>
                  <a:srgbClr val="4F8187"/>
                </a:solidFill>
              </a:rPr>
              <a:t>lecture</a:t>
            </a:r>
            <a:r>
              <a:t>[indexPath.</a:t>
            </a:r>
            <a:r>
              <a:rPr>
                <a:solidFill>
                  <a:srgbClr val="703DAA"/>
                </a:solidFill>
              </a:rPr>
              <a:t>row</a:t>
            </a:r>
            <a:r>
              <a:t>]</a:t>
            </a:r>
            <a:r>
              <a:rPr>
                <a:solidFill>
                  <a:srgbClr val="D12F1B"/>
                </a:solidFill>
              </a:rPr>
              <a:t>)"</a:t>
            </a:r>
          </a:p>
          <a:p>
            <a:pPr marL="355600" indent="-355600" defTabSz="467359">
              <a:spcBef>
                <a:spcPts val="3300"/>
              </a:spcBef>
              <a:defRPr sz="2560"/>
            </a:pPr>
            <a:r>
              <a:t>classNo:记录当前已完成课程数量</a:t>
            </a:r>
          </a:p>
          <a:p>
            <a:pPr marL="355600" indent="-355600" defTabSz="467359">
              <a:spcBef>
                <a:spcPts val="3300"/>
              </a:spcBef>
              <a:defRPr sz="2560"/>
            </a:pPr>
            <a:r>
              <a:rPr>
                <a:solidFill>
                  <a:srgbClr val="BA2DA2"/>
                </a:solidFill>
              </a:rPr>
              <a:t>var</a:t>
            </a:r>
            <a:r>
              <a:t> lecture = ["Getting Start", "Sketch", "UI Implement", "MVC"]  （记录课程数量，也即是所有可以展示的行数）</a:t>
            </a:r>
          </a:p>
          <a:p>
            <a:pPr marL="355600" indent="-355600" defTabSz="467359">
              <a:spcBef>
                <a:spcPts val="3300"/>
              </a:spcBef>
              <a:defRPr sz="2560"/>
            </a:pPr>
            <a:r>
              <a:t>编写点击button后应该发生的逻辑（classNo加一，刷新界面(</a:t>
            </a:r>
            <a:r>
              <a:rPr u="sng"/>
              <a:t>lessonView</a:t>
            </a:r>
            <a:r>
              <a:t>.</a:t>
            </a:r>
            <a:r>
              <a:rPr>
                <a:solidFill>
                  <a:srgbClr val="3E1E81"/>
                </a:solidFill>
              </a:rPr>
              <a:t>reloadData</a:t>
            </a:r>
            <a:r>
              <a:t>())，健壮性(classNo&lt;lecture.</a:t>
            </a:r>
            <a:r>
              <a:rPr>
                <a:solidFill>
                  <a:srgbClr val="703DAA"/>
                </a:solidFill>
              </a:rPr>
              <a:t>count</a:t>
            </a:r>
            <a:r>
              <a:t>)）</a:t>
            </a:r>
          </a:p>
          <a:p>
            <a:pPr marL="355600" indent="-355600" defTabSz="467359">
              <a:spcBef>
                <a:spcPts val="3300"/>
              </a:spcBef>
              <a:defRPr sz="2560"/>
            </a:pPr>
            <a:r>
              <a:rPr u="sng"/>
              <a:t>lessonView</a:t>
            </a:r>
            <a:r>
              <a:t>.</a:t>
            </a:r>
            <a:r>
              <a:rPr>
                <a:solidFill>
                  <a:srgbClr val="703DAA"/>
                </a:solidFill>
              </a:rPr>
              <a:t>dataSource</a:t>
            </a:r>
            <a:r>
              <a:t> = </a:t>
            </a:r>
            <a:r>
              <a:rPr>
                <a:solidFill>
                  <a:srgbClr val="BA2DA2"/>
                </a:solidFill>
              </a:rPr>
              <a:t>self：</a:t>
            </a:r>
            <a:r>
              <a:t>使得tableview从当前controller中读取数据(写在viewdidload中)</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THANKS"/>
          <p:cNvSpPr txBox="1"/>
          <p:nvPr>
            <p:ph type="body" sz="quarter" idx="1"/>
          </p:nvPr>
        </p:nvSpPr>
        <p:spPr>
          <a:xfrm>
            <a:off x="4779532" y="1733550"/>
            <a:ext cx="3445736" cy="6286500"/>
          </a:xfrm>
          <a:prstGeom prst="rect">
            <a:avLst/>
          </a:prstGeom>
        </p:spPr>
        <p:txBody>
          <a:bodyPr/>
          <a:lstStyle>
            <a:lvl1pPr marL="0" indent="0">
              <a:lnSpc>
                <a:spcPct val="150000"/>
              </a:lnSpc>
              <a:spcBef>
                <a:spcPts val="0"/>
              </a:spcBef>
              <a:buSzTx/>
              <a:buNone/>
              <a:defRPr sz="6400"/>
            </a:lvl1pPr>
          </a:lstStyle>
          <a:p>
            <a:pPr/>
            <a:r>
              <a:t>THANKS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Protocol"/>
          <p:cNvSpPr txBox="1"/>
          <p:nvPr>
            <p:ph type="title"/>
          </p:nvPr>
        </p:nvSpPr>
        <p:spPr>
          <a:xfrm>
            <a:off x="952500" y="635149"/>
            <a:ext cx="11099800" cy="2159001"/>
          </a:xfrm>
          <a:prstGeom prst="rect">
            <a:avLst/>
          </a:prstGeom>
        </p:spPr>
        <p:txBody>
          <a:bodyPr/>
          <a:lstStyle/>
          <a:p>
            <a:pPr/>
            <a:r>
              <a:t>Protocol</a:t>
            </a:r>
          </a:p>
        </p:txBody>
      </p:sp>
      <p:sp>
        <p:nvSpPr>
          <p:cNvPr id="122" name="协议(protocal)定义了用于实现某个任务或功能的一系列方法、属性和其它的种种需求。然后这个协议被类(class)或结构体(struct)或枚举类(enum)实现。"/>
          <p:cNvSpPr txBox="1"/>
          <p:nvPr>
            <p:ph type="body" idx="1"/>
          </p:nvPr>
        </p:nvSpPr>
        <p:spPr>
          <a:xfrm>
            <a:off x="952500" y="2162653"/>
            <a:ext cx="11099800" cy="5428294"/>
          </a:xfrm>
          <a:prstGeom prst="rect">
            <a:avLst/>
          </a:prstGeom>
        </p:spPr>
        <p:txBody>
          <a:bodyPr/>
          <a:lstStyle/>
          <a:p>
            <a:pPr>
              <a:lnSpc>
                <a:spcPct val="120000"/>
              </a:lnSpc>
              <a:defRPr sz="4000"/>
            </a:pPr>
            <a:r>
              <a:rPr b="1">
                <a:solidFill>
                  <a:schemeClr val="accent1">
                    <a:hueOff val="114395"/>
                    <a:lumOff val="-24975"/>
                  </a:schemeClr>
                </a:solidFill>
              </a:rPr>
              <a:t>协议(protocal)</a:t>
            </a:r>
            <a:r>
              <a:t>定义了用于实现某个任务或功能的一系列</a:t>
            </a:r>
            <a:r>
              <a:rPr b="1">
                <a:solidFill>
                  <a:schemeClr val="accent1">
                    <a:hueOff val="114395"/>
                    <a:lumOff val="-24975"/>
                  </a:schemeClr>
                </a:solidFill>
              </a:rPr>
              <a:t>方法、属性</a:t>
            </a:r>
            <a:r>
              <a:t>和其它的种种需求</a:t>
            </a:r>
            <a:r>
              <a:t>。然后这个协议被</a:t>
            </a:r>
            <a:r>
              <a:rPr b="1">
                <a:solidFill>
                  <a:schemeClr val="accent1">
                    <a:hueOff val="114395"/>
                    <a:lumOff val="-24975"/>
                  </a:schemeClr>
                </a:solidFill>
              </a:rPr>
              <a:t>类(class)或结构体(struct)或枚举类(enum)实现</a:t>
            </a: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Protocol 是什么"/>
          <p:cNvSpPr txBox="1"/>
          <p:nvPr>
            <p:ph type="title"/>
          </p:nvPr>
        </p:nvSpPr>
        <p:spPr>
          <a:xfrm>
            <a:off x="952500" y="635149"/>
            <a:ext cx="11099800" cy="2159001"/>
          </a:xfrm>
          <a:prstGeom prst="rect">
            <a:avLst/>
          </a:prstGeom>
        </p:spPr>
        <p:txBody>
          <a:bodyPr/>
          <a:lstStyle/>
          <a:p>
            <a:pPr/>
            <a:r>
              <a:t>Protocol </a:t>
            </a:r>
            <a:r>
              <a:rPr sz="4000"/>
              <a:t>是什么</a:t>
            </a:r>
          </a:p>
        </p:txBody>
      </p:sp>
      <p:sp>
        <p:nvSpPr>
          <p:cNvPr id="125" name="Protocal中文翻译为协议: 就是双方必需准守的意思。…"/>
          <p:cNvSpPr txBox="1"/>
          <p:nvPr>
            <p:ph type="body" idx="1"/>
          </p:nvPr>
        </p:nvSpPr>
        <p:spPr>
          <a:xfrm>
            <a:off x="952500" y="3026253"/>
            <a:ext cx="11099800" cy="5428294"/>
          </a:xfrm>
          <a:prstGeom prst="rect">
            <a:avLst/>
          </a:prstGeom>
        </p:spPr>
        <p:txBody>
          <a:bodyPr/>
          <a:lstStyle/>
          <a:p>
            <a:pPr>
              <a:lnSpc>
                <a:spcPct val="120000"/>
              </a:lnSpc>
              <a:defRPr sz="4000"/>
            </a:pPr>
            <a:r>
              <a:rPr b="1"/>
              <a:t>Protocal中文翻译为</a:t>
            </a:r>
            <a:r>
              <a:rPr b="1">
                <a:solidFill>
                  <a:schemeClr val="accent1">
                    <a:hueOff val="114395"/>
                    <a:lumOff val="-24975"/>
                  </a:schemeClr>
                </a:solidFill>
              </a:rPr>
              <a:t>协议: </a:t>
            </a:r>
            <a:r>
              <a:rPr b="1"/>
              <a:t>就是</a:t>
            </a:r>
            <a:r>
              <a:rPr b="1">
                <a:solidFill>
                  <a:schemeClr val="accent1">
                    <a:hueOff val="114395"/>
                    <a:lumOff val="-24975"/>
                  </a:schemeClr>
                </a:solidFill>
              </a:rPr>
              <a:t>双方必需准守</a:t>
            </a:r>
            <a:r>
              <a:rPr b="1"/>
              <a:t>的意思。</a:t>
            </a:r>
            <a:endParaRPr b="1"/>
          </a:p>
          <a:p>
            <a:pPr>
              <a:lnSpc>
                <a:spcPct val="120000"/>
              </a:lnSpc>
              <a:defRPr sz="4000"/>
            </a:pPr>
            <a:r>
              <a:rPr b="1">
                <a:solidFill>
                  <a:schemeClr val="accent1">
                    <a:hueOff val="114395"/>
                    <a:lumOff val="-24975"/>
                  </a:schemeClr>
                </a:solidFill>
              </a:rPr>
              <a:t>使用了Protocol的Class在定义时，一定要定义和实现Protocol里面写下的method和Propertity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Protocol 怎么用"/>
          <p:cNvSpPr txBox="1"/>
          <p:nvPr>
            <p:ph type="title"/>
          </p:nvPr>
        </p:nvSpPr>
        <p:spPr>
          <a:xfrm>
            <a:off x="952500" y="635149"/>
            <a:ext cx="11099800" cy="1396702"/>
          </a:xfrm>
          <a:prstGeom prst="rect">
            <a:avLst/>
          </a:prstGeom>
        </p:spPr>
        <p:txBody>
          <a:bodyPr/>
          <a:lstStyle/>
          <a:p>
            <a:pPr/>
            <a:r>
              <a:t>Protocol </a:t>
            </a:r>
            <a:r>
              <a:rPr sz="4000"/>
              <a:t>怎么用</a:t>
            </a:r>
          </a:p>
        </p:txBody>
      </p:sp>
      <p:pic>
        <p:nvPicPr>
          <p:cNvPr id="128" name="pasted-image.png" descr="pasted-image.png"/>
          <p:cNvPicPr>
            <a:picLocks noChangeAspect="1"/>
          </p:cNvPicPr>
          <p:nvPr/>
        </p:nvPicPr>
        <p:blipFill>
          <a:blip r:embed="rId2">
            <a:extLst/>
          </a:blip>
          <a:stretch>
            <a:fillRect/>
          </a:stretch>
        </p:blipFill>
        <p:spPr>
          <a:xfrm>
            <a:off x="356945" y="2796784"/>
            <a:ext cx="6025628" cy="2375960"/>
          </a:xfrm>
          <a:prstGeom prst="rect">
            <a:avLst/>
          </a:prstGeom>
          <a:ln w="12700">
            <a:miter lim="400000"/>
          </a:ln>
        </p:spPr>
      </p:pic>
      <p:pic>
        <p:nvPicPr>
          <p:cNvPr id="129" name="pasted-image.png" descr="pasted-image.png"/>
          <p:cNvPicPr>
            <a:picLocks noChangeAspect="1"/>
          </p:cNvPicPr>
          <p:nvPr/>
        </p:nvPicPr>
        <p:blipFill>
          <a:blip r:embed="rId3">
            <a:extLst/>
          </a:blip>
          <a:stretch>
            <a:fillRect/>
          </a:stretch>
        </p:blipFill>
        <p:spPr>
          <a:xfrm>
            <a:off x="6539759" y="2208243"/>
            <a:ext cx="6191558" cy="4001044"/>
          </a:xfrm>
          <a:prstGeom prst="rect">
            <a:avLst/>
          </a:prstGeom>
          <a:ln w="12700">
            <a:miter lim="400000"/>
          </a:ln>
        </p:spPr>
      </p:pic>
      <p:pic>
        <p:nvPicPr>
          <p:cNvPr id="130" name="pasted-image.tiff" descr="pasted-image.tiff"/>
          <p:cNvPicPr>
            <a:picLocks noChangeAspect="1"/>
          </p:cNvPicPr>
          <p:nvPr/>
        </p:nvPicPr>
        <p:blipFill>
          <a:blip r:embed="rId4">
            <a:extLst/>
          </a:blip>
          <a:stretch>
            <a:fillRect/>
          </a:stretch>
        </p:blipFill>
        <p:spPr>
          <a:xfrm>
            <a:off x="548589" y="6829414"/>
            <a:ext cx="11907622" cy="239865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Extension"/>
          <p:cNvSpPr txBox="1"/>
          <p:nvPr>
            <p:ph type="title"/>
          </p:nvPr>
        </p:nvSpPr>
        <p:spPr>
          <a:xfrm>
            <a:off x="952500" y="635149"/>
            <a:ext cx="11099800" cy="2159001"/>
          </a:xfrm>
          <a:prstGeom prst="rect">
            <a:avLst/>
          </a:prstGeom>
        </p:spPr>
        <p:txBody>
          <a:bodyPr/>
          <a:lstStyle/>
          <a:p>
            <a:pPr/>
            <a:r>
              <a:t>Extension</a:t>
            </a:r>
          </a:p>
        </p:txBody>
      </p:sp>
      <p:sp>
        <p:nvSpPr>
          <p:cNvPr id="133" name="扩展就是为一个已有的类、结构体、枚举类型或者协议类型添加新功能。这包括在没有权限获取原始源代码的情况下扩展类型的能力（即 逆向建模 ）。"/>
          <p:cNvSpPr txBox="1"/>
          <p:nvPr>
            <p:ph type="body" idx="1"/>
          </p:nvPr>
        </p:nvSpPr>
        <p:spPr>
          <a:xfrm>
            <a:off x="952500" y="2162653"/>
            <a:ext cx="11099800" cy="5428294"/>
          </a:xfrm>
          <a:prstGeom prst="rect">
            <a:avLst/>
          </a:prstGeom>
        </p:spPr>
        <p:txBody>
          <a:bodyPr/>
          <a:lstStyle/>
          <a:p>
            <a:pPr>
              <a:lnSpc>
                <a:spcPct val="120000"/>
              </a:lnSpc>
              <a:defRPr sz="4000"/>
            </a:pPr>
            <a:r>
              <a:rPr b="1" i="1">
                <a:solidFill>
                  <a:schemeClr val="accent1">
                    <a:hueOff val="114395"/>
                    <a:lumOff val="-24975"/>
                  </a:schemeClr>
                </a:solidFill>
              </a:rPr>
              <a:t>扩展</a:t>
            </a:r>
            <a:r>
              <a:t>就是为一个</a:t>
            </a:r>
            <a:r>
              <a:rPr b="1">
                <a:solidFill>
                  <a:schemeClr val="accent1">
                    <a:hueOff val="114395"/>
                    <a:lumOff val="-24975"/>
                  </a:schemeClr>
                </a:solidFill>
              </a:rPr>
              <a:t>已有的</a:t>
            </a:r>
            <a:r>
              <a:t>类、结构体、枚举类型或者协议类型</a:t>
            </a:r>
            <a:r>
              <a:rPr b="1">
                <a:solidFill>
                  <a:schemeClr val="accent1">
                    <a:hueOff val="114395"/>
                    <a:lumOff val="-24975"/>
                  </a:schemeClr>
                </a:solidFill>
              </a:rPr>
              <a:t>添加新功能</a:t>
            </a:r>
            <a:r>
              <a:t>。这包括在没有权限获取原始源代码的情况下扩展类型的能力（即 </a:t>
            </a:r>
            <a:r>
              <a:rPr i="1"/>
              <a:t>逆向建模</a:t>
            </a: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Extension 是什么"/>
          <p:cNvSpPr txBox="1"/>
          <p:nvPr>
            <p:ph type="title"/>
          </p:nvPr>
        </p:nvSpPr>
        <p:spPr>
          <a:xfrm>
            <a:off x="952500" y="635149"/>
            <a:ext cx="11099800" cy="2159001"/>
          </a:xfrm>
          <a:prstGeom prst="rect">
            <a:avLst/>
          </a:prstGeom>
        </p:spPr>
        <p:txBody>
          <a:bodyPr/>
          <a:lstStyle/>
          <a:p>
            <a:pPr/>
            <a:r>
              <a:t>Extension </a:t>
            </a:r>
            <a:r>
              <a:rPr sz="4000"/>
              <a:t>是什么</a:t>
            </a:r>
          </a:p>
        </p:txBody>
      </p:sp>
      <p:sp>
        <p:nvSpPr>
          <p:cNvPr id="136" name="Extension的使用就是能在原有的Class里面追加定义一些method或者propertity。…"/>
          <p:cNvSpPr txBox="1"/>
          <p:nvPr>
            <p:ph type="body" idx="1"/>
          </p:nvPr>
        </p:nvSpPr>
        <p:spPr>
          <a:xfrm>
            <a:off x="952500" y="2162653"/>
            <a:ext cx="11099800" cy="5428294"/>
          </a:xfrm>
          <a:prstGeom prst="rect">
            <a:avLst/>
          </a:prstGeom>
        </p:spPr>
        <p:txBody>
          <a:bodyPr/>
          <a:lstStyle/>
          <a:p>
            <a:pPr>
              <a:lnSpc>
                <a:spcPct val="120000"/>
              </a:lnSpc>
              <a:buSzPct val="100000"/>
              <a:defRPr sz="4000">
                <a:latin typeface="+mn-lt"/>
                <a:ea typeface="+mn-ea"/>
                <a:cs typeface="+mn-cs"/>
                <a:sym typeface="Helvetica Neue Medium"/>
              </a:defRPr>
            </a:pPr>
            <a:r>
              <a:rPr>
                <a:solidFill>
                  <a:schemeClr val="accent1">
                    <a:hueOff val="114395"/>
                    <a:lumOff val="-24975"/>
                  </a:schemeClr>
                </a:solidFill>
              </a:rPr>
              <a:t>Extension的使用就是能在原有的Class里面追加定义一些method或者propertity。</a:t>
            </a:r>
            <a:endParaRPr>
              <a:solidFill>
                <a:schemeClr val="accent1">
                  <a:hueOff val="114395"/>
                  <a:lumOff val="-24975"/>
                </a:schemeClr>
              </a:solidFill>
            </a:endParaRPr>
          </a:p>
          <a:p>
            <a:pPr>
              <a:lnSpc>
                <a:spcPct val="120000"/>
              </a:lnSpc>
              <a:buClr>
                <a:srgbClr val="000000"/>
              </a:buClr>
              <a:buSzPct val="100000"/>
              <a:defRPr sz="4000">
                <a:solidFill>
                  <a:schemeClr val="accent1">
                    <a:hueOff val="114395"/>
                    <a:lumOff val="-24975"/>
                  </a:schemeClr>
                </a:solidFill>
                <a:latin typeface="+mn-lt"/>
                <a:ea typeface="+mn-ea"/>
                <a:cs typeface="+mn-cs"/>
                <a:sym typeface="Helvetica Neue Medium"/>
              </a:defRPr>
            </a:pPr>
            <a:r>
              <a:t>扩展那些你不能接触的类。譬如 UIView 和 UIImage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Extension 怎么用"/>
          <p:cNvSpPr txBox="1"/>
          <p:nvPr>
            <p:ph type="title"/>
          </p:nvPr>
        </p:nvSpPr>
        <p:spPr>
          <a:xfrm>
            <a:off x="952500" y="857486"/>
            <a:ext cx="11099800" cy="1396702"/>
          </a:xfrm>
          <a:prstGeom prst="rect">
            <a:avLst/>
          </a:prstGeom>
        </p:spPr>
        <p:txBody>
          <a:bodyPr/>
          <a:lstStyle/>
          <a:p>
            <a:pPr/>
            <a:r>
              <a:t>Extension </a:t>
            </a:r>
            <a:r>
              <a:rPr sz="4000"/>
              <a:t>怎么用</a:t>
            </a:r>
          </a:p>
        </p:txBody>
      </p:sp>
      <p:pic>
        <p:nvPicPr>
          <p:cNvPr id="139" name="pasted-image.png" descr="pasted-image.png"/>
          <p:cNvPicPr>
            <a:picLocks noChangeAspect="1"/>
          </p:cNvPicPr>
          <p:nvPr/>
        </p:nvPicPr>
        <p:blipFill>
          <a:blip r:embed="rId2">
            <a:extLst/>
          </a:blip>
          <a:stretch>
            <a:fillRect/>
          </a:stretch>
        </p:blipFill>
        <p:spPr>
          <a:xfrm>
            <a:off x="244774" y="3364686"/>
            <a:ext cx="6429672" cy="4154915"/>
          </a:xfrm>
          <a:prstGeom prst="rect">
            <a:avLst/>
          </a:prstGeom>
          <a:ln w="12700">
            <a:miter lim="400000"/>
          </a:ln>
        </p:spPr>
      </p:pic>
      <p:pic>
        <p:nvPicPr>
          <p:cNvPr id="140" name="pasted-image.png" descr="pasted-image.png"/>
          <p:cNvPicPr>
            <a:picLocks noChangeAspect="1"/>
          </p:cNvPicPr>
          <p:nvPr/>
        </p:nvPicPr>
        <p:blipFill>
          <a:blip r:embed="rId3">
            <a:extLst/>
          </a:blip>
          <a:stretch>
            <a:fillRect/>
          </a:stretch>
        </p:blipFill>
        <p:spPr>
          <a:xfrm>
            <a:off x="6776135" y="3364686"/>
            <a:ext cx="5950250" cy="415491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Protocol 高级用法"/>
          <p:cNvSpPr txBox="1"/>
          <p:nvPr>
            <p:ph type="title"/>
          </p:nvPr>
        </p:nvSpPr>
        <p:spPr>
          <a:xfrm>
            <a:off x="952500" y="635149"/>
            <a:ext cx="11099800" cy="1396702"/>
          </a:xfrm>
          <a:prstGeom prst="rect">
            <a:avLst/>
          </a:prstGeom>
        </p:spPr>
        <p:txBody>
          <a:bodyPr/>
          <a:lstStyle/>
          <a:p>
            <a:pPr/>
            <a:r>
              <a:t>Protocol </a:t>
            </a:r>
            <a:r>
              <a:rPr sz="4000"/>
              <a:t>高级用法</a:t>
            </a:r>
          </a:p>
        </p:txBody>
      </p:sp>
      <p:pic>
        <p:nvPicPr>
          <p:cNvPr id="143" name="pasted-image.png" descr="pasted-image.png"/>
          <p:cNvPicPr>
            <a:picLocks noChangeAspect="1"/>
          </p:cNvPicPr>
          <p:nvPr/>
        </p:nvPicPr>
        <p:blipFill>
          <a:blip r:embed="rId2">
            <a:extLst/>
          </a:blip>
          <a:stretch>
            <a:fillRect/>
          </a:stretch>
        </p:blipFill>
        <p:spPr>
          <a:xfrm>
            <a:off x="588644" y="2515148"/>
            <a:ext cx="5757642" cy="5733851"/>
          </a:xfrm>
          <a:prstGeom prst="rect">
            <a:avLst/>
          </a:prstGeom>
          <a:ln w="12700">
            <a:miter lim="400000"/>
          </a:ln>
        </p:spPr>
      </p:pic>
      <p:pic>
        <p:nvPicPr>
          <p:cNvPr id="144" name="pasted-image.png" descr="pasted-image.png"/>
          <p:cNvPicPr>
            <a:picLocks noChangeAspect="1"/>
          </p:cNvPicPr>
          <p:nvPr/>
        </p:nvPicPr>
        <p:blipFill>
          <a:blip r:embed="rId3">
            <a:extLst/>
          </a:blip>
          <a:stretch>
            <a:fillRect/>
          </a:stretch>
        </p:blipFill>
        <p:spPr>
          <a:xfrm>
            <a:off x="6545623" y="3147099"/>
            <a:ext cx="5995863" cy="417194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Delegation"/>
          <p:cNvSpPr txBox="1"/>
          <p:nvPr>
            <p:ph type="title"/>
          </p:nvPr>
        </p:nvSpPr>
        <p:spPr>
          <a:prstGeom prst="rect">
            <a:avLst/>
          </a:prstGeom>
        </p:spPr>
        <p:txBody>
          <a:bodyPr/>
          <a:lstStyle/>
          <a:p>
            <a:pPr/>
            <a:r>
              <a:t>Delegation</a:t>
            </a:r>
          </a:p>
        </p:txBody>
      </p:sp>
      <p:sp>
        <p:nvSpPr>
          <p:cNvPr id="147" name="委托（delegation）是一种支持类或结构体将一部分职责委托给另一种类型的实例来完成的设计模式。这种设计模式是通过定义一个封装了委托职责的协议来实现的。然后被委托的实例通过遵从该协议来确保完成了委托的任务。…"/>
          <p:cNvSpPr txBox="1"/>
          <p:nvPr>
            <p:ph type="body" idx="1"/>
          </p:nvPr>
        </p:nvSpPr>
        <p:spPr>
          <a:xfrm>
            <a:off x="1016024" y="2596343"/>
            <a:ext cx="11335414" cy="6288114"/>
          </a:xfrm>
          <a:prstGeom prst="rect">
            <a:avLst/>
          </a:prstGeom>
        </p:spPr>
        <p:txBody>
          <a:bodyPr/>
          <a:lstStyle/>
          <a:p>
            <a:pPr marL="431165" indent="-431165" defTabSz="566674">
              <a:lnSpc>
                <a:spcPct val="120000"/>
              </a:lnSpc>
              <a:spcBef>
                <a:spcPts val="4000"/>
              </a:spcBef>
              <a:defRPr sz="3880"/>
            </a:pPr>
            <a:r>
              <a:rPr b="1">
                <a:solidFill>
                  <a:schemeClr val="accent1">
                    <a:hueOff val="114395"/>
                    <a:lumOff val="-24975"/>
                  </a:schemeClr>
                </a:solidFill>
              </a:rPr>
              <a:t>委托（delegation）</a:t>
            </a:r>
            <a:r>
              <a:t>是一种支持</a:t>
            </a:r>
            <a:r>
              <a:rPr b="1">
                <a:solidFill>
                  <a:schemeClr val="accent1">
                    <a:hueOff val="114395"/>
                    <a:lumOff val="-24975"/>
                  </a:schemeClr>
                </a:solidFill>
              </a:rPr>
              <a:t>类或结构体</a:t>
            </a:r>
            <a:r>
              <a:t>将一</a:t>
            </a:r>
            <a:r>
              <a:rPr b="1">
                <a:solidFill>
                  <a:schemeClr val="accent1">
                    <a:hueOff val="114395"/>
                    <a:lumOff val="-24975"/>
                  </a:schemeClr>
                </a:solidFill>
              </a:rPr>
              <a:t>部分职责</a:t>
            </a:r>
            <a:r>
              <a:t>委托给</a:t>
            </a:r>
            <a:r>
              <a:rPr b="1">
                <a:solidFill>
                  <a:schemeClr val="accent1">
                    <a:hueOff val="114395"/>
                    <a:lumOff val="-24975"/>
                  </a:schemeClr>
                </a:solidFill>
              </a:rPr>
              <a:t>另一种类型的实例</a:t>
            </a:r>
            <a:r>
              <a:t>来完成的设计模式。这种设计模式是通过定义一个</a:t>
            </a:r>
            <a:r>
              <a:rPr b="1">
                <a:solidFill>
                  <a:schemeClr val="accent1">
                    <a:hueOff val="114395"/>
                    <a:lumOff val="-24975"/>
                  </a:schemeClr>
                </a:solidFill>
              </a:rPr>
              <a:t>封装了委托职责的协议</a:t>
            </a:r>
            <a:r>
              <a:t>来实现的。然后被委托的实例通过遵从该协议来确保完成了委托的任务。</a:t>
            </a:r>
          </a:p>
          <a:p>
            <a:pPr marL="431165" indent="-431165" defTabSz="566674">
              <a:lnSpc>
                <a:spcPct val="120000"/>
              </a:lnSpc>
              <a:spcBef>
                <a:spcPts val="4000"/>
              </a:spcBef>
              <a:defRPr sz="3880"/>
            </a:pPr>
            <a:r>
              <a:t>委托可以用于回应某一个特定的动作（action），或者从不知其内部实现的外部源来获得数据。</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