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7"/>
  </p:notesMasterIdLst>
  <p:sldIdLst>
    <p:sldId id="308" r:id="rId3"/>
    <p:sldId id="305" r:id="rId4"/>
    <p:sldId id="306" r:id="rId5"/>
    <p:sldId id="318" r:id="rId6"/>
    <p:sldId id="307" r:id="rId7"/>
    <p:sldId id="311" r:id="rId8"/>
    <p:sldId id="312" r:id="rId9"/>
    <p:sldId id="313" r:id="rId10"/>
    <p:sldId id="319" r:id="rId11"/>
    <p:sldId id="315" r:id="rId12"/>
    <p:sldId id="314" r:id="rId13"/>
    <p:sldId id="316" r:id="rId14"/>
    <p:sldId id="317" r:id="rId15"/>
    <p:sldId id="26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4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asbin.org/docs/zh-CN/overvie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GIN</a:t>
            </a:r>
            <a:r>
              <a:rPr lang="zh-CN" altLang="en-US" sz="4800" dirty="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权限学习和封装</a:t>
            </a:r>
            <a:endParaRPr lang="en-US" altLang="zh-CN" sz="4800" dirty="0" smtClean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en-US" altLang="zh-CN" sz="4800" dirty="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(</a:t>
            </a:r>
            <a:r>
              <a:rPr lang="en-US" altLang="zh-CN" sz="4800" dirty="0" err="1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casbin</a:t>
            </a:r>
            <a:r>
              <a:rPr lang="en-US" altLang="zh-CN" sz="4800" dirty="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)</a:t>
            </a:r>
            <a:endParaRPr lang="en-US" altLang="zh-CN" sz="4800" dirty="0" smtClean="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学技术讲究的是套路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讲师：沈逸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938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模型定义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51" y="1581665"/>
            <a:ext cx="11168449" cy="4595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[matchers]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m = </a:t>
            </a:r>
            <a:r>
              <a:rPr lang="en-US" altLang="zh-CN" dirty="0" err="1">
                <a:solidFill>
                  <a:schemeClr val="bg1"/>
                </a:solidFill>
              </a:rPr>
              <a:t>r.sub</a:t>
            </a:r>
            <a:r>
              <a:rPr lang="en-US" altLang="zh-CN" dirty="0">
                <a:solidFill>
                  <a:schemeClr val="bg1"/>
                </a:solidFill>
              </a:rPr>
              <a:t> == </a:t>
            </a:r>
            <a:r>
              <a:rPr lang="en-US" altLang="zh-CN" dirty="0" err="1">
                <a:solidFill>
                  <a:schemeClr val="bg1"/>
                </a:solidFill>
              </a:rPr>
              <a:t>p.sub</a:t>
            </a:r>
            <a:r>
              <a:rPr lang="en-US" altLang="zh-CN" dirty="0">
                <a:solidFill>
                  <a:schemeClr val="bg1"/>
                </a:solidFill>
              </a:rPr>
              <a:t> &amp;&amp; r.obj == p.obj &amp;&amp; </a:t>
            </a:r>
            <a:r>
              <a:rPr lang="en-US" altLang="zh-CN" dirty="0" err="1">
                <a:solidFill>
                  <a:schemeClr val="bg1"/>
                </a:solidFill>
              </a:rPr>
              <a:t>r.act</a:t>
            </a:r>
            <a:r>
              <a:rPr lang="en-US" altLang="zh-CN" dirty="0">
                <a:solidFill>
                  <a:schemeClr val="bg1"/>
                </a:solidFill>
              </a:rPr>
              <a:t> == </a:t>
            </a:r>
            <a:r>
              <a:rPr lang="en-US" altLang="zh-CN" dirty="0" err="1">
                <a:solidFill>
                  <a:schemeClr val="bg1"/>
                </a:solidFill>
              </a:rPr>
              <a:t>p.act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这个是 请求和策略的匹配规则</a:t>
            </a:r>
          </a:p>
        </p:txBody>
      </p:sp>
    </p:spTree>
    <p:extLst>
      <p:ext uri="{BB962C8B-B14F-4D97-AF65-F5344CB8AC3E}">
        <p14:creationId xmlns:p14="http://schemas.microsoft.com/office/powerpoint/2010/main" val="1301088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策略文件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51" y="1581665"/>
            <a:ext cx="11168449" cy="459529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g, </a:t>
            </a:r>
            <a:r>
              <a:rPr lang="en-US" altLang="zh-CN" dirty="0" err="1">
                <a:solidFill>
                  <a:schemeClr val="bg1"/>
                </a:solidFill>
              </a:rPr>
              <a:t>shenyi</a:t>
            </a:r>
            <a:r>
              <a:rPr lang="en-US" altLang="zh-CN" dirty="0">
                <a:solidFill>
                  <a:schemeClr val="bg1"/>
                </a:solidFill>
              </a:rPr>
              <a:t>, admin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g, </a:t>
            </a:r>
            <a:r>
              <a:rPr lang="en-US" altLang="zh-CN" dirty="0" err="1">
                <a:solidFill>
                  <a:schemeClr val="bg1"/>
                </a:solidFill>
              </a:rPr>
              <a:t>lisi</a:t>
            </a:r>
            <a:r>
              <a:rPr lang="en-US" altLang="zh-CN" dirty="0">
                <a:solidFill>
                  <a:schemeClr val="bg1"/>
                </a:solidFill>
              </a:rPr>
              <a:t>, member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//</a:t>
            </a:r>
            <a:r>
              <a:rPr lang="zh-CN" altLang="en-US" dirty="0">
                <a:solidFill>
                  <a:schemeClr val="bg1"/>
                </a:solidFill>
              </a:rPr>
              <a:t>上面这两个 代表定义了两个人：</a:t>
            </a:r>
            <a:r>
              <a:rPr lang="en-US" altLang="zh-CN" dirty="0" err="1">
                <a:solidFill>
                  <a:schemeClr val="bg1"/>
                </a:solidFill>
              </a:rPr>
              <a:t>shenyi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 err="1">
                <a:solidFill>
                  <a:schemeClr val="bg1"/>
                </a:solidFill>
              </a:rPr>
              <a:t>lisi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，分表角色是</a:t>
            </a:r>
            <a:r>
              <a:rPr lang="en-US" altLang="zh-CN" dirty="0">
                <a:solidFill>
                  <a:schemeClr val="bg1"/>
                </a:solidFill>
              </a:rPr>
              <a:t>admin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member</a:t>
            </a: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p, </a:t>
            </a:r>
            <a:r>
              <a:rPr lang="en-US" altLang="zh-CN" dirty="0" err="1">
                <a:solidFill>
                  <a:schemeClr val="bg1"/>
                </a:solidFill>
              </a:rPr>
              <a:t>memeber</a:t>
            </a:r>
            <a:r>
              <a:rPr lang="en-US" altLang="zh-CN" dirty="0">
                <a:solidFill>
                  <a:schemeClr val="bg1"/>
                </a:solidFill>
              </a:rPr>
              <a:t>, /</a:t>
            </a:r>
            <a:r>
              <a:rPr lang="en-US" altLang="zh-CN" dirty="0" err="1">
                <a:solidFill>
                  <a:schemeClr val="bg1"/>
                </a:solidFill>
              </a:rPr>
              <a:t>depts</a:t>
            </a:r>
            <a:r>
              <a:rPr lang="en-US" altLang="zh-CN" dirty="0">
                <a:solidFill>
                  <a:schemeClr val="bg1"/>
                </a:solidFill>
              </a:rPr>
              <a:t>, GET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p, </a:t>
            </a:r>
            <a:r>
              <a:rPr lang="en-US" altLang="zh-CN" dirty="0" err="1">
                <a:solidFill>
                  <a:schemeClr val="bg1"/>
                </a:solidFill>
              </a:rPr>
              <a:t>memeber</a:t>
            </a:r>
            <a:r>
              <a:rPr lang="en-US" altLang="zh-CN" dirty="0">
                <a:solidFill>
                  <a:schemeClr val="bg1"/>
                </a:solidFill>
              </a:rPr>
              <a:t>, /</a:t>
            </a:r>
            <a:r>
              <a:rPr lang="en-US" altLang="zh-CN" dirty="0" err="1">
                <a:solidFill>
                  <a:schemeClr val="bg1"/>
                </a:solidFill>
              </a:rPr>
              <a:t>depts</a:t>
            </a:r>
            <a:r>
              <a:rPr lang="en-US" altLang="zh-CN" dirty="0">
                <a:solidFill>
                  <a:schemeClr val="bg1"/>
                </a:solidFill>
              </a:rPr>
              <a:t>/:id, GET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//</a:t>
            </a:r>
            <a:r>
              <a:rPr lang="zh-CN" altLang="en-US" dirty="0">
                <a:solidFill>
                  <a:schemeClr val="bg1"/>
                </a:solidFill>
              </a:rPr>
              <a:t>这代表 </a:t>
            </a:r>
            <a:r>
              <a:rPr lang="en-US" altLang="zh-CN" dirty="0">
                <a:solidFill>
                  <a:schemeClr val="bg1"/>
                </a:solidFill>
              </a:rPr>
              <a:t>member</a:t>
            </a:r>
            <a:r>
              <a:rPr lang="zh-CN" altLang="en-US" dirty="0">
                <a:solidFill>
                  <a:schemeClr val="bg1"/>
                </a:solidFill>
              </a:rPr>
              <a:t>可以访问的 </a:t>
            </a:r>
            <a:r>
              <a:rPr lang="en-US" altLang="zh-CN" dirty="0">
                <a:solidFill>
                  <a:schemeClr val="bg1"/>
                </a:solidFill>
              </a:rPr>
              <a:t>path</a:t>
            </a:r>
            <a:r>
              <a:rPr lang="zh-CN" altLang="en-US" dirty="0">
                <a:solidFill>
                  <a:schemeClr val="bg1"/>
                </a:solidFill>
              </a:rPr>
              <a:t>和请求方式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p, admin, /</a:t>
            </a:r>
            <a:r>
              <a:rPr lang="en-US" altLang="zh-CN" dirty="0" err="1">
                <a:solidFill>
                  <a:schemeClr val="bg1"/>
                </a:solidFill>
              </a:rPr>
              <a:t>depts</a:t>
            </a:r>
            <a:r>
              <a:rPr lang="en-US" altLang="zh-CN" dirty="0">
                <a:solidFill>
                  <a:schemeClr val="bg1"/>
                </a:solidFill>
              </a:rPr>
              <a:t>, POST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p, admin, /</a:t>
            </a:r>
            <a:r>
              <a:rPr lang="en-US" altLang="zh-CN" dirty="0" err="1">
                <a:solidFill>
                  <a:schemeClr val="bg1"/>
                </a:solidFill>
              </a:rPr>
              <a:t>depts</a:t>
            </a:r>
            <a:r>
              <a:rPr lang="en-US" altLang="zh-CN" dirty="0">
                <a:solidFill>
                  <a:schemeClr val="bg1"/>
                </a:solidFill>
              </a:rPr>
              <a:t>/:id, PUT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p, admin, /</a:t>
            </a:r>
            <a:r>
              <a:rPr lang="en-US" altLang="zh-CN" dirty="0" err="1">
                <a:solidFill>
                  <a:schemeClr val="bg1"/>
                </a:solidFill>
              </a:rPr>
              <a:t>depts</a:t>
            </a:r>
            <a:r>
              <a:rPr lang="en-US" altLang="zh-CN" dirty="0">
                <a:solidFill>
                  <a:schemeClr val="bg1"/>
                </a:solidFill>
              </a:rPr>
              <a:t>/:id, DELETE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//</a:t>
            </a:r>
            <a:r>
              <a:rPr lang="zh-CN" altLang="en-US" dirty="0">
                <a:solidFill>
                  <a:schemeClr val="bg1"/>
                </a:solidFill>
              </a:rPr>
              <a:t>同上 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g, admin, member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g,member,guest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这代表 </a:t>
            </a:r>
            <a:r>
              <a:rPr lang="en-US" altLang="zh-CN" dirty="0">
                <a:solidFill>
                  <a:schemeClr val="bg1"/>
                </a:solidFill>
              </a:rPr>
              <a:t>admin</a:t>
            </a:r>
            <a:r>
              <a:rPr lang="zh-CN" altLang="en-US" dirty="0">
                <a:solidFill>
                  <a:schemeClr val="bg1"/>
                </a:solidFill>
              </a:rPr>
              <a:t>同时也拥有</a:t>
            </a:r>
            <a:r>
              <a:rPr lang="en-US" altLang="zh-CN" dirty="0">
                <a:solidFill>
                  <a:schemeClr val="bg1"/>
                </a:solidFill>
              </a:rPr>
              <a:t>member</a:t>
            </a:r>
            <a:r>
              <a:rPr lang="zh-CN" altLang="en-US" dirty="0">
                <a:solidFill>
                  <a:schemeClr val="bg1"/>
                </a:solidFill>
              </a:rPr>
              <a:t>的关系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752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代码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13254"/>
            <a:ext cx="12191999" cy="5844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  sub</a:t>
            </a:r>
            <a:r>
              <a:rPr lang="en-US" altLang="zh-CN" dirty="0">
                <a:solidFill>
                  <a:schemeClr val="bg1"/>
                </a:solidFill>
              </a:rPr>
              <a:t>:= "</a:t>
            </a:r>
            <a:r>
              <a:rPr lang="en-US" altLang="zh-CN" dirty="0" err="1">
                <a:solidFill>
                  <a:schemeClr val="bg1"/>
                </a:solidFill>
              </a:rPr>
              <a:t>lisi</a:t>
            </a:r>
            <a:r>
              <a:rPr lang="en-US" altLang="zh-CN" dirty="0">
                <a:solidFill>
                  <a:schemeClr val="bg1"/>
                </a:solidFill>
              </a:rPr>
              <a:t>" // </a:t>
            </a:r>
            <a:r>
              <a:rPr lang="zh-CN" altLang="en-US" dirty="0">
                <a:solidFill>
                  <a:schemeClr val="bg1"/>
                </a:solidFill>
              </a:rPr>
              <a:t>想要访问资源的用户。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obj</a:t>
            </a:r>
            <a:r>
              <a:rPr lang="en-US" altLang="zh-CN" dirty="0">
                <a:solidFill>
                  <a:schemeClr val="bg1"/>
                </a:solidFill>
              </a:rPr>
              <a:t>:= "/</a:t>
            </a:r>
            <a:r>
              <a:rPr lang="en-US" altLang="zh-CN" dirty="0" err="1">
                <a:solidFill>
                  <a:schemeClr val="bg1"/>
                </a:solidFill>
              </a:rPr>
              <a:t>depts</a:t>
            </a:r>
            <a:r>
              <a:rPr lang="en-US" altLang="zh-CN" dirty="0">
                <a:solidFill>
                  <a:schemeClr val="bg1"/>
                </a:solidFill>
              </a:rPr>
              <a:t>" // </a:t>
            </a:r>
            <a:r>
              <a:rPr lang="zh-CN" altLang="en-US" dirty="0">
                <a:solidFill>
                  <a:schemeClr val="bg1"/>
                </a:solidFill>
              </a:rPr>
              <a:t>将被访问的资源。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act:= "POST" // </a:t>
            </a:r>
            <a:r>
              <a:rPr lang="zh-CN" altLang="en-US" dirty="0">
                <a:solidFill>
                  <a:schemeClr val="bg1"/>
                </a:solidFill>
              </a:rPr>
              <a:t>用户对资源执行的操作。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	</a:t>
            </a:r>
            <a:r>
              <a:rPr lang="en-US" altLang="zh-CN" dirty="0">
                <a:solidFill>
                  <a:schemeClr val="bg1"/>
                </a:solidFill>
              </a:rPr>
              <a:t>e:= </a:t>
            </a:r>
            <a:r>
              <a:rPr lang="en-US" altLang="zh-CN" dirty="0" err="1">
                <a:solidFill>
                  <a:schemeClr val="bg1"/>
                </a:solidFill>
              </a:rPr>
              <a:t>casbin.NewEnforcer</a:t>
            </a:r>
            <a:r>
              <a:rPr lang="en-US" altLang="zh-CN" dirty="0">
                <a:solidFill>
                  <a:schemeClr val="bg1"/>
                </a:solidFill>
              </a:rPr>
              <a:t>("resources/model.</a:t>
            </a:r>
            <a:r>
              <a:rPr lang="en-US" altLang="zh-CN" dirty="0" err="1">
                <a:solidFill>
                  <a:schemeClr val="bg1"/>
                </a:solidFill>
              </a:rPr>
              <a:t>conf</a:t>
            </a:r>
            <a:r>
              <a:rPr lang="en-US" altLang="zh-CN" dirty="0">
                <a:solidFill>
                  <a:schemeClr val="bg1"/>
                </a:solidFill>
              </a:rPr>
              <a:t>","resources/p.csv")</a:t>
            </a: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ok:= </a:t>
            </a:r>
            <a:r>
              <a:rPr lang="en-US" altLang="zh-CN" dirty="0" err="1">
                <a:solidFill>
                  <a:schemeClr val="bg1"/>
                </a:solidFill>
              </a:rPr>
              <a:t>e.Enforce</a:t>
            </a:r>
            <a:r>
              <a:rPr lang="en-US" altLang="zh-CN" dirty="0">
                <a:solidFill>
                  <a:schemeClr val="bg1"/>
                </a:solidFill>
              </a:rPr>
              <a:t>(sub, </a:t>
            </a:r>
            <a:r>
              <a:rPr lang="en-US" altLang="zh-CN" dirty="0" err="1">
                <a:solidFill>
                  <a:schemeClr val="bg1"/>
                </a:solidFill>
              </a:rPr>
              <a:t>obj</a:t>
            </a:r>
            <a:r>
              <a:rPr lang="en-US" altLang="zh-CN" dirty="0">
                <a:solidFill>
                  <a:schemeClr val="bg1"/>
                </a:solidFill>
              </a:rPr>
              <a:t>, act)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if ok 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	</a:t>
            </a:r>
            <a:r>
              <a:rPr lang="en-US" altLang="zh-CN" dirty="0" err="1">
                <a:solidFill>
                  <a:schemeClr val="bg1"/>
                </a:solidFill>
              </a:rPr>
              <a:t>log.Println</a:t>
            </a:r>
            <a:r>
              <a:rPr lang="en-US" altLang="zh-CN" dirty="0">
                <a:solidFill>
                  <a:schemeClr val="bg1"/>
                </a:solidFill>
              </a:rPr>
              <a:t>("</a:t>
            </a:r>
            <a:r>
              <a:rPr lang="zh-CN" altLang="en-US" dirty="0">
                <a:solidFill>
                  <a:schemeClr val="bg1"/>
                </a:solidFill>
              </a:rPr>
              <a:t>运行通过</a:t>
            </a:r>
            <a:r>
              <a:rPr lang="en-US" altLang="zh-CN" dirty="0">
                <a:solidFill>
                  <a:schemeClr val="bg1"/>
                </a:solidFill>
              </a:rPr>
              <a:t>")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}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497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启动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13254"/>
            <a:ext cx="12191999" cy="5844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configuration := </a:t>
            </a:r>
            <a:r>
              <a:rPr lang="en-US" altLang="zh-CN" dirty="0" err="1">
                <a:solidFill>
                  <a:schemeClr val="bg1"/>
                </a:solidFill>
              </a:rPr>
              <a:t>raft.Configuration</a:t>
            </a:r>
            <a:r>
              <a:rPr lang="en-US" altLang="zh-CN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	Servers: []</a:t>
            </a:r>
            <a:r>
              <a:rPr lang="en-US" altLang="zh-CN" dirty="0" err="1">
                <a:solidFill>
                  <a:schemeClr val="bg1"/>
                </a:solidFill>
              </a:rPr>
              <a:t>raft.Server</a:t>
            </a:r>
            <a:r>
              <a:rPr lang="en-US" altLang="zh-CN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		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			ID:      "1",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			Address: </a:t>
            </a:r>
            <a:r>
              <a:rPr lang="en-US" altLang="zh-CN" dirty="0" err="1">
                <a:solidFill>
                  <a:schemeClr val="bg1"/>
                </a:solidFill>
              </a:rPr>
              <a:t>transport.LocalAddr</a:t>
            </a:r>
            <a:r>
              <a:rPr lang="en-US" altLang="zh-CN" dirty="0">
                <a:solidFill>
                  <a:schemeClr val="bg1"/>
                </a:solidFill>
              </a:rPr>
              <a:t>(),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		},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	},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}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raftnode.BootstrapCluster</a:t>
            </a:r>
            <a:r>
              <a:rPr lang="en-US" altLang="zh-CN" dirty="0">
                <a:solidFill>
                  <a:schemeClr val="bg1"/>
                </a:solidFill>
              </a:rPr>
              <a:t>(configuration)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393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程序员在囧途</a:t>
            </a:r>
            <a:r>
              <a:rPr lang="zh-CN" altLang="en-US" dirty="0" smtClean="0">
                <a:solidFill>
                  <a:schemeClr val="bg1"/>
                </a:solidFill>
              </a:rPr>
              <a:t>教育群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</a:rPr>
              <a:t>98514334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443" y="249187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开张课</a:t>
            </a:r>
            <a:r>
              <a:rPr lang="zh-CN" altLang="en-US" dirty="0" smtClean="0">
                <a:solidFill>
                  <a:schemeClr val="bg1"/>
                </a:solidFill>
              </a:rPr>
              <a:t>、最简单的例子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前置条件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51" y="1581665"/>
            <a:ext cx="11168449" cy="459529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go</a:t>
            </a:r>
            <a:r>
              <a:rPr lang="zh-CN" altLang="en-US" dirty="0" smtClean="0">
                <a:solidFill>
                  <a:schemeClr val="bg1"/>
                </a:solidFill>
              </a:rPr>
              <a:t>相关认知已经达到</a:t>
            </a:r>
            <a:r>
              <a:rPr lang="en-US" altLang="zh-CN" dirty="0" smtClean="0">
                <a:solidFill>
                  <a:schemeClr val="bg1"/>
                </a:solidFill>
              </a:rPr>
              <a:t>&gt;</a:t>
            </a:r>
            <a:r>
              <a:rPr lang="zh-CN" altLang="en-US" dirty="0" smtClean="0">
                <a:solidFill>
                  <a:schemeClr val="bg1"/>
                </a:solidFill>
              </a:rPr>
              <a:t>入门 </a:t>
            </a:r>
            <a:r>
              <a:rPr lang="en-US" altLang="zh-CN" dirty="0" smtClean="0">
                <a:solidFill>
                  <a:schemeClr val="bg1"/>
                </a:solidFill>
              </a:rPr>
              <a:t>&gt;</a:t>
            </a:r>
            <a:r>
              <a:rPr lang="zh-CN" altLang="en-US" dirty="0" smtClean="0">
                <a:solidFill>
                  <a:schemeClr val="bg1"/>
                </a:solidFill>
              </a:rPr>
              <a:t>基础 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、对</a:t>
            </a:r>
            <a:r>
              <a:rPr lang="en-US" altLang="zh-CN" dirty="0" smtClean="0">
                <a:solidFill>
                  <a:schemeClr val="bg1"/>
                </a:solidFill>
              </a:rPr>
              <a:t>RBAC</a:t>
            </a:r>
            <a:r>
              <a:rPr lang="zh-CN" altLang="en-US" dirty="0" smtClean="0">
                <a:solidFill>
                  <a:schemeClr val="bg1"/>
                </a:solidFill>
              </a:rPr>
              <a:t>概念不陌生、对</a:t>
            </a:r>
            <a:r>
              <a:rPr lang="en-US" altLang="zh-CN" dirty="0" smtClean="0">
                <a:solidFill>
                  <a:schemeClr val="bg1"/>
                </a:solidFill>
              </a:rPr>
              <a:t>GIN</a:t>
            </a:r>
            <a:r>
              <a:rPr lang="zh-CN" altLang="en-US" dirty="0" smtClean="0">
                <a:solidFill>
                  <a:schemeClr val="bg1"/>
                </a:solidFill>
              </a:rPr>
              <a:t>不陌生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</a:rPr>
              <a:t>、能熟练使用搜索引擎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49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Casbin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51" y="1581665"/>
            <a:ext cx="11168449" cy="459529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   </a:t>
            </a:r>
            <a:r>
              <a:rPr lang="en-US" altLang="zh-CN" dirty="0" err="1" smtClean="0">
                <a:solidFill>
                  <a:schemeClr val="bg1"/>
                </a:solidFill>
              </a:rPr>
              <a:t>Casbin</a:t>
            </a:r>
            <a:r>
              <a:rPr lang="zh-CN" altLang="en-US" dirty="0">
                <a:solidFill>
                  <a:schemeClr val="bg1"/>
                </a:solidFill>
              </a:rPr>
              <a:t>是一个强大的、高效的开源访问控制框架，其权限管理机制支持多种访问控制</a:t>
            </a:r>
            <a:r>
              <a:rPr lang="zh-CN" altLang="en-US" dirty="0" smtClean="0">
                <a:solidFill>
                  <a:schemeClr val="bg1"/>
                </a:solidFill>
              </a:rPr>
              <a:t>模型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solidFill>
                  <a:schemeClr val="bg1"/>
                </a:solidFill>
              </a:rPr>
              <a:t>文档地址：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https://casbin.org/docs/zh-CN/overview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06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直接开干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51" y="1581665"/>
            <a:ext cx="11168449" cy="4595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安装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go get github.com/gin-</a:t>
            </a:r>
            <a:r>
              <a:rPr lang="en-US" altLang="zh-CN" dirty="0" err="1" smtClean="0">
                <a:solidFill>
                  <a:schemeClr val="bg1"/>
                </a:solidFill>
              </a:rPr>
              <a:t>gonic</a:t>
            </a:r>
            <a:r>
              <a:rPr lang="en-US" altLang="zh-CN" dirty="0" smtClean="0">
                <a:solidFill>
                  <a:schemeClr val="bg1"/>
                </a:solidFill>
              </a:rPr>
              <a:t>/gin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go get github.com/</a:t>
            </a:r>
            <a:r>
              <a:rPr lang="en-US" altLang="zh-CN" dirty="0" err="1">
                <a:solidFill>
                  <a:schemeClr val="bg1"/>
                </a:solidFill>
              </a:rPr>
              <a:t>casbin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err="1">
                <a:solidFill>
                  <a:schemeClr val="bg1"/>
                </a:solidFill>
              </a:rPr>
              <a:t>casbin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47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模型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51" y="1581665"/>
            <a:ext cx="11168449" cy="4595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在这里 你可以定义控制模型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60" y="2627613"/>
            <a:ext cx="7008813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407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模型定义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51" y="1581665"/>
            <a:ext cx="11168449" cy="459529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[</a:t>
            </a:r>
            <a:r>
              <a:rPr lang="en-US" altLang="zh-CN" dirty="0" err="1">
                <a:solidFill>
                  <a:schemeClr val="bg1"/>
                </a:solidFill>
              </a:rPr>
              <a:t>request_definition</a:t>
            </a:r>
            <a:r>
              <a:rPr lang="en-US" altLang="zh-CN" dirty="0">
                <a:solidFill>
                  <a:schemeClr val="bg1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r = sub, </a:t>
            </a:r>
            <a:r>
              <a:rPr lang="en-US" altLang="zh-CN" dirty="0" err="1">
                <a:solidFill>
                  <a:schemeClr val="bg1"/>
                </a:solidFill>
              </a:rPr>
              <a:t>obj</a:t>
            </a:r>
            <a:r>
              <a:rPr lang="en-US" altLang="zh-CN" dirty="0">
                <a:solidFill>
                  <a:schemeClr val="bg1"/>
                </a:solidFill>
              </a:rPr>
              <a:t>, act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分表是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访问实体 </a:t>
            </a:r>
            <a:r>
              <a:rPr lang="en-US" altLang="zh-CN" dirty="0">
                <a:solidFill>
                  <a:schemeClr val="bg1"/>
                </a:solidFill>
              </a:rPr>
              <a:t>(Subject)</a:t>
            </a:r>
            <a:r>
              <a:rPr lang="zh-CN" altLang="en-US" dirty="0">
                <a:solidFill>
                  <a:schemeClr val="bg1"/>
                </a:solidFill>
              </a:rPr>
              <a:t>，访问资源 </a:t>
            </a:r>
            <a:r>
              <a:rPr lang="en-US" altLang="zh-CN" dirty="0">
                <a:solidFill>
                  <a:schemeClr val="bg1"/>
                </a:solidFill>
              </a:rPr>
              <a:t>(Object) </a:t>
            </a:r>
            <a:r>
              <a:rPr lang="zh-CN" altLang="en-US" dirty="0">
                <a:solidFill>
                  <a:schemeClr val="bg1"/>
                </a:solidFill>
              </a:rPr>
              <a:t>和访问方法 </a:t>
            </a:r>
            <a:r>
              <a:rPr lang="en-US" altLang="zh-CN" dirty="0">
                <a:solidFill>
                  <a:schemeClr val="bg1"/>
                </a:solidFill>
              </a:rPr>
              <a:t>(Action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GET /</a:t>
            </a:r>
            <a:r>
              <a:rPr lang="en-US" altLang="zh-CN" dirty="0" smtClean="0">
                <a:solidFill>
                  <a:schemeClr val="bg1"/>
                </a:solidFill>
              </a:rPr>
              <a:t>users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举个栗子： 譬如 </a:t>
            </a:r>
            <a:r>
              <a:rPr lang="en-US" altLang="zh-CN" dirty="0" err="1">
                <a:solidFill>
                  <a:schemeClr val="bg1"/>
                </a:solidFill>
              </a:rPr>
              <a:t>shenyi</a:t>
            </a:r>
            <a:r>
              <a:rPr lang="zh-CN" altLang="en-US" dirty="0">
                <a:solidFill>
                  <a:schemeClr val="bg1"/>
                </a:solidFill>
              </a:rPr>
              <a:t>这个用户 要访问</a:t>
            </a:r>
            <a:r>
              <a:rPr lang="en-US" altLang="zh-CN" dirty="0">
                <a:solidFill>
                  <a:schemeClr val="bg1"/>
                </a:solidFill>
              </a:rPr>
              <a:t>/users  ,GET </a:t>
            </a:r>
            <a:r>
              <a:rPr lang="zh-CN" altLang="en-US" dirty="0">
                <a:solidFill>
                  <a:schemeClr val="bg1"/>
                </a:solidFill>
              </a:rPr>
              <a:t>请求</a:t>
            </a: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则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shenyisub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en-US" altLang="zh-CN" dirty="0" err="1">
                <a:solidFill>
                  <a:schemeClr val="bg1"/>
                </a:solidFill>
              </a:rPr>
              <a:t>usersobj</a:t>
            </a: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GET act</a:t>
            </a:r>
          </a:p>
        </p:txBody>
      </p:sp>
    </p:spTree>
    <p:extLst>
      <p:ext uri="{BB962C8B-B14F-4D97-AF65-F5344CB8AC3E}">
        <p14:creationId xmlns:p14="http://schemas.microsoft.com/office/powerpoint/2010/main" val="3202195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模型定义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51" y="1581665"/>
            <a:ext cx="11168449" cy="459529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[</a:t>
            </a:r>
            <a:r>
              <a:rPr lang="en-US" altLang="zh-CN" dirty="0" err="1">
                <a:solidFill>
                  <a:schemeClr val="bg1"/>
                </a:solidFill>
              </a:rPr>
              <a:t>policy_definition</a:t>
            </a:r>
            <a:r>
              <a:rPr lang="en-US" altLang="zh-CN" dirty="0">
                <a:solidFill>
                  <a:schemeClr val="bg1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p = sub, </a:t>
            </a:r>
            <a:r>
              <a:rPr lang="en-US" altLang="zh-CN" dirty="0" err="1">
                <a:solidFill>
                  <a:schemeClr val="bg1"/>
                </a:solidFill>
              </a:rPr>
              <a:t>obj</a:t>
            </a:r>
            <a:r>
              <a:rPr lang="en-US" altLang="zh-CN" dirty="0">
                <a:solidFill>
                  <a:schemeClr val="bg1"/>
                </a:solidFill>
              </a:rPr>
              <a:t>, act</a:t>
            </a: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效果一样  是对策略的定义</a:t>
            </a: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[</a:t>
            </a:r>
            <a:r>
              <a:rPr lang="en-US" altLang="zh-CN" dirty="0" err="1">
                <a:solidFill>
                  <a:schemeClr val="bg1"/>
                </a:solidFill>
              </a:rPr>
              <a:t>role_definition</a:t>
            </a:r>
            <a:r>
              <a:rPr lang="en-US" altLang="zh-CN" dirty="0">
                <a:solidFill>
                  <a:schemeClr val="bg1"/>
                </a:solidFill>
              </a:rPr>
              <a:t>]  </a:t>
            </a:r>
            <a:r>
              <a:rPr lang="zh-CN" altLang="en-US" dirty="0">
                <a:solidFill>
                  <a:schemeClr val="bg1"/>
                </a:solidFill>
              </a:rPr>
              <a:t>角色定义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g = _, _</a:t>
            </a: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_, _</a:t>
            </a:r>
            <a:r>
              <a:rPr lang="zh-CN" altLang="en-US" dirty="0">
                <a:solidFill>
                  <a:schemeClr val="bg1"/>
                </a:solidFill>
              </a:rPr>
              <a:t>表示角色继承关系的前项和后项，即前项继承后项角色的权限</a:t>
            </a: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admin &gt;=member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member&gt;=guest</a:t>
            </a:r>
          </a:p>
        </p:txBody>
      </p:sp>
    </p:spTree>
    <p:extLst>
      <p:ext uri="{BB962C8B-B14F-4D97-AF65-F5344CB8AC3E}">
        <p14:creationId xmlns:p14="http://schemas.microsoft.com/office/powerpoint/2010/main" val="245126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模型定义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51" y="1581665"/>
            <a:ext cx="11168449" cy="45952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[</a:t>
            </a:r>
            <a:r>
              <a:rPr lang="en-US" altLang="zh-CN" dirty="0" err="1">
                <a:solidFill>
                  <a:schemeClr val="bg1"/>
                </a:solidFill>
              </a:rPr>
              <a:t>policy_effect</a:t>
            </a:r>
            <a:r>
              <a:rPr lang="en-US" altLang="zh-CN" dirty="0">
                <a:solidFill>
                  <a:schemeClr val="bg1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e = some(where (</a:t>
            </a:r>
            <a:r>
              <a:rPr lang="en-US" altLang="zh-CN" dirty="0" err="1">
                <a:solidFill>
                  <a:schemeClr val="bg1"/>
                </a:solidFill>
              </a:rPr>
              <a:t>p.eft</a:t>
            </a:r>
            <a:r>
              <a:rPr lang="en-US" altLang="zh-CN" dirty="0">
                <a:solidFill>
                  <a:schemeClr val="bg1"/>
                </a:solidFill>
              </a:rPr>
              <a:t> == allow))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对</a:t>
            </a:r>
            <a:r>
              <a:rPr lang="en-US" altLang="zh-CN" dirty="0">
                <a:solidFill>
                  <a:schemeClr val="bg1"/>
                </a:solidFill>
              </a:rPr>
              <a:t>policy</a:t>
            </a:r>
            <a:r>
              <a:rPr lang="zh-CN" altLang="en-US" dirty="0">
                <a:solidFill>
                  <a:schemeClr val="bg1"/>
                </a:solidFill>
              </a:rPr>
              <a:t>生效范围的定义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上面表示：如果存在任意一个决策结果为</a:t>
            </a:r>
            <a:r>
              <a:rPr lang="en-US" altLang="zh-CN" dirty="0">
                <a:solidFill>
                  <a:schemeClr val="bg1"/>
                </a:solidFill>
              </a:rPr>
              <a:t>allow</a:t>
            </a:r>
            <a:r>
              <a:rPr lang="zh-CN" altLang="en-US" dirty="0">
                <a:solidFill>
                  <a:schemeClr val="bg1"/>
                </a:solidFill>
              </a:rPr>
              <a:t>的匹配规则，则最终决策结果为</a:t>
            </a:r>
            <a:r>
              <a:rPr lang="en-US" altLang="zh-CN" dirty="0">
                <a:solidFill>
                  <a:schemeClr val="bg1"/>
                </a:solidFill>
              </a:rPr>
              <a:t>allow</a:t>
            </a: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chemeClr val="bg1"/>
                </a:solidFill>
              </a:rPr>
              <a:t>p.eft</a:t>
            </a:r>
            <a:r>
              <a:rPr lang="zh-CN" altLang="en-US" dirty="0">
                <a:solidFill>
                  <a:schemeClr val="bg1"/>
                </a:solidFill>
              </a:rPr>
              <a:t>就是决策结果</a:t>
            </a: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示例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!some(where (</a:t>
            </a:r>
            <a:r>
              <a:rPr lang="en-US" altLang="zh-CN" dirty="0" err="1">
                <a:solidFill>
                  <a:schemeClr val="bg1"/>
                </a:solidFill>
              </a:rPr>
              <a:t>p.eft</a:t>
            </a:r>
            <a:r>
              <a:rPr lang="en-US" altLang="zh-CN" dirty="0">
                <a:solidFill>
                  <a:schemeClr val="bg1"/>
                </a:solidFill>
              </a:rPr>
              <a:t> == deny))  </a:t>
            </a:r>
            <a:r>
              <a:rPr lang="zh-CN" altLang="en-US" dirty="0">
                <a:solidFill>
                  <a:schemeClr val="bg1"/>
                </a:solidFill>
              </a:rPr>
              <a:t>表示 任何一个决策结果都不能是</a:t>
            </a:r>
            <a:r>
              <a:rPr lang="en-US" altLang="zh-CN" dirty="0">
                <a:solidFill>
                  <a:schemeClr val="bg1"/>
                </a:solidFill>
              </a:rPr>
              <a:t>deny</a:t>
            </a:r>
          </a:p>
        </p:txBody>
      </p:sp>
    </p:spTree>
    <p:extLst>
      <p:ext uri="{BB962C8B-B14F-4D97-AF65-F5344CB8AC3E}">
        <p14:creationId xmlns:p14="http://schemas.microsoft.com/office/powerpoint/2010/main" val="41564843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15141</TotalTime>
  <Words>462</Words>
  <Application>Microsoft Office PowerPoint</Application>
  <PresentationFormat>自定义</PresentationFormat>
  <Paragraphs>105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Office 主题</vt:lpstr>
      <vt:lpstr>3_Office 主题​​</vt:lpstr>
      <vt:lpstr>PowerPoint 演示文稿</vt:lpstr>
      <vt:lpstr>开张课、最简单的例子</vt:lpstr>
      <vt:lpstr>前置条件</vt:lpstr>
      <vt:lpstr>Casbin</vt:lpstr>
      <vt:lpstr>直接开干</vt:lpstr>
      <vt:lpstr>模型</vt:lpstr>
      <vt:lpstr>模型定义</vt:lpstr>
      <vt:lpstr>模型定义</vt:lpstr>
      <vt:lpstr>模型定义</vt:lpstr>
      <vt:lpstr>模型定义</vt:lpstr>
      <vt:lpstr>策略文件</vt:lpstr>
      <vt:lpstr>代码</vt:lpstr>
      <vt:lpstr>启动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thinkpad</cp:lastModifiedBy>
  <cp:revision>1601</cp:revision>
  <dcterms:created xsi:type="dcterms:W3CDTF">2016-05-22T15:40:23Z</dcterms:created>
  <dcterms:modified xsi:type="dcterms:W3CDTF">2020-09-16T10:01:39Z</dcterms:modified>
</cp:coreProperties>
</file>