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7" r:id="rId4"/>
  </p:sldMasterIdLst>
  <p:notesMasterIdLst>
    <p:notesMasterId r:id="rId12"/>
  </p:notesMasterIdLst>
  <p:handoutMasterIdLst>
    <p:handoutMasterId r:id="rId13"/>
  </p:handoutMasterIdLst>
  <p:sldIdLst>
    <p:sldId id="326" r:id="rId5"/>
    <p:sldId id="332" r:id="rId6"/>
    <p:sldId id="334" r:id="rId7"/>
    <p:sldId id="330" r:id="rId8"/>
    <p:sldId id="258" r:id="rId9"/>
    <p:sldId id="256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F91"/>
    <a:srgbClr val="005BBB"/>
    <a:srgbClr val="666666"/>
    <a:srgbClr val="828383"/>
    <a:srgbClr val="4DC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5833"/>
  </p:normalViewPr>
  <p:slideViewPr>
    <p:cSldViewPr snapToGrid="0" snapToObjects="1">
      <p:cViewPr varScale="1">
        <p:scale>
          <a:sx n="106" d="100"/>
          <a:sy n="106" d="100"/>
        </p:scale>
        <p:origin x="119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9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D33A1-6D17-2C4C-B4C2-C83DB37352CC}" type="datetimeFigureOut">
              <a:rPr lang="en-US" smtClean="0">
                <a:latin typeface="Arial" charset="0"/>
              </a:rPr>
              <a:t>4/26/2024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9171E-5108-1245-8B63-E8B205C9AF87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4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fld id="{5B96CA4F-2197-CC40-B4FC-798A937A9DC6}" type="datetimeFigureOut">
              <a:rPr lang="en-US" smtClean="0"/>
              <a:pPr/>
              <a:t>4/26/2024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fld id="{02322656-8894-1544-92AA-01B3CF5E61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5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3C2530-3207-434D-8DBA-C5ED8866B6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6506DC0-0080-A940-AD4B-0B33B74192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A7FDD61-5EE2-FF40-A2EC-474933D144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6DFC7D-A607-4742-9DC5-90E630FA86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29365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9B6311-6DC7-C246-8BE9-FF15F20977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5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3823924" y="-1"/>
            <a:ext cx="5320075" cy="63161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1316" y="1735998"/>
            <a:ext cx="3029533" cy="42584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3088"/>
            <a:ext cx="3291108" cy="8684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 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CD81E1C-E7C0-5643-856D-74D7A6D19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3863701" y="692544"/>
            <a:ext cx="5290360" cy="53187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1316" y="1735997"/>
            <a:ext cx="3029533" cy="42753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3087"/>
            <a:ext cx="3292385" cy="8684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550263E-EA9E-6F4F-B2E4-BD35FF9FE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9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-1"/>
            <a:ext cx="9144000" cy="63161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49C74-E4F5-8D41-B244-08047CAAE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18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80A15519-F1A8-6947-A9DF-B0F701FC2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96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6300" y="1490400"/>
            <a:ext cx="82269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865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99100" y="914400"/>
            <a:ext cx="73494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99100" y="3560400"/>
            <a:ext cx="73494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spc="1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51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CB2476-02A5-5B47-B943-E201EA9FE5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6506DC0-0080-A940-AD4B-0B33B74192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A7FDD61-5EE2-FF40-A2EC-474933D144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6DFC7D-A607-4742-9DC5-90E630FA86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29365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3AE654-F18D-6245-8848-994732D3C2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1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84ADAF-A181-264F-84DF-653B022629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6506DC0-0080-A940-AD4B-0B33B74192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A7FDD61-5EE2-FF40-A2EC-474933D144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6DFC7D-A607-4742-9DC5-90E630FA86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29365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B67E50-EC2C-2049-BACB-03C002CFE0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9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CC7C73-A62A-A74C-AC45-73557B7322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797"/>
            <a:ext cx="9144000" cy="68519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ADDDE2-C548-8E44-A41D-D09937D0272F}"/>
              </a:ext>
            </a:extLst>
          </p:cNvPr>
          <p:cNvSpPr/>
          <p:nvPr userDrawn="1"/>
        </p:nvSpPr>
        <p:spPr>
          <a:xfrm>
            <a:off x="1" y="3438846"/>
            <a:ext cx="9144000" cy="3425951"/>
          </a:xfrm>
          <a:prstGeom prst="rect">
            <a:avLst/>
          </a:prstGeom>
          <a:solidFill>
            <a:srgbClr val="1D4F9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69110" y="1031555"/>
            <a:ext cx="4978908" cy="2387600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7F930EF-C716-2345-8E9C-8700FA42A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92C2000-A5F7-6248-8664-29E8E7221D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B6AA4F-0200-D14D-92C9-2D415866AC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CC7C73-A62A-A74C-AC45-73557B7322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797"/>
            <a:ext cx="9144000" cy="6851904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5EDBB07-1433-AE46-93BA-02179E2A6B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0715F73-74DA-7740-A195-94D09A9A2D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31555"/>
            <a:ext cx="4978908" cy="2387600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97EBF4-8F35-6244-A3B1-F577249F6E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7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571316" y="1735998"/>
            <a:ext cx="6043003" cy="43092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7108"/>
            <a:ext cx="7886700" cy="8684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4F9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3D83F124-31E4-B24A-A2AE-EF8C4ADFB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5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916179" y="1751872"/>
            <a:ext cx="4541837" cy="42763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571317" y="1735998"/>
            <a:ext cx="3126394" cy="42936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7108"/>
            <a:ext cx="7886700" cy="8684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4F9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91994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1316" y="1735998"/>
            <a:ext cx="7886700" cy="4258402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600"/>
              </a:spcBef>
              <a:buClr>
                <a:srgbClr val="1D4F91"/>
              </a:buClr>
              <a:buFont typeface="Arial"/>
              <a:buChar char="•"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  <a:p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  <a:p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</a:p>
          <a:p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</a:p>
          <a:p>
            <a:r>
              <a:rPr lang="en-US" dirty="0"/>
              <a:t>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  <a:p>
            <a:r>
              <a:rPr lang="en-US" dirty="0"/>
              <a:t>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5519"/>
            <a:ext cx="7886700" cy="8684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B4CCC98-1928-6840-B7FC-BA09DF3C0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91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71316" y="1735411"/>
            <a:ext cx="7886699" cy="42759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Clr>
                <a:srgbClr val="005BBB"/>
              </a:buClr>
              <a:buFontTx/>
              <a:buNone/>
              <a:defRPr sz="16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552450" indent="-209550">
              <a:lnSpc>
                <a:spcPct val="120000"/>
              </a:lnSpc>
              <a:buClr>
                <a:srgbClr val="005BBB"/>
              </a:buClr>
              <a:buFont typeface="Arial" charset="0"/>
              <a:buChar char="•"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57250" marR="0" indent="-171450" algn="l" defTabSz="685800" rtl="0" eaLnBrk="1" fontAlgn="auto" latinLnBrk="0" hangingPunct="1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857250" algn="l"/>
              </a:tabLst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</a:t>
            </a:r>
          </a:p>
          <a:p>
            <a:pPr lvl="1"/>
            <a:r>
              <a:rPr lang="en-US" dirty="0"/>
              <a:t>Second level text</a:t>
            </a:r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 </a:t>
            </a:r>
          </a:p>
          <a:p>
            <a:pPr lvl="2"/>
            <a:r>
              <a:rPr lang="en-US" dirty="0"/>
              <a:t>Third level</a:t>
            </a:r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3088"/>
            <a:ext cx="7886700" cy="86843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E5F231E-627F-D347-813F-24EE8B027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0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DD9A12F-7DD7-0E4A-B2BC-79A20AD6969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4313" y="10409"/>
            <a:ext cx="9144000" cy="685190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idx="1"/>
          </p:nvPr>
        </p:nvSpPr>
        <p:spPr>
          <a:xfrm>
            <a:off x="571316" y="1740185"/>
            <a:ext cx="7886700" cy="3491297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 Placeholder 12"/>
          <p:cNvSpPr>
            <a:spLocks noGrp="1"/>
          </p:cNvSpPr>
          <p:nvPr>
            <p:ph type="title"/>
          </p:nvPr>
        </p:nvSpPr>
        <p:spPr>
          <a:xfrm>
            <a:off x="571316" y="736810"/>
            <a:ext cx="7886700" cy="868430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533B6E-AD8D-7B45-8C8F-B1A2A8D7C16B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574682" y="6435813"/>
            <a:ext cx="2244903" cy="30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2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1" r:id="rId2"/>
    <p:sldLayoutId id="2147483932" r:id="rId3"/>
    <p:sldLayoutId id="2147483930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33" r:id="rId14"/>
    <p:sldLayoutId id="2147483934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rgbClr val="1D4F9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0" marR="0" indent="0" algn="l" defTabSz="685800" rtl="0" eaLnBrk="1" fontAlgn="auto" latinLnBrk="0" hangingPunct="1">
        <a:lnSpc>
          <a:spcPct val="110000"/>
        </a:lnSpc>
        <a:spcBef>
          <a:spcPts val="75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None/>
        <a:tabLst/>
        <a:defRPr sz="1600" b="0" i="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375"/>
        </a:spcBef>
        <a:buClr>
          <a:srgbClr val="1D4F91"/>
        </a:buClr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375"/>
        </a:spcBef>
        <a:buClr>
          <a:srgbClr val="1D4F91"/>
        </a:buClr>
        <a:buFont typeface="LucidaGrande" charset="0"/>
        <a:buChar char="-"/>
        <a:defRPr sz="1600" b="0" i="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312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5544">
          <p15:clr>
            <a:srgbClr val="F26B43"/>
          </p15:clr>
        </p15:guide>
        <p15:guide id="5" pos="216">
          <p15:clr>
            <a:srgbClr val="F26B43"/>
          </p15:clr>
        </p15:guide>
        <p15:guide id="6" pos="3348">
          <p15:clr>
            <a:srgbClr val="F26B43"/>
          </p15:clr>
        </p15:guide>
        <p15:guide id="7" pos="3528">
          <p15:clr>
            <a:srgbClr val="F26B43"/>
          </p15:clr>
        </p15:guide>
        <p15:guide id="8" pos="3384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tmp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40CA94-11E4-B645-A48E-47B4AC5ED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Insights from Single-Cell Gene Expression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095C2-75EC-7E40-A39E-1F80030BEB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eam Lead: Shaolei Ma</a:t>
            </a:r>
          </a:p>
          <a:p>
            <a:r>
              <a:rPr lang="en-US" dirty="0"/>
              <a:t>Members: Peng Su; Yilei Yang; Zhuodiao Kuang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8E5118-022A-E14C-80E6-257592D34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110" y="1042416"/>
            <a:ext cx="10022090" cy="2386584"/>
          </a:xfrm>
        </p:spPr>
        <p:txBody>
          <a:bodyPr/>
          <a:lstStyle/>
          <a:p>
            <a:r>
              <a:rPr lang="en-US" cap="none" dirty="0"/>
              <a:t>Unraveling Cellular Complexity</a:t>
            </a:r>
          </a:p>
        </p:txBody>
      </p:sp>
    </p:spTree>
    <p:extLst>
      <p:ext uri="{BB962C8B-B14F-4D97-AF65-F5344CB8AC3E}">
        <p14:creationId xmlns:p14="http://schemas.microsoft.com/office/powerpoint/2010/main" val="266362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6E81B-6B87-FC4C-ACD3-7B877A4CB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8CDD36-7E6A-357D-3379-AB459310632E}"/>
              </a:ext>
            </a:extLst>
          </p:cNvPr>
          <p:cNvSpPr/>
          <p:nvPr/>
        </p:nvSpPr>
        <p:spPr>
          <a:xfrm>
            <a:off x="356400" y="2820600"/>
            <a:ext cx="1926000" cy="8684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Principal Component Analysis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3515F9-5CAE-7969-2D2E-7B609896B339}"/>
              </a:ext>
            </a:extLst>
          </p:cNvPr>
          <p:cNvSpPr/>
          <p:nvPr/>
        </p:nvSpPr>
        <p:spPr>
          <a:xfrm>
            <a:off x="2887466" y="3788339"/>
            <a:ext cx="1443600" cy="6682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DE5299-C882-A8FF-0231-C06799CA8028}"/>
              </a:ext>
            </a:extLst>
          </p:cNvPr>
          <p:cNvCxnSpPr>
            <a:cxnSpLocks/>
            <a:stCxn id="8" idx="1"/>
            <a:endCxn id="5" idx="4"/>
          </p:cNvCxnSpPr>
          <p:nvPr/>
        </p:nvCxnSpPr>
        <p:spPr>
          <a:xfrm flipH="1" flipV="1">
            <a:off x="1319400" y="3689030"/>
            <a:ext cx="1568066" cy="433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95A7D99-61D3-19BC-A151-20A104FC613A}"/>
              </a:ext>
            </a:extLst>
          </p:cNvPr>
          <p:cNvSpPr/>
          <p:nvPr/>
        </p:nvSpPr>
        <p:spPr>
          <a:xfrm>
            <a:off x="1884600" y="1532986"/>
            <a:ext cx="1926000" cy="8684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Gaussian-Mixture model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DED0C0-7E97-674B-2E05-A889E3C66494}"/>
              </a:ext>
            </a:extLst>
          </p:cNvPr>
          <p:cNvCxnSpPr>
            <a:cxnSpLocks/>
            <a:stCxn id="5" idx="1"/>
            <a:endCxn id="15" idx="2"/>
          </p:cNvCxnSpPr>
          <p:nvPr/>
        </p:nvCxnSpPr>
        <p:spPr>
          <a:xfrm flipV="1">
            <a:off x="638456" y="1967201"/>
            <a:ext cx="1246144" cy="980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1FD1A22-3B34-A7AE-DDA3-30C7A2537E98}"/>
              </a:ext>
            </a:extLst>
          </p:cNvPr>
          <p:cNvSpPr/>
          <p:nvPr/>
        </p:nvSpPr>
        <p:spPr>
          <a:xfrm>
            <a:off x="4572000" y="1532986"/>
            <a:ext cx="1926000" cy="8684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EM algorithm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00D807-E869-C3D8-CD14-F257E485AF9B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>
            <a:off x="3810600" y="1967201"/>
            <a:ext cx="761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1CE1EF1D-DBC3-E75E-87BA-1A33FABD2D8F}"/>
              </a:ext>
            </a:extLst>
          </p:cNvPr>
          <p:cNvCxnSpPr>
            <a:cxnSpLocks/>
            <a:stCxn id="18" idx="6"/>
          </p:cNvCxnSpPr>
          <p:nvPr/>
        </p:nvCxnSpPr>
        <p:spPr>
          <a:xfrm flipH="1">
            <a:off x="5443466" y="1967201"/>
            <a:ext cx="1054534" cy="2175253"/>
          </a:xfrm>
          <a:prstGeom prst="curvedConnector4">
            <a:avLst>
              <a:gd name="adj1" fmla="val -21678"/>
              <a:gd name="adj2" fmla="val 9953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ABC643EE-0D9C-869E-8C5D-6BB2B1EDC660}"/>
              </a:ext>
            </a:extLst>
          </p:cNvPr>
          <p:cNvSpPr/>
          <p:nvPr/>
        </p:nvSpPr>
        <p:spPr>
          <a:xfrm>
            <a:off x="4331066" y="3788339"/>
            <a:ext cx="1112400" cy="6682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Clusters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F8EF0F-68A0-2BBA-731D-67CF2C9BE039}"/>
              </a:ext>
            </a:extLst>
          </p:cNvPr>
          <p:cNvSpPr txBox="1"/>
          <p:nvPr/>
        </p:nvSpPr>
        <p:spPr>
          <a:xfrm>
            <a:off x="1512000" y="5692093"/>
            <a:ext cx="555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Which genes are important to differentiate the clusters?</a:t>
            </a:r>
            <a:endParaRPr lang="en-US" dirty="0"/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290A9056-0CF5-8687-74CF-B50C845FF663}"/>
              </a:ext>
            </a:extLst>
          </p:cNvPr>
          <p:cNvSpPr/>
          <p:nvPr/>
        </p:nvSpPr>
        <p:spPr>
          <a:xfrm>
            <a:off x="4124066" y="4645879"/>
            <a:ext cx="414000" cy="982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B2411DA-0814-8E62-C5E0-9733BB2CA39D}"/>
              </a:ext>
            </a:extLst>
          </p:cNvPr>
          <p:cNvSpPr txBox="1"/>
          <p:nvPr/>
        </p:nvSpPr>
        <p:spPr>
          <a:xfrm>
            <a:off x="4538066" y="4724690"/>
            <a:ext cx="313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xplore gene-expression signatures in each of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Clusters</a:t>
            </a:r>
            <a:endParaRPr lang="en-US" dirty="0"/>
          </a:p>
        </p:txBody>
      </p:sp>
      <p:grpSp>
        <p:nvGrpSpPr>
          <p:cNvPr id="75" name="组合 23">
            <a:extLst>
              <a:ext uri="{FF2B5EF4-FFF2-40B4-BE49-F238E27FC236}">
                <a16:creationId xmlns:a16="http://schemas.microsoft.com/office/drawing/2014/main" id="{7B79A2B1-BB61-5411-669F-135A1B2A76C8}"/>
              </a:ext>
            </a:extLst>
          </p:cNvPr>
          <p:cNvGrpSpPr/>
          <p:nvPr/>
        </p:nvGrpSpPr>
        <p:grpSpPr>
          <a:xfrm>
            <a:off x="0" y="628173"/>
            <a:ext cx="9154954" cy="566262"/>
            <a:chOff x="-10" y="42"/>
            <a:chExt cx="19223" cy="1189"/>
          </a:xfrm>
        </p:grpSpPr>
        <p:sp>
          <p:nvSpPr>
            <p:cNvPr id="76" name="文本框 21">
              <a:extLst>
                <a:ext uri="{FF2B5EF4-FFF2-40B4-BE49-F238E27FC236}">
                  <a16:creationId xmlns:a16="http://schemas.microsoft.com/office/drawing/2014/main" id="{FA96CF69-008C-D95F-63F9-EC96310C1D4A}"/>
                </a:ext>
              </a:extLst>
            </p:cNvPr>
            <p:cNvSpPr txBox="1"/>
            <p:nvPr/>
          </p:nvSpPr>
          <p:spPr>
            <a:xfrm>
              <a:off x="-10" y="42"/>
              <a:ext cx="17363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>
                <a:lnSpc>
                  <a:spcPct val="90000"/>
                </a:lnSpc>
                <a:spcBef>
                  <a:spcPct val="0"/>
                </a:spcBef>
              </a:pPr>
              <a:r>
                <a:rPr lang="en-US" sz="2500" dirty="0">
                  <a:solidFill>
                    <a:srgbClr val="1D4F9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</a:p>
          </p:txBody>
        </p:sp>
        <p:cxnSp>
          <p:nvCxnSpPr>
            <p:cNvPr id="77" name="直接连接符 22">
              <a:extLst>
                <a:ext uri="{FF2B5EF4-FFF2-40B4-BE49-F238E27FC236}">
                  <a16:creationId xmlns:a16="http://schemas.microsoft.com/office/drawing/2014/main" id="{B9D7906E-2BB7-3A9C-44CB-96A1C046B326}"/>
                </a:ext>
              </a:extLst>
            </p:cNvPr>
            <p:cNvCxnSpPr/>
            <p:nvPr/>
          </p:nvCxnSpPr>
          <p:spPr>
            <a:xfrm>
              <a:off x="-10" y="1220"/>
              <a:ext cx="19223" cy="11"/>
            </a:xfrm>
            <a:prstGeom prst="line">
              <a:avLst/>
            </a:prstGeom>
            <a:ln w="381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8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10FCFE-4A3E-3C4A-B610-DFFEE6DDC8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1316" y="1642398"/>
            <a:ext cx="7886700" cy="42584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Dataset Composition:</a:t>
            </a:r>
          </a:p>
          <a:p>
            <a:r>
              <a:rPr lang="en-US" dirty="0"/>
              <a:t>  716 cells</a:t>
            </a:r>
          </a:p>
          <a:p>
            <a:r>
              <a:rPr lang="en-US" dirty="0"/>
              <a:t>  Analysis of 558 genes per cell.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8B8D0-C4D5-044C-82F5-D03FE1776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3C732A-4E96-B093-708E-4F4A2E8DC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05" y="2724802"/>
            <a:ext cx="8676122" cy="3532176"/>
          </a:xfrm>
          <a:prstGeom prst="rect">
            <a:avLst/>
          </a:prstGeom>
        </p:spPr>
      </p:pic>
      <p:cxnSp>
        <p:nvCxnSpPr>
          <p:cNvPr id="9" name="直接连接符 22">
            <a:extLst>
              <a:ext uri="{FF2B5EF4-FFF2-40B4-BE49-F238E27FC236}">
                <a16:creationId xmlns:a16="http://schemas.microsoft.com/office/drawing/2014/main" id="{9EF5FB48-953F-2C0A-85BF-4DAE115996E9}"/>
              </a:ext>
            </a:extLst>
          </p:cNvPr>
          <p:cNvCxnSpPr/>
          <p:nvPr/>
        </p:nvCxnSpPr>
        <p:spPr>
          <a:xfrm>
            <a:off x="0" y="1189196"/>
            <a:ext cx="9154954" cy="5239"/>
          </a:xfrm>
          <a:prstGeom prst="line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2" name="组合 23">
            <a:extLst>
              <a:ext uri="{FF2B5EF4-FFF2-40B4-BE49-F238E27FC236}">
                <a16:creationId xmlns:a16="http://schemas.microsoft.com/office/drawing/2014/main" id="{A05B1372-C368-D216-8D27-A771F519262E}"/>
              </a:ext>
            </a:extLst>
          </p:cNvPr>
          <p:cNvGrpSpPr/>
          <p:nvPr/>
        </p:nvGrpSpPr>
        <p:grpSpPr>
          <a:xfrm>
            <a:off x="0" y="628173"/>
            <a:ext cx="9154954" cy="566262"/>
            <a:chOff x="-10" y="42"/>
            <a:chExt cx="19223" cy="1189"/>
          </a:xfrm>
        </p:grpSpPr>
        <p:sp>
          <p:nvSpPr>
            <p:cNvPr id="13" name="文本框 21">
              <a:extLst>
                <a:ext uri="{FF2B5EF4-FFF2-40B4-BE49-F238E27FC236}">
                  <a16:creationId xmlns:a16="http://schemas.microsoft.com/office/drawing/2014/main" id="{0BB89945-EEC0-BBF1-106E-0A5C40B65AEA}"/>
                </a:ext>
              </a:extLst>
            </p:cNvPr>
            <p:cNvSpPr txBox="1"/>
            <p:nvPr/>
          </p:nvSpPr>
          <p:spPr>
            <a:xfrm>
              <a:off x="-10" y="42"/>
              <a:ext cx="17363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>
                <a:lnSpc>
                  <a:spcPct val="90000"/>
                </a:lnSpc>
                <a:spcBef>
                  <a:spcPct val="0"/>
                </a:spcBef>
              </a:pPr>
              <a:r>
                <a:rPr lang="en-US" sz="2500" dirty="0">
                  <a:solidFill>
                    <a:srgbClr val="1D4F9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Overview</a:t>
              </a:r>
            </a:p>
          </p:txBody>
        </p:sp>
        <p:cxnSp>
          <p:nvCxnSpPr>
            <p:cNvPr id="14" name="直接连接符 22">
              <a:extLst>
                <a:ext uri="{FF2B5EF4-FFF2-40B4-BE49-F238E27FC236}">
                  <a16:creationId xmlns:a16="http://schemas.microsoft.com/office/drawing/2014/main" id="{AAFA8824-8350-8707-DB72-F4CFD1D99CF6}"/>
                </a:ext>
              </a:extLst>
            </p:cNvPr>
            <p:cNvCxnSpPr/>
            <p:nvPr/>
          </p:nvCxnSpPr>
          <p:spPr>
            <a:xfrm>
              <a:off x="-10" y="1220"/>
              <a:ext cx="19223" cy="11"/>
            </a:xfrm>
            <a:prstGeom prst="line">
              <a:avLst/>
            </a:prstGeom>
            <a:ln w="381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28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4D3C82-5863-3244-8B49-E492FEAC51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Objective: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Capture major variability in gene expressions.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Methodology: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`</a:t>
            </a:r>
            <a:r>
              <a:rPr lang="en-US" dirty="0" err="1"/>
              <a:t>prcomp</a:t>
            </a:r>
            <a:r>
              <a:rPr lang="en-US" dirty="0"/>
              <a:t>` from 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Outcome: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Selected principal components: 3, 7, 10 based on the scree plot.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E9312-8CD4-1342-85FC-C0411C75A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FA90DF-255A-762B-D111-9AEA92AAE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975" y="1302064"/>
            <a:ext cx="2314426" cy="21171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D42897-0219-2A3D-3E9C-B03ED29BE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223" y="2597632"/>
            <a:ext cx="1197307" cy="11563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9E7620-A76E-FD3F-001D-71401CF37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909" y="1755544"/>
            <a:ext cx="1594091" cy="16489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A7244F-37B6-45C4-0658-20C58139C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3553" y="4092019"/>
            <a:ext cx="3620810" cy="22131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85B6D0A-6174-6888-E24A-36EADF376842}"/>
              </a:ext>
            </a:extLst>
          </p:cNvPr>
          <p:cNvSpPr txBox="1"/>
          <p:nvPr/>
        </p:nvSpPr>
        <p:spPr>
          <a:xfrm>
            <a:off x="3661920" y="3532467"/>
            <a:ext cx="33509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</a:t>
            </a:r>
          </a:p>
          <a:p>
            <a:r>
              <a:rPr lang="en-US" sz="1100" dirty="0"/>
              <a:t>https://setosa.io/ev/principal-component-analysis/</a:t>
            </a:r>
          </a:p>
        </p:txBody>
      </p:sp>
      <p:grpSp>
        <p:nvGrpSpPr>
          <p:cNvPr id="22" name="组合 23">
            <a:extLst>
              <a:ext uri="{FF2B5EF4-FFF2-40B4-BE49-F238E27FC236}">
                <a16:creationId xmlns:a16="http://schemas.microsoft.com/office/drawing/2014/main" id="{E9BDA004-7059-A51F-B993-53DCFA37E5B7}"/>
              </a:ext>
            </a:extLst>
          </p:cNvPr>
          <p:cNvGrpSpPr/>
          <p:nvPr/>
        </p:nvGrpSpPr>
        <p:grpSpPr>
          <a:xfrm>
            <a:off x="0" y="628173"/>
            <a:ext cx="9154954" cy="566262"/>
            <a:chOff x="-10" y="42"/>
            <a:chExt cx="19223" cy="1189"/>
          </a:xfrm>
        </p:grpSpPr>
        <p:sp>
          <p:nvSpPr>
            <p:cNvPr id="23" name="文本框 21">
              <a:extLst>
                <a:ext uri="{FF2B5EF4-FFF2-40B4-BE49-F238E27FC236}">
                  <a16:creationId xmlns:a16="http://schemas.microsoft.com/office/drawing/2014/main" id="{6D8D6A22-7ECD-86B3-0B74-BF73523D4CFF}"/>
                </a:ext>
              </a:extLst>
            </p:cNvPr>
            <p:cNvSpPr txBox="1"/>
            <p:nvPr/>
          </p:nvSpPr>
          <p:spPr>
            <a:xfrm>
              <a:off x="-10" y="42"/>
              <a:ext cx="17363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>
                <a:lnSpc>
                  <a:spcPct val="90000"/>
                </a:lnSpc>
                <a:spcBef>
                  <a:spcPct val="0"/>
                </a:spcBef>
              </a:pPr>
              <a:r>
                <a:rPr lang="en-US" sz="2500" dirty="0">
                  <a:solidFill>
                    <a:srgbClr val="1D4F9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Principal Component Analysis (PCA)</a:t>
              </a:r>
            </a:p>
          </p:txBody>
        </p:sp>
        <p:cxnSp>
          <p:nvCxnSpPr>
            <p:cNvPr id="24" name="直接连接符 22">
              <a:extLst>
                <a:ext uri="{FF2B5EF4-FFF2-40B4-BE49-F238E27FC236}">
                  <a16:creationId xmlns:a16="http://schemas.microsoft.com/office/drawing/2014/main" id="{62E9E5B5-6163-9B54-6525-8748F345F927}"/>
                </a:ext>
              </a:extLst>
            </p:cNvPr>
            <p:cNvCxnSpPr/>
            <p:nvPr/>
          </p:nvCxnSpPr>
          <p:spPr>
            <a:xfrm>
              <a:off x="-10" y="1220"/>
              <a:ext cx="19223" cy="11"/>
            </a:xfrm>
            <a:prstGeom prst="line">
              <a:avLst/>
            </a:prstGeom>
            <a:ln w="381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E3021FE0-38C6-0520-EEAB-580A91E96D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0078" y="1286483"/>
            <a:ext cx="1305596" cy="127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3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0" y="628173"/>
            <a:ext cx="9154954" cy="566262"/>
            <a:chOff x="-10" y="42"/>
            <a:chExt cx="19223" cy="1189"/>
          </a:xfrm>
        </p:grpSpPr>
        <p:sp>
          <p:nvSpPr>
            <p:cNvPr id="22" name="文本框 21"/>
            <p:cNvSpPr txBox="1"/>
            <p:nvPr/>
          </p:nvSpPr>
          <p:spPr>
            <a:xfrm>
              <a:off x="-10" y="42"/>
              <a:ext cx="17363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>
                <a:lnSpc>
                  <a:spcPct val="90000"/>
                </a:lnSpc>
                <a:spcBef>
                  <a:spcPct val="0"/>
                </a:spcBef>
              </a:pPr>
              <a:r>
                <a:rPr lang="en-US" sz="2500" dirty="0">
                  <a:solidFill>
                    <a:srgbClr val="1D4F9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Significantly Differential Expressed Genes —— Method 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-10" y="1220"/>
              <a:ext cx="19223" cy="11"/>
            </a:xfrm>
            <a:prstGeom prst="line">
              <a:avLst/>
            </a:prstGeom>
            <a:ln w="381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338614" y="1709738"/>
            <a:ext cx="8737759" cy="38066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500"/>
              <a:t>Differential Gene Expression analysis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zh-CN" altLang="en-US" sz="150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sz="1500"/>
              <a:t>Data Transformation and </a:t>
            </a:r>
            <a:r>
              <a:rPr lang="en-US" altLang="zh-CN" sz="1500">
                <a:sym typeface="+mn-ea"/>
              </a:rPr>
              <a:t>weights estimation </a:t>
            </a:r>
            <a:endParaRPr lang="en-US" altLang="zh-CN" sz="150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zh-CN" sz="1500"/>
          </a:p>
          <a:p>
            <a:pPr marL="771525" lvl="1" indent="-214313">
              <a:buFont typeface="Arial" panose="020B0604020202020204" pitchFamily="34" charset="0"/>
              <a:buChar char="•"/>
            </a:pPr>
            <a:r>
              <a:rPr lang="en-US" altLang="zh-CN" sz="1500"/>
              <a:t>log 2 transformed and </a:t>
            </a:r>
            <a:r>
              <a:rPr lang="en-US" altLang="zh-CN" sz="1500">
                <a:sym typeface="+mn-ea"/>
              </a:rPr>
              <a:t>normalized</a:t>
            </a:r>
            <a:endParaRPr lang="en-US" altLang="zh-CN" sz="1500"/>
          </a:p>
          <a:p>
            <a:pPr marL="771525" lvl="1" indent="-214313">
              <a:buFont typeface="Arial" panose="020B0604020202020204" pitchFamily="34" charset="0"/>
              <a:buChar char="•"/>
            </a:pPr>
            <a:r>
              <a:rPr lang="en-US" altLang="zh-CN" sz="1500"/>
              <a:t>precision weights estimation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zh-CN" sz="150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sz="1500"/>
              <a:t>Linear model fitting and updating</a:t>
            </a:r>
          </a:p>
          <a:p>
            <a:pPr marL="771525" lvl="1" indent="-214313">
              <a:buFont typeface="Arial" panose="020B0604020202020204" pitchFamily="34" charset="0"/>
              <a:buChar char="•"/>
            </a:pPr>
            <a:endParaRPr lang="en-US" altLang="zh-CN" sz="1500"/>
          </a:p>
          <a:p>
            <a:pPr marL="771525" lvl="1" indent="-214313">
              <a:buFont typeface="Arial" panose="020B0604020202020204" pitchFamily="34" charset="0"/>
              <a:buChar char="•"/>
            </a:pPr>
            <a:r>
              <a:rPr lang="en-US" altLang="zh-CN" sz="1500"/>
              <a:t>Fit linear model for each gene</a:t>
            </a:r>
          </a:p>
          <a:p>
            <a:pPr marL="771525" lvl="1" indent="-214313">
              <a:buFont typeface="Arial" panose="020B0604020202020204" pitchFamily="34" charset="0"/>
              <a:buChar char="•"/>
            </a:pPr>
            <a:r>
              <a:rPr lang="en-US" altLang="zh-CN" sz="1500"/>
              <a:t>model updated by integrating group comparison information</a:t>
            </a:r>
          </a:p>
          <a:p>
            <a:pPr marL="771525" lvl="1" indent="-214313">
              <a:buFont typeface="Arial" panose="020B0604020202020204" pitchFamily="34" charset="0"/>
              <a:buChar char="•"/>
            </a:pPr>
            <a:endParaRPr lang="en-US" altLang="zh-CN" sz="150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sz="1500"/>
              <a:t>Improvements in statistical testing</a:t>
            </a:r>
          </a:p>
          <a:p>
            <a:endParaRPr lang="en-US" altLang="zh-CN" sz="1500"/>
          </a:p>
          <a:p>
            <a:pPr marL="771525" lvl="1" indent="-214313">
              <a:buFont typeface="Arial" panose="020B0604020202020204" pitchFamily="34" charset="0"/>
              <a:buChar char="•"/>
            </a:pPr>
            <a:r>
              <a:rPr lang="en-US" altLang="zh-CN" sz="1500"/>
              <a:t>Empirical Bayes: to refine the statistical inference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729889" y="1709738"/>
            <a:ext cx="1932623" cy="38066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500"/>
              <a:t>Cluster 1: 23 DEGs </a:t>
            </a:r>
          </a:p>
          <a:p>
            <a:endParaRPr lang="zh-CN" altLang="en-US" sz="150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sz="1500">
                <a:sym typeface="+mn-ea"/>
              </a:rPr>
              <a:t>21 up regulated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sz="1500">
                <a:sym typeface="+mn-ea"/>
              </a:rPr>
              <a:t>2 down regulated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zh-CN" sz="1500"/>
          </a:p>
          <a:p>
            <a:r>
              <a:rPr lang="en-US" altLang="zh-CN" sz="1500"/>
              <a:t>Cluster 2: </a:t>
            </a:r>
            <a:r>
              <a:rPr lang="en-US" altLang="zh-CN" sz="1500">
                <a:sym typeface="+mn-ea"/>
              </a:rPr>
              <a:t>27 DEGs</a:t>
            </a:r>
            <a:endParaRPr lang="en-US" altLang="zh-CN" sz="1500"/>
          </a:p>
          <a:p>
            <a:endParaRPr lang="en-US" altLang="zh-CN" sz="150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1500">
                <a:sym typeface="+mn-ea"/>
              </a:rPr>
              <a:t>18 up regulated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CN" sz="1500">
                <a:sym typeface="+mn-ea"/>
              </a:rPr>
              <a:t>9 down regulated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altLang="zh-CN" sz="1500">
              <a:sym typeface="+mn-ea"/>
            </a:endParaRPr>
          </a:p>
          <a:p>
            <a:r>
              <a:rPr lang="en-US" altLang="zh-CN" sz="1500"/>
              <a:t>Cluster 3: </a:t>
            </a:r>
            <a:r>
              <a:rPr lang="en-US" altLang="zh-CN" sz="1500">
                <a:sym typeface="+mn-ea"/>
              </a:rPr>
              <a:t>14 DEGs</a:t>
            </a:r>
          </a:p>
          <a:p>
            <a:endParaRPr lang="en-US" altLang="zh-CN" sz="150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sz="1500">
                <a:sym typeface="+mn-ea"/>
              </a:rPr>
              <a:t>8 up regulated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CN" sz="1500">
                <a:sym typeface="+mn-ea"/>
              </a:rPr>
              <a:t>6 down regulated</a:t>
            </a:r>
            <a:endParaRPr lang="en-US" altLang="zh-CN" sz="150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19075" y="1890713"/>
            <a:ext cx="8602517" cy="3329971"/>
            <a:chOff x="596" y="3343"/>
            <a:chExt cx="17586" cy="657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41" y="3903"/>
              <a:ext cx="5841" cy="6011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08" y="3903"/>
              <a:ext cx="5732" cy="600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" y="3903"/>
              <a:ext cx="5852" cy="5981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693" y="3343"/>
              <a:ext cx="812" cy="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/>
                <a:t>A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517" y="3343"/>
              <a:ext cx="812" cy="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/>
                <a:t>B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41" y="3343"/>
              <a:ext cx="812" cy="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/>
                <a:t>C</a:t>
              </a: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9528" y="1559243"/>
            <a:ext cx="1419225" cy="1259205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900589" y="5484496"/>
            <a:ext cx="7148513" cy="300037"/>
            <a:chOff x="2088" y="1283"/>
            <a:chExt cx="15010" cy="630"/>
          </a:xfrm>
        </p:grpSpPr>
        <p:sp>
          <p:nvSpPr>
            <p:cNvPr id="18" name="文本框 17"/>
            <p:cNvSpPr txBox="1"/>
            <p:nvPr/>
          </p:nvSpPr>
          <p:spPr>
            <a:xfrm>
              <a:off x="2088" y="1283"/>
              <a:ext cx="2755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/>
                <a:t>Cluster 1 VS 2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420" y="1283"/>
              <a:ext cx="2755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/>
                <a:t>Cluster 1 VS 3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4343" y="1283"/>
              <a:ext cx="2755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/>
                <a:t>Cluster 2 VS 3</a:t>
              </a:r>
            </a:p>
          </p:txBody>
        </p:sp>
      </p:grpSp>
      <p:grpSp>
        <p:nvGrpSpPr>
          <p:cNvPr id="7" name="组合 23">
            <a:extLst>
              <a:ext uri="{FF2B5EF4-FFF2-40B4-BE49-F238E27FC236}">
                <a16:creationId xmlns:a16="http://schemas.microsoft.com/office/drawing/2014/main" id="{9B01EA91-3864-AAC8-F1FA-D94D918A6E8F}"/>
              </a:ext>
            </a:extLst>
          </p:cNvPr>
          <p:cNvGrpSpPr/>
          <p:nvPr/>
        </p:nvGrpSpPr>
        <p:grpSpPr>
          <a:xfrm>
            <a:off x="0" y="628173"/>
            <a:ext cx="9154954" cy="566262"/>
            <a:chOff x="-10" y="42"/>
            <a:chExt cx="19223" cy="1189"/>
          </a:xfrm>
        </p:grpSpPr>
        <p:sp>
          <p:nvSpPr>
            <p:cNvPr id="8" name="文本框 21">
              <a:extLst>
                <a:ext uri="{FF2B5EF4-FFF2-40B4-BE49-F238E27FC236}">
                  <a16:creationId xmlns:a16="http://schemas.microsoft.com/office/drawing/2014/main" id="{BF4F4AC7-FF6F-69EF-85C3-9A2C415A3F02}"/>
                </a:ext>
              </a:extLst>
            </p:cNvPr>
            <p:cNvSpPr txBox="1"/>
            <p:nvPr/>
          </p:nvSpPr>
          <p:spPr>
            <a:xfrm>
              <a:off x="-10" y="42"/>
              <a:ext cx="17363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>
                <a:lnSpc>
                  <a:spcPct val="90000"/>
                </a:lnSpc>
                <a:spcBef>
                  <a:spcPct val="0"/>
                </a:spcBef>
              </a:pPr>
              <a:r>
                <a:rPr lang="en-US" sz="2500" dirty="0">
                  <a:solidFill>
                    <a:srgbClr val="1D4F9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Significantly Differential Expressed Genes —— Method </a:t>
              </a:r>
            </a:p>
          </p:txBody>
        </p:sp>
        <p:cxnSp>
          <p:nvCxnSpPr>
            <p:cNvPr id="9" name="直接连接符 22">
              <a:extLst>
                <a:ext uri="{FF2B5EF4-FFF2-40B4-BE49-F238E27FC236}">
                  <a16:creationId xmlns:a16="http://schemas.microsoft.com/office/drawing/2014/main" id="{C7CE792E-6644-917B-0826-26B0D26D3F05}"/>
                </a:ext>
              </a:extLst>
            </p:cNvPr>
            <p:cNvCxnSpPr/>
            <p:nvPr/>
          </p:nvCxnSpPr>
          <p:spPr>
            <a:xfrm>
              <a:off x="-10" y="1220"/>
              <a:ext cx="19223" cy="11"/>
            </a:xfrm>
            <a:prstGeom prst="line">
              <a:avLst/>
            </a:prstGeom>
            <a:ln w="381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50482" y="2419350"/>
          <a:ext cx="4521519" cy="2272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9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34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1986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/>
                        <a:t>Cluster 1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/>
                        <a:t>Cluster 2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/>
                        <a:t>Cluster 3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55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/>
                        <a:t>Up </a:t>
                      </a: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/>
                        <a:t>Down</a:t>
                      </a: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/>
                        <a:t>Up </a:t>
                      </a: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/>
                        <a:t>Down</a:t>
                      </a: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/>
                        <a:t>Up </a:t>
                      </a: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/>
                        <a:t>Down</a:t>
                      </a: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6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Mfap5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Tinagl1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X1500015O10Rik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Anxa1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Arhgdib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/>
                        <a:t>Rbp1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291" y="1591152"/>
            <a:ext cx="4321493" cy="4230529"/>
          </a:xfrm>
          <a:prstGeom prst="rect">
            <a:avLst/>
          </a:prstGeom>
        </p:spPr>
      </p:pic>
      <p:grpSp>
        <p:nvGrpSpPr>
          <p:cNvPr id="2" name="组合 23">
            <a:extLst>
              <a:ext uri="{FF2B5EF4-FFF2-40B4-BE49-F238E27FC236}">
                <a16:creationId xmlns:a16="http://schemas.microsoft.com/office/drawing/2014/main" id="{2313C86F-E0C8-1B9C-82BD-3FAE1DA241D8}"/>
              </a:ext>
            </a:extLst>
          </p:cNvPr>
          <p:cNvGrpSpPr/>
          <p:nvPr/>
        </p:nvGrpSpPr>
        <p:grpSpPr>
          <a:xfrm>
            <a:off x="0" y="628173"/>
            <a:ext cx="9154954" cy="566262"/>
            <a:chOff x="-10" y="42"/>
            <a:chExt cx="19223" cy="1189"/>
          </a:xfrm>
        </p:grpSpPr>
        <p:sp>
          <p:nvSpPr>
            <p:cNvPr id="3" name="文本框 21">
              <a:extLst>
                <a:ext uri="{FF2B5EF4-FFF2-40B4-BE49-F238E27FC236}">
                  <a16:creationId xmlns:a16="http://schemas.microsoft.com/office/drawing/2014/main" id="{0E6A2D15-965E-DD28-C70C-7B6F75E818A5}"/>
                </a:ext>
              </a:extLst>
            </p:cNvPr>
            <p:cNvSpPr txBox="1"/>
            <p:nvPr/>
          </p:nvSpPr>
          <p:spPr>
            <a:xfrm>
              <a:off x="-10" y="42"/>
              <a:ext cx="17363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>
                <a:lnSpc>
                  <a:spcPct val="90000"/>
                </a:lnSpc>
                <a:spcBef>
                  <a:spcPct val="0"/>
                </a:spcBef>
              </a:pPr>
              <a:r>
                <a:rPr lang="en-US" sz="2500" dirty="0">
                  <a:solidFill>
                    <a:srgbClr val="1D4F9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Significantly Differential Expressed Genes —— Method </a:t>
              </a:r>
            </a:p>
          </p:txBody>
        </p:sp>
        <p:cxnSp>
          <p:nvCxnSpPr>
            <p:cNvPr id="6" name="直接连接符 22">
              <a:extLst>
                <a:ext uri="{FF2B5EF4-FFF2-40B4-BE49-F238E27FC236}">
                  <a16:creationId xmlns:a16="http://schemas.microsoft.com/office/drawing/2014/main" id="{C8A55240-232E-B024-090A-E0AED7B58A3F}"/>
                </a:ext>
              </a:extLst>
            </p:cNvPr>
            <p:cNvCxnSpPr/>
            <p:nvPr/>
          </p:nvCxnSpPr>
          <p:spPr>
            <a:xfrm>
              <a:off x="-10" y="1220"/>
              <a:ext cx="19223" cy="11"/>
            </a:xfrm>
            <a:prstGeom prst="line">
              <a:avLst/>
            </a:prstGeom>
            <a:ln w="381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74*238"/>
  <p:tag name="TABLE_ENDDRAG_RECT" val="5*164*474*23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UB Powerpoint Template">
  <a:themeElements>
    <a:clrScheme name="Custom 1">
      <a:dk1>
        <a:srgbClr val="53565A"/>
      </a:dk1>
      <a:lt1>
        <a:srgbClr val="FFFFFF"/>
      </a:lt1>
      <a:dk2>
        <a:srgbClr val="0077C8"/>
      </a:dk2>
      <a:lt2>
        <a:srgbClr val="FFFFFF"/>
      </a:lt2>
      <a:accent1>
        <a:srgbClr val="1D4F91"/>
      </a:accent1>
      <a:accent2>
        <a:srgbClr val="17802F"/>
      </a:accent2>
      <a:accent3>
        <a:srgbClr val="FC4C02"/>
      </a:accent3>
      <a:accent4>
        <a:srgbClr val="75787B"/>
      </a:accent4>
      <a:accent5>
        <a:srgbClr val="FFA300"/>
      </a:accent5>
      <a:accent6>
        <a:srgbClr val="AE2573"/>
      </a:accent6>
      <a:hlink>
        <a:srgbClr val="FF2500"/>
      </a:hlink>
      <a:folHlink>
        <a:srgbClr val="A632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rgbClr val="53565A"/>
    </a:dk1>
    <a:lt1>
      <a:srgbClr val="FFFFFF"/>
    </a:lt1>
    <a:dk2>
      <a:srgbClr val="0077C8"/>
    </a:dk2>
    <a:lt2>
      <a:srgbClr val="FFFFFF"/>
    </a:lt2>
    <a:accent1>
      <a:srgbClr val="1D4F91"/>
    </a:accent1>
    <a:accent2>
      <a:srgbClr val="17802F"/>
    </a:accent2>
    <a:accent3>
      <a:srgbClr val="FC4C02"/>
    </a:accent3>
    <a:accent4>
      <a:srgbClr val="75787B"/>
    </a:accent4>
    <a:accent5>
      <a:srgbClr val="FFA300"/>
    </a:accent5>
    <a:accent6>
      <a:srgbClr val="AE2573"/>
    </a:accent6>
    <a:hlink>
      <a:srgbClr val="FF2500"/>
    </a:hlink>
    <a:folHlink>
      <a:srgbClr val="A6320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ADF0D7730EC34EABE681400B72FC37" ma:contentTypeVersion="4" ma:contentTypeDescription="Create a new document." ma:contentTypeScope="" ma:versionID="049a5d5a03ac7ec2e6dc34b43ce7482e">
  <xsd:schema xmlns:xsd="http://www.w3.org/2001/XMLSchema" xmlns:xs="http://www.w3.org/2001/XMLSchema" xmlns:p="http://schemas.microsoft.com/office/2006/metadata/properties" xmlns:ns2="1f8e1645-2d05-482f-b51f-ff5836e5601f" targetNamespace="http://schemas.microsoft.com/office/2006/metadata/properties" ma:root="true" ma:fieldsID="61e614a36f3d1f3ccf50ac7a4b05a40d" ns2:_="">
    <xsd:import namespace="1f8e1645-2d05-482f-b51f-ff5836e560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8e1645-2d05-482f-b51f-ff5836e560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4529DD-CE5A-40CB-A883-9BA2BD4463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8e1645-2d05-482f-b51f-ff5836e560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C4CFB7-82D7-4F5E-A33E-EE5CAE7C753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6D2A133-A3B8-4131-9310-4A2FF985FE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2453</TotalTime>
  <Words>320</Words>
  <Application>Microsoft Office PowerPoint</Application>
  <PresentationFormat>On-screen Show (4:3)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LucidaGrande</vt:lpstr>
      <vt:lpstr>Söhne</vt:lpstr>
      <vt:lpstr>Arial</vt:lpstr>
      <vt:lpstr>Wingdings</vt:lpstr>
      <vt:lpstr>1_UB Powerpoint Template</vt:lpstr>
      <vt:lpstr>Unraveling Cellular Complexity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Template</dc:title>
  <dc:subject/>
  <dc:creator>Microsoft Office User</dc:creator>
  <cp:keywords/>
  <dc:description/>
  <cp:lastModifiedBy>Zhuodiao Kuang</cp:lastModifiedBy>
  <cp:revision>311</cp:revision>
  <cp:lastPrinted>2015-10-19T19:01:41Z</cp:lastPrinted>
  <dcterms:created xsi:type="dcterms:W3CDTF">2016-06-28T14:05:07Z</dcterms:created>
  <dcterms:modified xsi:type="dcterms:W3CDTF">2024-04-26T22:06:40Z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0x010100ACADF0D7730EC34EABE681400B72FC37</vt:lpwstr>
  </property>
</Properties>
</file>