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7" r:id="rId4"/>
  </p:sldMasterIdLst>
  <p:notesMasterIdLst>
    <p:notesMasterId r:id="rId9"/>
  </p:notesMasterIdLst>
  <p:handoutMasterIdLst>
    <p:handoutMasterId r:id="rId10"/>
  </p:handoutMasterIdLst>
  <p:sldIdLst>
    <p:sldId id="326" r:id="rId5"/>
    <p:sldId id="334" r:id="rId6"/>
    <p:sldId id="332" r:id="rId7"/>
    <p:sldId id="330" r:id="rId8"/>
  </p:sldIdLst>
  <p:sldSz cx="9144000" cy="6858000" type="screen4x3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F91"/>
    <a:srgbClr val="005BBB"/>
    <a:srgbClr val="666666"/>
    <a:srgbClr val="828383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5833"/>
  </p:normalViewPr>
  <p:slideViewPr>
    <p:cSldViewPr snapToGrid="0" snapToObjects="1">
      <p:cViewPr varScale="1">
        <p:scale>
          <a:sx n="106" d="100"/>
          <a:sy n="106" d="100"/>
        </p:scale>
        <p:origin x="11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t>4/27/2024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3C2530-3207-434D-8DBA-C5ED8866B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B6311-6DC7-C246-8BE9-FF15F20977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5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823924" y="-1"/>
            <a:ext cx="5320075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3029533" cy="4258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3291108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CD81E1C-E7C0-5643-856D-74D7A6D19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3863701" y="692544"/>
            <a:ext cx="5290360" cy="5318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7"/>
            <a:ext cx="3029533" cy="4275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7"/>
            <a:ext cx="3292385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550263E-EA9E-6F4F-B2E4-BD35FF9F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63161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49C74-E4F5-8D41-B244-08047CAAE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1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0A15519-F1A8-6947-A9DF-B0F701FC2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B2476-02A5-5B47-B943-E201EA9FE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AE654-F18D-6245-8848-994732D3C2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4ADAF-A181-264F-84DF-653B02262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6506DC0-0080-A940-AD4B-0B33B74192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A7FDD61-5EE2-FF40-A2EC-474933D144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6DFC7D-A607-4742-9DC5-90E630FA86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29365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67E50-EC2C-2049-BACB-03C002CFE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ADDDE2-C548-8E44-A41D-D09937D0272F}"/>
              </a:ext>
            </a:extLst>
          </p:cNvPr>
          <p:cNvSpPr/>
          <p:nvPr userDrawn="1"/>
        </p:nvSpPr>
        <p:spPr>
          <a:xfrm>
            <a:off x="1" y="3438846"/>
            <a:ext cx="9144000" cy="3425951"/>
          </a:xfrm>
          <a:prstGeom prst="rect">
            <a:avLst/>
          </a:prstGeom>
          <a:solidFill>
            <a:srgbClr val="1D4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F930EF-C716-2345-8E9C-8700FA42A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 Line One</a:t>
            </a:r>
          </a:p>
          <a:p>
            <a:pPr lvl="0"/>
            <a:r>
              <a:rPr lang="en-US" dirty="0"/>
              <a:t>Line Two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2C2000-A5F7-6248-8664-29E8E7221D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110" y="4762500"/>
            <a:ext cx="6638544" cy="769370"/>
          </a:xfrm>
          <a:prstGeom prst="rect">
            <a:avLst/>
          </a:prstGeom>
          <a:noFill/>
          <a:ln>
            <a:noFill/>
          </a:ln>
        </p:spPr>
        <p:txBody>
          <a:bodyPr l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 Name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6AA4F-0200-D14D-92C9-2D415866AC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C7C73-A62A-A74C-AC45-73557B732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797"/>
            <a:ext cx="9144000" cy="6851904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5EDBB07-1433-AE46-93BA-02179E2A6B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110" y="3505738"/>
            <a:ext cx="6638544" cy="115415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715F73-74DA-7740-A195-94D09A9A2D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110" y="1031555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rmAutofit/>
          </a:bodyPr>
          <a:lstStyle>
            <a:lvl1pPr algn="l">
              <a:lnSpc>
                <a:spcPts val="4350"/>
              </a:lnSpc>
              <a:defRPr sz="5200" b="0" i="0" cap="all" baseline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7EBF4-8F35-6244-A3B1-F577249F6E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4682" y="6305414"/>
            <a:ext cx="2878683" cy="3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6" y="1735998"/>
            <a:ext cx="6043003" cy="4309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83F124-31E4-B24A-A2AE-EF8C4ADFB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5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916179" y="1751872"/>
            <a:ext cx="4541837" cy="4276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71317" y="1735998"/>
            <a:ext cx="3126394" cy="4293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710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4F9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1994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1316" y="1735998"/>
            <a:ext cx="7886700" cy="4258402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600"/>
              </a:spcBef>
              <a:buClr>
                <a:srgbClr val="1D4F91"/>
              </a:buClr>
              <a:buFont typeface="Arial"/>
              <a:buChar char="•"/>
              <a:defRPr/>
            </a:lvl1pPr>
          </a:lstStyle>
          <a:p>
            <a:r>
              <a:rPr lang="en-US" dirty="0" err="1"/>
              <a:t>Lpsum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  <a:p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</a:p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</a:t>
            </a:r>
          </a:p>
          <a:p>
            <a:r>
              <a:rPr lang="en-US" dirty="0"/>
              <a:t>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5519"/>
            <a:ext cx="7886700" cy="8684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4CCC98-1928-6840-B7FC-BA09DF3C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1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71316" y="1735411"/>
            <a:ext cx="7886699" cy="4275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Clr>
                <a:srgbClr val="005BBB"/>
              </a:buClr>
              <a:buFontTx/>
              <a:buNone/>
              <a:defRPr sz="1600" b="0" i="0">
                <a:solidFill>
                  <a:srgbClr val="1D4F9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552450" indent="-209550">
              <a:lnSpc>
                <a:spcPct val="120000"/>
              </a:lnSpc>
              <a:buClr>
                <a:srgbClr val="005BBB"/>
              </a:buClr>
              <a:buFont typeface="Arial" charset="0"/>
              <a:buChar char="•"/>
              <a:tabLst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1316" y="733088"/>
            <a:ext cx="7886700" cy="86843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E5F231E-627F-D347-813F-24EE8B02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D9A12F-7DD7-0E4A-B2BC-79A20AD6969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313" y="10409"/>
            <a:ext cx="9144000" cy="68519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324416" y="64379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CF64-7C58-ED48-B151-C0AF0EEF35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idx="1"/>
          </p:nvPr>
        </p:nvSpPr>
        <p:spPr>
          <a:xfrm>
            <a:off x="571316" y="1740185"/>
            <a:ext cx="7886700" cy="349129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Placeholder 12"/>
          <p:cNvSpPr>
            <a:spLocks noGrp="1"/>
          </p:cNvSpPr>
          <p:nvPr>
            <p:ph type="title"/>
          </p:nvPr>
        </p:nvSpPr>
        <p:spPr>
          <a:xfrm>
            <a:off x="571316" y="736810"/>
            <a:ext cx="7886700" cy="868430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33B6E-AD8D-7B45-8C8F-B1A2A8D7C16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74682" y="6435813"/>
            <a:ext cx="2244903" cy="3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1" r:id="rId2"/>
    <p:sldLayoutId id="2147483932" r:id="rId3"/>
    <p:sldLayoutId id="2147483930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D4F9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marR="0" indent="0" algn="l" defTabSz="685800" rtl="0" eaLnBrk="1" fontAlgn="auto" latinLnBrk="0" hangingPunct="1">
        <a:lnSpc>
          <a:spcPct val="110000"/>
        </a:lnSpc>
        <a:spcBef>
          <a:spcPts val="75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None/>
        <a:tabLst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rgbClr val="1D4F91"/>
        </a:buClr>
        <a:buFont typeface="LucidaGrande" charset="0"/>
        <a:buChar char="-"/>
        <a:defRPr sz="1600" b="0" i="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312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5544">
          <p15:clr>
            <a:srgbClr val="F26B43"/>
          </p15:clr>
        </p15:guide>
        <p15:guide id="5" pos="216">
          <p15:clr>
            <a:srgbClr val="F26B43"/>
          </p15:clr>
        </p15:guide>
        <p15:guide id="6" pos="3348">
          <p15:clr>
            <a:srgbClr val="F26B43"/>
          </p15:clr>
        </p15:guide>
        <p15:guide id="7" pos="3528">
          <p15:clr>
            <a:srgbClr val="F26B43"/>
          </p15:clr>
        </p15:guide>
        <p15:guide id="8" pos="3384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0CA94-11E4-B645-A48E-47B4AC5ED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Insights from Single-Cell Gene Expression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95C2-75EC-7E40-A39E-1F80030BEB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eam Lead: Shaolei Ma</a:t>
            </a:r>
          </a:p>
          <a:p>
            <a:r>
              <a:rPr lang="en-US" dirty="0"/>
              <a:t>Members: Peng Su; Yilei Yang; Zhuodiao Kuang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8E5118-022A-E14C-80E6-257592D34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10" y="1042416"/>
            <a:ext cx="10022090" cy="2386584"/>
          </a:xfrm>
        </p:spPr>
        <p:txBody>
          <a:bodyPr/>
          <a:lstStyle/>
          <a:p>
            <a:r>
              <a:rPr lang="en-US" cap="none" dirty="0"/>
              <a:t>Unraveling Cellular Complexity</a:t>
            </a:r>
          </a:p>
        </p:txBody>
      </p:sp>
    </p:spTree>
    <p:extLst>
      <p:ext uri="{BB962C8B-B14F-4D97-AF65-F5344CB8AC3E}">
        <p14:creationId xmlns:p14="http://schemas.microsoft.com/office/powerpoint/2010/main" val="266362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0FCFE-4A3E-3C4A-B610-DFFEE6DDC8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316" y="1642398"/>
            <a:ext cx="7886700" cy="42584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Dataset Composition:</a:t>
            </a:r>
          </a:p>
          <a:p>
            <a:r>
              <a:rPr lang="en-US" dirty="0"/>
              <a:t>  716 cells</a:t>
            </a:r>
          </a:p>
          <a:p>
            <a:r>
              <a:rPr lang="en-US" dirty="0"/>
              <a:t>  Analysis of 558 genes per cell.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8B8D0-C4D5-044C-82F5-D03FE177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C732A-4E96-B093-708E-4F4A2E8D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5" y="2724802"/>
            <a:ext cx="8676122" cy="3532176"/>
          </a:xfrm>
          <a:prstGeom prst="rect">
            <a:avLst/>
          </a:prstGeom>
        </p:spPr>
      </p:pic>
      <p:cxnSp>
        <p:nvCxnSpPr>
          <p:cNvPr id="9" name="直接连接符 22">
            <a:extLst>
              <a:ext uri="{FF2B5EF4-FFF2-40B4-BE49-F238E27FC236}">
                <a16:creationId xmlns:a16="http://schemas.microsoft.com/office/drawing/2014/main" id="{9EF5FB48-953F-2C0A-85BF-4DAE115996E9}"/>
              </a:ext>
            </a:extLst>
          </p:cNvPr>
          <p:cNvCxnSpPr/>
          <p:nvPr/>
        </p:nvCxnSpPr>
        <p:spPr>
          <a:xfrm>
            <a:off x="0" y="1189196"/>
            <a:ext cx="9154954" cy="5239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" name="组合 23">
            <a:extLst>
              <a:ext uri="{FF2B5EF4-FFF2-40B4-BE49-F238E27FC236}">
                <a16:creationId xmlns:a16="http://schemas.microsoft.com/office/drawing/2014/main" id="{A05B1372-C368-D216-8D27-A771F519262E}"/>
              </a:ext>
            </a:extLst>
          </p:cNvPr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13" name="文本框 21">
              <a:extLst>
                <a:ext uri="{FF2B5EF4-FFF2-40B4-BE49-F238E27FC236}">
                  <a16:creationId xmlns:a16="http://schemas.microsoft.com/office/drawing/2014/main" id="{0BB89945-EEC0-BBF1-106E-0A5C40B65AEA}"/>
                </a:ext>
              </a:extLst>
            </p:cNvPr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Overview</a:t>
              </a:r>
            </a:p>
          </p:txBody>
        </p:sp>
        <p:cxnSp>
          <p:nvCxnSpPr>
            <p:cNvPr id="14" name="直接连接符 22">
              <a:extLst>
                <a:ext uri="{FF2B5EF4-FFF2-40B4-BE49-F238E27FC236}">
                  <a16:creationId xmlns:a16="http://schemas.microsoft.com/office/drawing/2014/main" id="{AAFA8824-8350-8707-DB72-F4CFD1D99CF6}"/>
                </a:ext>
              </a:extLst>
            </p:cNvPr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70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6E81B-6B87-FC4C-ACD3-7B877A4C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8CDD36-7E6A-357D-3379-AB459310632E}"/>
              </a:ext>
            </a:extLst>
          </p:cNvPr>
          <p:cNvSpPr/>
          <p:nvPr/>
        </p:nvSpPr>
        <p:spPr>
          <a:xfrm>
            <a:off x="356400" y="2820600"/>
            <a:ext cx="1926000" cy="868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Principal Component Analysis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515F9-5CAE-7969-2D2E-7B609896B339}"/>
              </a:ext>
            </a:extLst>
          </p:cNvPr>
          <p:cNvSpPr/>
          <p:nvPr/>
        </p:nvSpPr>
        <p:spPr>
          <a:xfrm>
            <a:off x="2887466" y="3788339"/>
            <a:ext cx="1443600" cy="6682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DE5299-C882-A8FF-0231-C06799CA8028}"/>
              </a:ext>
            </a:extLst>
          </p:cNvPr>
          <p:cNvCxnSpPr>
            <a:cxnSpLocks/>
            <a:stCxn id="8" idx="1"/>
            <a:endCxn id="5" idx="4"/>
          </p:cNvCxnSpPr>
          <p:nvPr/>
        </p:nvCxnSpPr>
        <p:spPr>
          <a:xfrm flipH="1" flipV="1">
            <a:off x="1319400" y="3689030"/>
            <a:ext cx="1568066" cy="433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95A7D99-61D3-19BC-A151-20A104FC613A}"/>
              </a:ext>
            </a:extLst>
          </p:cNvPr>
          <p:cNvSpPr/>
          <p:nvPr/>
        </p:nvSpPr>
        <p:spPr>
          <a:xfrm>
            <a:off x="1884600" y="1532986"/>
            <a:ext cx="1926000" cy="868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Gaussian-Mixture model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DED0C0-7E97-674B-2E05-A889E3C66494}"/>
              </a:ext>
            </a:extLst>
          </p:cNvPr>
          <p:cNvCxnSpPr>
            <a:cxnSpLocks/>
            <a:stCxn id="5" idx="1"/>
            <a:endCxn id="15" idx="2"/>
          </p:cNvCxnSpPr>
          <p:nvPr/>
        </p:nvCxnSpPr>
        <p:spPr>
          <a:xfrm flipV="1">
            <a:off x="638456" y="1967201"/>
            <a:ext cx="1246144" cy="980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1FD1A22-3B34-A7AE-DDA3-30C7A2537E98}"/>
              </a:ext>
            </a:extLst>
          </p:cNvPr>
          <p:cNvSpPr/>
          <p:nvPr/>
        </p:nvSpPr>
        <p:spPr>
          <a:xfrm>
            <a:off x="4572000" y="1532986"/>
            <a:ext cx="1926000" cy="868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EM algorithm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00D807-E869-C3D8-CD14-F257E485AF9B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3810600" y="1967201"/>
            <a:ext cx="76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CE1EF1D-DBC3-E75E-87BA-1A33FABD2D8F}"/>
              </a:ext>
            </a:extLst>
          </p:cNvPr>
          <p:cNvCxnSpPr>
            <a:cxnSpLocks/>
            <a:stCxn id="18" idx="6"/>
          </p:cNvCxnSpPr>
          <p:nvPr/>
        </p:nvCxnSpPr>
        <p:spPr>
          <a:xfrm flipH="1">
            <a:off x="5443466" y="1967201"/>
            <a:ext cx="1054534" cy="2175253"/>
          </a:xfrm>
          <a:prstGeom prst="curvedConnector4">
            <a:avLst>
              <a:gd name="adj1" fmla="val -21678"/>
              <a:gd name="adj2" fmla="val 995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BC643EE-0D9C-869E-8C5D-6BB2B1EDC660}"/>
              </a:ext>
            </a:extLst>
          </p:cNvPr>
          <p:cNvSpPr/>
          <p:nvPr/>
        </p:nvSpPr>
        <p:spPr>
          <a:xfrm>
            <a:off x="4331066" y="3788339"/>
            <a:ext cx="1112400" cy="6682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Clusters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F8EF0F-68A0-2BBA-731D-67CF2C9BE039}"/>
              </a:ext>
            </a:extLst>
          </p:cNvPr>
          <p:cNvSpPr txBox="1"/>
          <p:nvPr/>
        </p:nvSpPr>
        <p:spPr>
          <a:xfrm>
            <a:off x="1512000" y="5692093"/>
            <a:ext cx="55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Which genes are important to differentiate the clusters?</a:t>
            </a:r>
            <a:endParaRPr lang="en-US" dirty="0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290A9056-0CF5-8687-74CF-B50C845FF663}"/>
              </a:ext>
            </a:extLst>
          </p:cNvPr>
          <p:cNvSpPr/>
          <p:nvPr/>
        </p:nvSpPr>
        <p:spPr>
          <a:xfrm>
            <a:off x="4124066" y="4645879"/>
            <a:ext cx="414000" cy="982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2411DA-0814-8E62-C5E0-9733BB2CA39D}"/>
              </a:ext>
            </a:extLst>
          </p:cNvPr>
          <p:cNvSpPr txBox="1"/>
          <p:nvPr/>
        </p:nvSpPr>
        <p:spPr>
          <a:xfrm>
            <a:off x="4538066" y="4724690"/>
            <a:ext cx="313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xplore gene-expression signatures in each of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Clusters</a:t>
            </a:r>
            <a:endParaRPr lang="en-US" dirty="0"/>
          </a:p>
        </p:txBody>
      </p:sp>
      <p:grpSp>
        <p:nvGrpSpPr>
          <p:cNvPr id="75" name="组合 23">
            <a:extLst>
              <a:ext uri="{FF2B5EF4-FFF2-40B4-BE49-F238E27FC236}">
                <a16:creationId xmlns:a16="http://schemas.microsoft.com/office/drawing/2014/main" id="{7B79A2B1-BB61-5411-669F-135A1B2A76C8}"/>
              </a:ext>
            </a:extLst>
          </p:cNvPr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76" name="文本框 21">
              <a:extLst>
                <a:ext uri="{FF2B5EF4-FFF2-40B4-BE49-F238E27FC236}">
                  <a16:creationId xmlns:a16="http://schemas.microsoft.com/office/drawing/2014/main" id="{FA96CF69-008C-D95F-63F9-EC96310C1D4A}"/>
                </a:ext>
              </a:extLst>
            </p:cNvPr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  <p:cxnSp>
          <p:nvCxnSpPr>
            <p:cNvPr id="77" name="直接连接符 22">
              <a:extLst>
                <a:ext uri="{FF2B5EF4-FFF2-40B4-BE49-F238E27FC236}">
                  <a16:creationId xmlns:a16="http://schemas.microsoft.com/office/drawing/2014/main" id="{B9D7906E-2BB7-3A9C-44CB-96A1C046B326}"/>
                </a:ext>
              </a:extLst>
            </p:cNvPr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8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D3C82-5863-3244-8B49-E492FEAC5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major variability in gene expressions.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Methodology: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`</a:t>
            </a:r>
            <a:r>
              <a:rPr lang="en-US" dirty="0" err="1"/>
              <a:t>prcomp</a:t>
            </a:r>
            <a:r>
              <a:rPr lang="en-US" dirty="0"/>
              <a:t>` from 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principal components: 3, 7, 10 based on the scree plot.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E9312-8CD4-1342-85FC-C0411C75A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CF64-7C58-ED48-B151-C0AF0EEF35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A90DF-255A-762B-D111-9AEA92AA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975" y="1302064"/>
            <a:ext cx="2314426" cy="2117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D42897-0219-2A3D-3E9C-B03ED29B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23" y="2597632"/>
            <a:ext cx="1197307" cy="1156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E7620-A76E-FD3F-001D-71401CF37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909" y="1755544"/>
            <a:ext cx="1594091" cy="16489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A7244F-37B6-45C4-0658-20C58139C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553" y="4092019"/>
            <a:ext cx="3620810" cy="22131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5B6D0A-6174-6888-E24A-36EADF376842}"/>
              </a:ext>
            </a:extLst>
          </p:cNvPr>
          <p:cNvSpPr txBox="1"/>
          <p:nvPr/>
        </p:nvSpPr>
        <p:spPr>
          <a:xfrm>
            <a:off x="3661920" y="3532467"/>
            <a:ext cx="3350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https://setosa.io/ev/principal-component-analysis/</a:t>
            </a:r>
          </a:p>
        </p:txBody>
      </p:sp>
      <p:grpSp>
        <p:nvGrpSpPr>
          <p:cNvPr id="22" name="组合 23">
            <a:extLst>
              <a:ext uri="{FF2B5EF4-FFF2-40B4-BE49-F238E27FC236}">
                <a16:creationId xmlns:a16="http://schemas.microsoft.com/office/drawing/2014/main" id="{E9BDA004-7059-A51F-B993-53DCFA37E5B7}"/>
              </a:ext>
            </a:extLst>
          </p:cNvPr>
          <p:cNvGrpSpPr/>
          <p:nvPr/>
        </p:nvGrpSpPr>
        <p:grpSpPr>
          <a:xfrm>
            <a:off x="0" y="628173"/>
            <a:ext cx="9154954" cy="566262"/>
            <a:chOff x="-10" y="42"/>
            <a:chExt cx="19223" cy="1189"/>
          </a:xfrm>
        </p:grpSpPr>
        <p:sp>
          <p:nvSpPr>
            <p:cNvPr id="23" name="文本框 21">
              <a:extLst>
                <a:ext uri="{FF2B5EF4-FFF2-40B4-BE49-F238E27FC236}">
                  <a16:creationId xmlns:a16="http://schemas.microsoft.com/office/drawing/2014/main" id="{6D8D6A22-7ECD-86B3-0B74-BF73523D4CFF}"/>
                </a:ext>
              </a:extLst>
            </p:cNvPr>
            <p:cNvSpPr txBox="1"/>
            <p:nvPr/>
          </p:nvSpPr>
          <p:spPr>
            <a:xfrm>
              <a:off x="-10" y="42"/>
              <a:ext cx="1736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lnSpc>
                  <a:spcPct val="90000"/>
                </a:lnSpc>
                <a:spcBef>
                  <a:spcPct val="0"/>
                </a:spcBef>
              </a:pPr>
              <a:r>
                <a:rPr lang="en-US" sz="2500" dirty="0">
                  <a:solidFill>
                    <a:srgbClr val="1D4F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Principal Component Analysis (PCA)</a:t>
              </a:r>
            </a:p>
          </p:txBody>
        </p:sp>
        <p:cxnSp>
          <p:nvCxnSpPr>
            <p:cNvPr id="24" name="直接连接符 22">
              <a:extLst>
                <a:ext uri="{FF2B5EF4-FFF2-40B4-BE49-F238E27FC236}">
                  <a16:creationId xmlns:a16="http://schemas.microsoft.com/office/drawing/2014/main" id="{62E9E5B5-6163-9B54-6525-8748F345F927}"/>
                </a:ext>
              </a:extLst>
            </p:cNvPr>
            <p:cNvCxnSpPr/>
            <p:nvPr/>
          </p:nvCxnSpPr>
          <p:spPr>
            <a:xfrm>
              <a:off x="-10" y="1220"/>
              <a:ext cx="19223" cy="11"/>
            </a:xfrm>
            <a:prstGeom prst="line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3021FE0-38C6-0520-EEAB-580A91E96D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078" y="1286483"/>
            <a:ext cx="1305596" cy="127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6993"/>
      </p:ext>
    </p:extLst>
  </p:cSld>
  <p:clrMapOvr>
    <a:masterClrMapping/>
  </p:clrMapOvr>
</p:sld>
</file>

<file path=ppt/theme/theme1.xml><?xml version="1.0" encoding="utf-8"?>
<a:theme xmlns:a="http://schemas.openxmlformats.org/drawingml/2006/main" name="1_UB Powerpoint Template">
  <a:themeElements>
    <a:clrScheme name="Custom 1">
      <a:dk1>
        <a:srgbClr val="53565A"/>
      </a:dk1>
      <a:lt1>
        <a:srgbClr val="FFFFFF"/>
      </a:lt1>
      <a:dk2>
        <a:srgbClr val="0077C8"/>
      </a:dk2>
      <a:lt2>
        <a:srgbClr val="FFFFFF"/>
      </a:lt2>
      <a:accent1>
        <a:srgbClr val="1D4F91"/>
      </a:accent1>
      <a:accent2>
        <a:srgbClr val="17802F"/>
      </a:accent2>
      <a:accent3>
        <a:srgbClr val="FC4C02"/>
      </a:accent3>
      <a:accent4>
        <a:srgbClr val="75787B"/>
      </a:accent4>
      <a:accent5>
        <a:srgbClr val="FFA300"/>
      </a:accent5>
      <a:accent6>
        <a:srgbClr val="AE2573"/>
      </a:accent6>
      <a:hlink>
        <a:srgbClr val="FF2500"/>
      </a:hlink>
      <a:folHlink>
        <a:srgbClr val="A632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ADF0D7730EC34EABE681400B72FC37" ma:contentTypeVersion="4" ma:contentTypeDescription="Create a new document." ma:contentTypeScope="" ma:versionID="049a5d5a03ac7ec2e6dc34b43ce7482e">
  <xsd:schema xmlns:xsd="http://www.w3.org/2001/XMLSchema" xmlns:xs="http://www.w3.org/2001/XMLSchema" xmlns:p="http://schemas.microsoft.com/office/2006/metadata/properties" xmlns:ns2="1f8e1645-2d05-482f-b51f-ff5836e5601f" targetNamespace="http://schemas.microsoft.com/office/2006/metadata/properties" ma:root="true" ma:fieldsID="61e614a36f3d1f3ccf50ac7a4b05a40d" ns2:_="">
    <xsd:import namespace="1f8e1645-2d05-482f-b51f-ff5836e560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8e1645-2d05-482f-b51f-ff5836e560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4CFB7-82D7-4F5E-A33E-EE5CAE7C75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D2A133-A3B8-4131-9310-4A2FF985F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529DD-CE5A-40CB-A883-9BA2BD4463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8e1645-2d05-482f-b51f-ff5836e560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123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LucidaGrande</vt:lpstr>
      <vt:lpstr>Söhne</vt:lpstr>
      <vt:lpstr>Arial</vt:lpstr>
      <vt:lpstr>Wingdings</vt:lpstr>
      <vt:lpstr>1_UB Powerpoint Template</vt:lpstr>
      <vt:lpstr>Unraveling Cellular Complexity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subject/>
  <dc:creator>Microsoft Office User</dc:creator>
  <cp:keywords/>
  <dc:description/>
  <cp:lastModifiedBy>Zhuodiao Kuang</cp:lastModifiedBy>
  <cp:revision>313</cp:revision>
  <cp:lastPrinted>2015-10-19T19:01:41Z</cp:lastPrinted>
  <dcterms:created xsi:type="dcterms:W3CDTF">2016-06-28T14:05:07Z</dcterms:created>
  <dcterms:modified xsi:type="dcterms:W3CDTF">2024-04-27T13:23:23Z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0x010100ACADF0D7730EC34EABE681400B72FC37</vt:lpwstr>
  </property>
</Properties>
</file>