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5840" y="0"/>
            <a:ext cx="12229200" cy="6855480"/>
            <a:chOff x="-15840" y="0"/>
            <a:chExt cx="12229200" cy="6855480"/>
          </a:xfrm>
        </p:grpSpPr>
        <p:pic>
          <p:nvPicPr>
            <p:cNvPr id="14" name="Picture 7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080" cy="563796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/>
            <p:cNvPicPr/>
            <p:nvPr/>
          </p:nvPicPr>
          <p:blipFill>
            <a:blip r:embed="rId16"/>
            <a:stretch/>
          </p:blipFill>
          <p:spPr>
            <a:xfrm>
              <a:off x="-15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/>
            <p:cNvPicPr/>
            <p:nvPr/>
          </p:nvPicPr>
          <p:blipFill>
            <a:blip r:embed="rId16"/>
            <a:stretch/>
          </p:blipFill>
          <p:spPr>
            <a:xfrm>
              <a:off x="11436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280" cy="6855480"/>
            <a:chOff x="-16920" y="0"/>
            <a:chExt cx="12230280" cy="6855480"/>
          </a:xfrm>
        </p:grpSpPr>
        <p:pic>
          <p:nvPicPr>
            <p:cNvPr id="6" name="Picture 15"/>
            <p:cNvPicPr/>
            <p:nvPr/>
          </p:nvPicPr>
          <p:blipFill>
            <a:blip r:embed="rId17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080" cy="383472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/>
            <p:cNvPicPr/>
            <p:nvPr/>
          </p:nvPicPr>
          <p:blipFill>
            <a:blip r:embed="rId18"/>
            <a:stretch/>
          </p:blipFill>
          <p:spPr>
            <a:xfrm>
              <a:off x="-16920" y="3147480"/>
              <a:ext cx="2477160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/>
            <p:cNvPicPr/>
            <p:nvPr/>
          </p:nvPicPr>
          <p:blipFill>
            <a:blip r:embed="rId18"/>
            <a:stretch/>
          </p:blipFill>
          <p:spPr>
            <a:xfrm>
              <a:off x="9736200" y="3147480"/>
              <a:ext cx="2477160" cy="612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Line 5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480" cy="1303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15840" y="0"/>
            <a:ext cx="12229200" cy="6855480"/>
            <a:chOff x="-15840" y="0"/>
            <a:chExt cx="12229200" cy="6855480"/>
          </a:xfrm>
        </p:grpSpPr>
        <p:pic>
          <p:nvPicPr>
            <p:cNvPr id="50" name="Picture 7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"/>
            <p:cNvSpPr/>
            <p:nvPr/>
          </p:nvSpPr>
          <p:spPr>
            <a:xfrm>
              <a:off x="608040" y="609480"/>
              <a:ext cx="10972080" cy="5637960"/>
            </a:xfrm>
            <a:prstGeom prst="rect">
              <a:avLst/>
            </a:prstGeom>
            <a:noFill/>
            <a:ln w="15840">
              <a:solidFill>
                <a:srgbClr val="4A7EBB"/>
              </a:solidFill>
              <a:miter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2" name="Picture 9"/>
            <p:cNvPicPr/>
            <p:nvPr/>
          </p:nvPicPr>
          <p:blipFill>
            <a:blip r:embed="rId16"/>
            <a:stretch/>
          </p:blipFill>
          <p:spPr>
            <a:xfrm>
              <a:off x="-15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10"/>
            <p:cNvPicPr/>
            <p:nvPr/>
          </p:nvPicPr>
          <p:blipFill>
            <a:blip r:embed="rId16"/>
            <a:stretch/>
          </p:blipFill>
          <p:spPr>
            <a:xfrm>
              <a:off x="11436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92440" y="1871280"/>
            <a:ext cx="6814800" cy="15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Garamond"/>
              </a:rPr>
              <a:t>句子分类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692440" y="3657600"/>
            <a:ext cx="681480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US" sz="2100" b="0" strike="noStrike" spc="-1">
                <a:solidFill>
                  <a:srgbClr val="000000"/>
                </a:solidFill>
                <a:latin typeface="Garamond"/>
              </a:rPr>
              <a:t>张凯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类别与数据源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Method Call Directive, Subclassing Directive, Miscellaneous Directive, Others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《What Should Developers Be Aware Of? An Empirical Study on the Directives of API Documentation 》文章中的标注数据，</a:t>
            </a:r>
            <a:r>
              <a:rPr lang="en-US" sz="2400" b="0" strike="noStrike" spc="-1">
                <a:solidFill>
                  <a:srgbClr val="FF0000"/>
                </a:solidFill>
                <a:latin typeface="Garamond"/>
              </a:rPr>
              <a:t>4253条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具体分类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整体框架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先分大类是为了区别大类之间相似的匹配规则（如subclass of可以匹配param type，也可在subclassing中存在）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303600" y="3813840"/>
            <a:ext cx="1926720" cy="871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Garamond"/>
                <a:ea typeface="DejaVu Sans"/>
              </a:rPr>
              <a:t>规则匹配（精确分类）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594960" y="3841920"/>
            <a:ext cx="1926720" cy="815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Garamond"/>
                <a:ea typeface="DejaVu Sans"/>
              </a:rPr>
              <a:t>Fasttext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Garamond"/>
                <a:ea typeface="DejaVu Sans"/>
              </a:rPr>
              <a:t>（大分类）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899720" y="3736440"/>
            <a:ext cx="969840" cy="1026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aramond"/>
                <a:ea typeface="DejaVu Sans"/>
              </a:rPr>
              <a:t>语料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870640" y="4250160"/>
            <a:ext cx="7236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9272520" y="3764520"/>
            <a:ext cx="927720" cy="969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aramond"/>
                <a:ea typeface="DejaVu Sans"/>
              </a:rPr>
              <a:t>句子类别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 flipV="1">
            <a:off x="5522400" y="4248000"/>
            <a:ext cx="78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 flipV="1">
            <a:off x="8231040" y="4248000"/>
            <a:ext cx="104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优化建议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优化fasttext模型，半监督学习方式。先用准确数据训练一个模型，然后取没有标注的数据迭代式的分类并作为新的训练集。将得分高于某个阈值才作为训练集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实验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验证规则匹配准确性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验证fasttext准确性  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验证整个框架的准确性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应用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找出代码中蕴含的directive  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>
                <a:solidFill>
                  <a:srgbClr val="FF0000"/>
                </a:solidFill>
                <a:latin typeface="Garamond"/>
              </a:rPr>
              <a:t>Directive中总结简单的代码表达模式，验证代码准确性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FF0000"/>
                </a:solidFill>
                <a:latin typeface="Garamond"/>
              </a:rPr>
              <a:t>pmd，jtest，findbugs等静态分析工具的集成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FF0000"/>
                </a:solidFill>
                <a:latin typeface="Garamond"/>
              </a:rPr>
              <a:t>java反射和代理机制，每次调用方法前进行检测，将检测好的参数传入真正的方法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FF0000"/>
                </a:solidFill>
                <a:latin typeface="Garamond"/>
              </a:rPr>
              <a:t>javaparser，javasymbolsolver分析代码的api调用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准确率较低的原因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有些语句同时属于两个细分小类，会对准确率造成影响，如</a:t>
            </a:r>
            <a:r>
              <a:rPr lang="en-US" altLang="zh-CN" dirty="0" smtClean="0"/>
              <a:t>return null</a:t>
            </a:r>
            <a:r>
              <a:rPr lang="zh-CN" altLang="en-US" dirty="0" smtClean="0"/>
              <a:t>可以使</a:t>
            </a:r>
            <a:r>
              <a:rPr lang="en-US" altLang="zh-CN" dirty="0" err="1" smtClean="0"/>
              <a:t>nullable</a:t>
            </a:r>
            <a:r>
              <a:rPr lang="zh-CN" altLang="en-US" dirty="0" smtClean="0"/>
              <a:t>和</a:t>
            </a:r>
            <a:r>
              <a:rPr lang="en-US" altLang="zh-CN" smtClean="0"/>
              <a:t>return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17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128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DejaVu Sans</vt:lpstr>
      <vt:lpstr>Arial</vt:lpstr>
      <vt:lpstr>Garamond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准确率较低的原因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jameszk</dc:creator>
  <dc:description/>
  <cp:lastModifiedBy>jameszk</cp:lastModifiedBy>
  <cp:revision>24</cp:revision>
  <dcterms:created xsi:type="dcterms:W3CDTF">2018-09-06T06:04:17Z</dcterms:created>
  <dcterms:modified xsi:type="dcterms:W3CDTF">2019-02-12T03:23:50Z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