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28DF-F5F3-4EFB-9D2A-A6FBF99BC536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3187" y="4360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895" y="102087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7176" y="102087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9710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0420" y="17210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0163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0848" y="1721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5992" y="25449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0163" y="25420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努力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1" y="25420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81632" y="25420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26162" y="32303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91822" y="32417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35866" y="323034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8644" y="39986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3459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广东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28863" y="39986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947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5265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4896" y="48033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大湾区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24762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工程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30681" y="39986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建设</a:t>
            </a:r>
          </a:p>
        </p:txBody>
      </p:sp>
      <p:cxnSp>
        <p:nvCxnSpPr>
          <p:cNvPr id="28" name="直接连接符 27"/>
          <p:cNvCxnSpPr>
            <a:stCxn id="4" idx="2"/>
            <a:endCxn id="5" idx="3"/>
          </p:cNvCxnSpPr>
          <p:nvPr/>
        </p:nvCxnSpPr>
        <p:spPr>
          <a:xfrm flipH="1">
            <a:off x="1709930" y="1020873"/>
            <a:ext cx="1660775" cy="29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  <a:endCxn id="6" idx="1"/>
          </p:cNvCxnSpPr>
          <p:nvPr/>
        </p:nvCxnSpPr>
        <p:spPr>
          <a:xfrm>
            <a:off x="3370705" y="1020873"/>
            <a:ext cx="1546471" cy="2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1412411" y="1605648"/>
            <a:ext cx="2" cy="265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2"/>
            <a:endCxn id="8" idx="0"/>
          </p:cNvCxnSpPr>
          <p:nvPr/>
        </p:nvCxnSpPr>
        <p:spPr>
          <a:xfrm flipH="1">
            <a:off x="2903122" y="1605649"/>
            <a:ext cx="2311572" cy="115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2"/>
            <a:endCxn id="9" idx="0"/>
          </p:cNvCxnSpPr>
          <p:nvPr/>
        </p:nvCxnSpPr>
        <p:spPr>
          <a:xfrm flipH="1">
            <a:off x="4472865" y="1605649"/>
            <a:ext cx="741829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2"/>
            <a:endCxn id="10" idx="0"/>
          </p:cNvCxnSpPr>
          <p:nvPr/>
        </p:nvCxnSpPr>
        <p:spPr>
          <a:xfrm>
            <a:off x="5214694" y="1605649"/>
            <a:ext cx="1713672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8" idx="2"/>
            <a:endCxn id="11" idx="0"/>
          </p:cNvCxnSpPr>
          <p:nvPr/>
        </p:nvCxnSpPr>
        <p:spPr>
          <a:xfrm>
            <a:off x="2903122" y="2305834"/>
            <a:ext cx="388" cy="23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2"/>
            <a:endCxn id="12" idx="0"/>
          </p:cNvCxnSpPr>
          <p:nvPr/>
        </p:nvCxnSpPr>
        <p:spPr>
          <a:xfrm>
            <a:off x="4472865" y="2305833"/>
            <a:ext cx="0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  <a:endCxn id="13" idx="0"/>
          </p:cNvCxnSpPr>
          <p:nvPr/>
        </p:nvCxnSpPr>
        <p:spPr>
          <a:xfrm flipH="1">
            <a:off x="5862103" y="2305833"/>
            <a:ext cx="1066263" cy="236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14" idx="0"/>
          </p:cNvCxnSpPr>
          <p:nvPr/>
        </p:nvCxnSpPr>
        <p:spPr>
          <a:xfrm>
            <a:off x="6928366" y="2305833"/>
            <a:ext cx="1750784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4" idx="2"/>
            <a:endCxn id="15" idx="0"/>
          </p:cNvCxnSpPr>
          <p:nvPr/>
        </p:nvCxnSpPr>
        <p:spPr>
          <a:xfrm flipH="1">
            <a:off x="7226272" y="3126821"/>
            <a:ext cx="1452878" cy="103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4" idx="2"/>
            <a:endCxn id="16" idx="0"/>
          </p:cNvCxnSpPr>
          <p:nvPr/>
        </p:nvCxnSpPr>
        <p:spPr>
          <a:xfrm>
            <a:off x="8679150" y="3126821"/>
            <a:ext cx="710190" cy="11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4" idx="2"/>
            <a:endCxn id="17" idx="0"/>
          </p:cNvCxnSpPr>
          <p:nvPr/>
        </p:nvCxnSpPr>
        <p:spPr>
          <a:xfrm>
            <a:off x="8679150" y="3126821"/>
            <a:ext cx="2754234" cy="10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5" idx="2"/>
            <a:endCxn id="18" idx="0"/>
          </p:cNvCxnSpPr>
          <p:nvPr/>
        </p:nvCxnSpPr>
        <p:spPr>
          <a:xfrm flipH="1">
            <a:off x="6826162" y="3815118"/>
            <a:ext cx="400110" cy="183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5" idx="2"/>
            <a:endCxn id="20" idx="0"/>
          </p:cNvCxnSpPr>
          <p:nvPr/>
        </p:nvCxnSpPr>
        <p:spPr>
          <a:xfrm>
            <a:off x="7226272" y="3815118"/>
            <a:ext cx="400109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2"/>
            <a:endCxn id="22" idx="0"/>
          </p:cNvCxnSpPr>
          <p:nvPr/>
        </p:nvCxnSpPr>
        <p:spPr>
          <a:xfrm flipH="1">
            <a:off x="8712783" y="3826508"/>
            <a:ext cx="676557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2"/>
            <a:endCxn id="21" idx="0"/>
          </p:cNvCxnSpPr>
          <p:nvPr/>
        </p:nvCxnSpPr>
        <p:spPr>
          <a:xfrm>
            <a:off x="9389340" y="3826508"/>
            <a:ext cx="738125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2"/>
            <a:endCxn id="26" idx="0"/>
          </p:cNvCxnSpPr>
          <p:nvPr/>
        </p:nvCxnSpPr>
        <p:spPr>
          <a:xfrm flipH="1">
            <a:off x="11433383" y="3815117"/>
            <a:ext cx="1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2"/>
            <a:endCxn id="19" idx="0"/>
          </p:cNvCxnSpPr>
          <p:nvPr/>
        </p:nvCxnSpPr>
        <p:spPr>
          <a:xfrm flipH="1">
            <a:off x="6826161" y="4583392"/>
            <a:ext cx="1" cy="2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2" idx="2"/>
            <a:endCxn id="23" idx="0"/>
          </p:cNvCxnSpPr>
          <p:nvPr/>
        </p:nvCxnSpPr>
        <p:spPr>
          <a:xfrm flipH="1">
            <a:off x="8712782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1" idx="2"/>
            <a:endCxn id="24" idx="0"/>
          </p:cNvCxnSpPr>
          <p:nvPr/>
        </p:nvCxnSpPr>
        <p:spPr>
          <a:xfrm flipH="1">
            <a:off x="10127464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0"/>
          <p:cNvSpPr txBox="1">
            <a:spLocks noChangeArrowheads="1"/>
          </p:cNvSpPr>
          <p:nvPr/>
        </p:nvSpPr>
        <p:spPr bwMode="auto">
          <a:xfrm>
            <a:off x="419725" y="314793"/>
            <a:ext cx="9325165" cy="5485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b="1" kern="0" dirty="0" err="1">
                <a:solidFill>
                  <a:srgbClr val="3538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getNamespacePrefix</a:t>
            </a:r>
            <a:r>
              <a:rPr lang="en-US" sz="2000" b="1" kern="0" dirty="0">
                <a:solidFill>
                  <a:srgbClr val="3538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</a:t>
            </a:r>
            <a:r>
              <a:rPr lang="en-US" altLang="zh-CN" b="1" dirty="0"/>
              <a:t>1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 String </a:t>
            </a:r>
            <a:r>
              <a:rPr lang="en-US" sz="2000" b="1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getNamespacePrefix</a:t>
            </a: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(String </a:t>
            </a:r>
            <a:r>
              <a:rPr lang="en-US" sz="2000" b="1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namespaceURI</a:t>
            </a: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String </a:t>
            </a:r>
            <a:r>
              <a:rPr lang="en-US" sz="2000" b="1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defaultPrefix</a:t>
            </a:r>
            <a:r>
              <a:rPr lang="en-US" sz="2000" b="1" kern="0" dirty="0" smtClean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This implementation uses an internal 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to get the prefix that the specified URI maps to. It returns the 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defaultPrefix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if it maps to null</a:t>
            </a:r>
            <a:r>
              <a:rPr lang="en-US" sz="2000" kern="0" dirty="0" smtClean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>
              <a:lnSpc>
                <a:spcPts val="1400"/>
              </a:lnSpc>
              <a:spcAft>
                <a:spcPts val="0"/>
              </a:spcAft>
            </a:pP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Specified by:  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getNamespacePrefix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in interface 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XMLCryptoContext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Parameters:  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namespaceURI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- a namespace URI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>
              <a:spcAft>
                <a:spcPts val="0"/>
              </a:spcAft>
            </a:pP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defaultPrefix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- the prefix to be returned in the event that the 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specified namespace URI has not been bound to a prefix.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69290" indent="-669290"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Returns: 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 prefix that is associated with the specified namespace URI, or 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defaultPrefix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if the URI is not registered. If the namespace URI is registered but has no prefix, an empty string ("") is returned.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Throws:  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NullPointerException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- if 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namespaceURI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is null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See Also:  </a:t>
            </a:r>
            <a:r>
              <a:rPr lang="en-US" sz="2000" kern="0" dirty="0" err="1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XMLCryptoContext.putNamespacePrefix</a:t>
            </a:r>
            <a:r>
              <a:rPr lang="en-US" sz="2000" kern="0" dirty="0">
                <a:solidFill>
                  <a:srgbClr val="47474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(String, String)</a:t>
            </a:r>
            <a:endParaRPr 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725" y="4963886"/>
            <a:ext cx="7195920" cy="3918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6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470264" y="378823"/>
            <a:ext cx="9183187" cy="5042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zh-CN"/>
            </a:defPPr>
            <a:lvl1pPr>
              <a:spcAft>
                <a:spcPts val="0"/>
              </a:spcAft>
              <a:defRPr sz="2000" b="1" kern="0">
                <a:solidFill>
                  <a:srgbClr val="3538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 dirty="0" err="1"/>
              <a:t>listOrderedSet</a:t>
            </a:r>
            <a:r>
              <a:rPr lang="en-US" dirty="0"/>
              <a:t>                                              2</a:t>
            </a:r>
            <a:endParaRPr lang="zh-CN" dirty="0"/>
          </a:p>
          <a:p>
            <a:r>
              <a:rPr lang="en-US" dirty="0"/>
              <a:t> </a:t>
            </a:r>
            <a:endParaRPr lang="zh-CN" dirty="0"/>
          </a:p>
          <a:p>
            <a:r>
              <a:rPr lang="en-US" dirty="0"/>
              <a:t>public static &lt;E&gt; </a:t>
            </a:r>
            <a:r>
              <a:rPr lang="en-US" dirty="0" err="1"/>
              <a:t>ListOrderedSet</a:t>
            </a:r>
            <a:r>
              <a:rPr lang="en-US" dirty="0"/>
              <a:t>&lt;E&gt; </a:t>
            </a:r>
            <a:r>
              <a:rPr lang="en-US" dirty="0" err="1"/>
              <a:t>listOrderedSet</a:t>
            </a:r>
            <a:r>
              <a:rPr lang="en-US" dirty="0"/>
              <a:t>(Set&lt;E&gt; set,</a:t>
            </a:r>
            <a:endParaRPr lang="zh-CN" dirty="0"/>
          </a:p>
          <a:p>
            <a:r>
              <a:rPr lang="en-US" dirty="0"/>
              <a:t>List&lt;E&gt; list)</a:t>
            </a:r>
            <a:endParaRPr lang="zh-CN" dirty="0"/>
          </a:p>
          <a:p>
            <a:r>
              <a:rPr lang="en-US" b="0" dirty="0">
                <a:solidFill>
                  <a:srgbClr val="474747"/>
                </a:solidFill>
              </a:rPr>
              <a:t>Factory method to create an ordered set specifying the list and set to use.</a:t>
            </a:r>
            <a:endParaRPr lang="zh-CN" b="0" dirty="0">
              <a:solidFill>
                <a:srgbClr val="474747"/>
              </a:solidFill>
            </a:endParaRPr>
          </a:p>
          <a:p>
            <a:r>
              <a:rPr lang="en-US" b="0" dirty="0">
                <a:solidFill>
                  <a:srgbClr val="474747"/>
                </a:solidFill>
              </a:rPr>
              <a:t>The list and set must both be empty</a:t>
            </a:r>
            <a:r>
              <a:rPr lang="en-US" b="0" dirty="0" smtClean="0">
                <a:solidFill>
                  <a:srgbClr val="474747"/>
                </a:solidFill>
              </a:rPr>
              <a:t>.</a:t>
            </a:r>
          </a:p>
          <a:p>
            <a:endParaRPr lang="zh-CN" b="0" dirty="0">
              <a:solidFill>
                <a:srgbClr val="474747"/>
              </a:solidFill>
            </a:endParaRPr>
          </a:p>
          <a:p>
            <a:r>
              <a:rPr lang="en-US" dirty="0" smtClean="0"/>
              <a:t>Type Parameters</a:t>
            </a:r>
            <a:r>
              <a:rPr lang="en-US" b="0" dirty="0" smtClean="0"/>
              <a:t>:  E - the element type</a:t>
            </a:r>
            <a:endParaRPr lang="zh-CN" b="0" dirty="0" smtClean="0"/>
          </a:p>
          <a:p>
            <a:r>
              <a:rPr lang="en-US" dirty="0" smtClean="0"/>
              <a:t>Parameters</a:t>
            </a:r>
            <a:r>
              <a:rPr lang="en-US" dirty="0"/>
              <a:t>:  </a:t>
            </a:r>
            <a:r>
              <a:rPr lang="en-US" b="0" dirty="0"/>
              <a:t>set - the set to decorate, must be empty and not null</a:t>
            </a:r>
            <a:endParaRPr lang="zh-CN" b="0" dirty="0"/>
          </a:p>
          <a:p>
            <a:r>
              <a:rPr lang="en-US" b="0" dirty="0" smtClean="0"/>
              <a:t>	list</a:t>
            </a:r>
            <a:r>
              <a:rPr lang="en-US" b="0" dirty="0"/>
              <a:t> - the list to decorate, must be empty and not null</a:t>
            </a:r>
            <a:endParaRPr lang="zh-CN" b="0" dirty="0"/>
          </a:p>
          <a:p>
            <a:r>
              <a:rPr lang="en-US" dirty="0"/>
              <a:t>Returns:  </a:t>
            </a:r>
            <a:r>
              <a:rPr lang="en-US" b="0" dirty="0"/>
              <a:t>a new ordered set</a:t>
            </a:r>
            <a:endParaRPr lang="zh-CN" b="0" dirty="0"/>
          </a:p>
          <a:p>
            <a:r>
              <a:rPr lang="en-US" dirty="0"/>
              <a:t>Throws:  </a:t>
            </a:r>
            <a:r>
              <a:rPr lang="en-US" b="0" dirty="0" err="1"/>
              <a:t>NullPointerException</a:t>
            </a:r>
            <a:r>
              <a:rPr lang="en-US" b="0" dirty="0"/>
              <a:t> - if set or list is null</a:t>
            </a:r>
            <a:endParaRPr lang="zh-CN" b="0" dirty="0"/>
          </a:p>
          <a:p>
            <a:r>
              <a:rPr lang="en-US" b="0" dirty="0" smtClean="0"/>
              <a:t>	</a:t>
            </a:r>
            <a:r>
              <a:rPr lang="en-US" b="0" dirty="0" err="1" smtClean="0"/>
              <a:t>IllegalArgumentException</a:t>
            </a:r>
            <a:r>
              <a:rPr lang="en-US" b="0" dirty="0"/>
              <a:t> - if either the set or list is </a:t>
            </a:r>
            <a:r>
              <a:rPr lang="en-US" b="0" dirty="0" smtClean="0"/>
              <a:t>not 					empty</a:t>
            </a:r>
            <a:endParaRPr lang="zh-CN" b="0" dirty="0"/>
          </a:p>
          <a:p>
            <a:r>
              <a:rPr lang="en-US" dirty="0"/>
              <a:t>Since:  </a:t>
            </a:r>
            <a:r>
              <a:rPr lang="en-US" b="0" dirty="0"/>
              <a:t>4.0</a:t>
            </a:r>
            <a:endParaRPr lang="zh-CN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470264" y="2233749"/>
            <a:ext cx="4754879" cy="3918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1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>
            <a:spLocks noChangeArrowheads="1"/>
          </p:cNvSpPr>
          <p:nvPr/>
        </p:nvSpPr>
        <p:spPr bwMode="auto">
          <a:xfrm>
            <a:off x="392656" y="606424"/>
            <a:ext cx="9247733" cy="2319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zh-CN"/>
            </a:defPPr>
            <a:lvl1pPr>
              <a:spcAft>
                <a:spcPts val="0"/>
              </a:spcAft>
              <a:defRPr sz="2000" b="1" kern="0">
                <a:solidFill>
                  <a:srgbClr val="3538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 dirty="0" err="1"/>
              <a:t>valueOf</a:t>
            </a:r>
            <a:r>
              <a:rPr lang="en-US" dirty="0"/>
              <a:t>                                                     3</a:t>
            </a:r>
            <a:endParaRPr lang="zh-CN" dirty="0"/>
          </a:p>
          <a:p>
            <a:r>
              <a:rPr lang="en-US" dirty="0"/>
              <a:t>public static Time </a:t>
            </a:r>
            <a:r>
              <a:rPr lang="en-US" dirty="0" err="1"/>
              <a:t>valueOf</a:t>
            </a:r>
            <a:r>
              <a:rPr lang="en-US" dirty="0"/>
              <a:t>(String s)</a:t>
            </a:r>
            <a:endParaRPr lang="zh-CN" dirty="0"/>
          </a:p>
          <a:p>
            <a:r>
              <a:rPr lang="en-US" b="0" dirty="0"/>
              <a:t>Converts a string in JDBC time escape format to a Time value</a:t>
            </a:r>
            <a:r>
              <a:rPr lang="en-US" b="0" dirty="0" smtClean="0"/>
              <a:t>.</a:t>
            </a:r>
          </a:p>
          <a:p>
            <a:endParaRPr lang="zh-CN" b="0" dirty="0"/>
          </a:p>
          <a:p>
            <a:r>
              <a:rPr lang="en-US" dirty="0"/>
              <a:t>Parameters:  </a:t>
            </a:r>
            <a:r>
              <a:rPr lang="en-US" b="0" dirty="0"/>
              <a:t>s - time in format "</a:t>
            </a:r>
            <a:r>
              <a:rPr lang="en-US" b="0" dirty="0" err="1" smtClean="0"/>
              <a:t>hh:mm:ss</a:t>
            </a:r>
            <a:r>
              <a:rPr lang="en-US" b="0" dirty="0" smtClean="0"/>
              <a:t>“</a:t>
            </a:r>
          </a:p>
          <a:p>
            <a:endParaRPr lang="zh-CN" b="0" dirty="0"/>
          </a:p>
          <a:p>
            <a:r>
              <a:rPr lang="en-US" dirty="0"/>
              <a:t>Returns:  </a:t>
            </a:r>
            <a:r>
              <a:rPr lang="en-US" b="0" dirty="0"/>
              <a:t>a corresponding Time object</a:t>
            </a:r>
            <a:endParaRPr lang="zh-CN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392656" y="1802675"/>
            <a:ext cx="5590133" cy="3918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8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712108"/>
            <a:ext cx="10628376" cy="1676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9625" y="3165098"/>
            <a:ext cx="10628377" cy="830997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@param map The map to print, may be null. If null, the text 'null' is output.	__label__Method Call Directive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952362" y="2482271"/>
            <a:ext cx="353187" cy="546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128" y="1872734"/>
            <a:ext cx="10116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@param value </a:t>
            </a:r>
            <a:r>
              <a:rPr lang="en-US" altLang="zh-CN" sz="3600" u="sng" dirty="0">
                <a:latin typeface="Arial" panose="020B0604020202020204" pitchFamily="34" charset="0"/>
                <a:cs typeface="Arial" panose="020B0604020202020204" pitchFamily="34" charset="0"/>
              </a:rPr>
              <a:t>the value to add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, must </a:t>
            </a:r>
            <a:r>
              <a:rPr lang="en-US" altLang="zh-CN" sz="3600" u="sng" dirty="0">
                <a:latin typeface="Arial" panose="020B0604020202020204" pitchFamily="34" charset="0"/>
                <a:cs typeface="Arial" panose="020B0604020202020204" pitchFamily="34" charset="0"/>
              </a:rPr>
              <a:t>not be null</a:t>
            </a:r>
            <a:endParaRPr lang="zh-CN" altLang="en-U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128" y="3063269"/>
            <a:ext cx="10732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@param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参数名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zh-C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参数描述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zh-C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情态动词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not be null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95500" y="2472719"/>
            <a:ext cx="0" cy="5905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95700" y="2505759"/>
            <a:ext cx="0" cy="5905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76928" y="2480965"/>
            <a:ext cx="0" cy="5905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334364" y="2519065"/>
            <a:ext cx="0" cy="5905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0239364" y="2533055"/>
            <a:ext cx="0" cy="5905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050" y="284887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&lt;directive kind="Not Null Directive" containing-api-element="org/apache/commons/collections/keyvalue/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DefaultKeyValue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DefaultKeyValue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&lt;![CDATA[@param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entry to copy, must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 null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]]&gt;</a:t>
            </a: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&lt;/directive&gt;</a:t>
            </a:r>
          </a:p>
        </p:txBody>
      </p:sp>
      <p:sp>
        <p:nvSpPr>
          <p:cNvPr id="5" name="椭圆 4"/>
          <p:cNvSpPr/>
          <p:nvPr/>
        </p:nvSpPr>
        <p:spPr>
          <a:xfrm>
            <a:off x="1924050" y="2969541"/>
            <a:ext cx="1504950" cy="13144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DefaultKeyValue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73053" y="1988466"/>
            <a:ext cx="1330404" cy="108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DefaultKeyValue（）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7"/>
            <a:endCxn id="6" idx="2"/>
          </p:cNvCxnSpPr>
          <p:nvPr/>
        </p:nvCxnSpPr>
        <p:spPr>
          <a:xfrm flipV="1">
            <a:off x="3208605" y="2531391"/>
            <a:ext cx="864448" cy="6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7012" y="2531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443914" y="3169566"/>
            <a:ext cx="9906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6"/>
            <a:endCxn id="12" idx="1"/>
          </p:cNvCxnSpPr>
          <p:nvPr/>
        </p:nvCxnSpPr>
        <p:spPr>
          <a:xfrm>
            <a:off x="5403457" y="2531391"/>
            <a:ext cx="1185527" cy="77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21734" y="255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7" name="椭圆 16"/>
          <p:cNvSpPr/>
          <p:nvPr/>
        </p:nvSpPr>
        <p:spPr>
          <a:xfrm>
            <a:off x="8418371" y="2116547"/>
            <a:ext cx="1170027" cy="1053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非空约束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7" idx="2"/>
            <a:endCxn id="12" idx="7"/>
          </p:cNvCxnSpPr>
          <p:nvPr/>
        </p:nvCxnSpPr>
        <p:spPr>
          <a:xfrm flipH="1">
            <a:off x="7289444" y="2643057"/>
            <a:ext cx="1128927" cy="66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5448" y="2600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非空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9334500" y="3390153"/>
            <a:ext cx="142875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约束相应参数不能为空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0"/>
            <a:endCxn id="17" idx="5"/>
          </p:cNvCxnSpPr>
          <p:nvPr/>
        </p:nvCxnSpPr>
        <p:spPr>
          <a:xfrm flipH="1" flipV="1">
            <a:off x="9417052" y="3015355"/>
            <a:ext cx="631823" cy="37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418441" y="4125652"/>
            <a:ext cx="1577779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类型：</a:t>
            </a:r>
            <a:r>
              <a:rPr lang="en-US" altLang="zh-CN" dirty="0" smtClean="0"/>
              <a:t>Entry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  <a:endCxn id="12" idx="3"/>
          </p:cNvCxnSpPr>
          <p:nvPr/>
        </p:nvCxnSpPr>
        <p:spPr>
          <a:xfrm flipV="1">
            <a:off x="5996220" y="3950055"/>
            <a:ext cx="592764" cy="40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10800000" flipV="1">
            <a:off x="2676526" y="933449"/>
            <a:ext cx="6105527" cy="2015530"/>
          </a:xfrm>
          <a:prstGeom prst="curvedConnector3">
            <a:avLst>
              <a:gd name="adj1" fmla="val 10522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 rot="10800000" flipV="1">
            <a:off x="5403458" y="912884"/>
            <a:ext cx="4807343" cy="1311316"/>
          </a:xfrm>
          <a:prstGeom prst="curvedConnector3">
            <a:avLst>
              <a:gd name="adj1" fmla="val 46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endCxn id="12" idx="0"/>
          </p:cNvCxnSpPr>
          <p:nvPr/>
        </p:nvCxnSpPr>
        <p:spPr>
          <a:xfrm>
            <a:off x="4816531" y="1600987"/>
            <a:ext cx="2122683" cy="1568579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17" idx="1"/>
          </p:cNvCxnSpPr>
          <p:nvPr/>
        </p:nvCxnSpPr>
        <p:spPr>
          <a:xfrm>
            <a:off x="8068141" y="1568542"/>
            <a:ext cx="521576" cy="7022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3604582" y="1184276"/>
            <a:ext cx="1475285" cy="290809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46444" y="3015355"/>
            <a:ext cx="978976" cy="980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3839196" y="2273300"/>
            <a:ext cx="982052" cy="999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000" dirty="0"/>
          </a:p>
        </p:txBody>
      </p:sp>
      <p:cxnSp>
        <p:nvCxnSpPr>
          <p:cNvPr id="7" name="直接箭头连接符 6"/>
          <p:cNvCxnSpPr>
            <a:stCxn id="5" idx="7"/>
            <a:endCxn id="6" idx="2"/>
          </p:cNvCxnSpPr>
          <p:nvPr/>
        </p:nvCxnSpPr>
        <p:spPr>
          <a:xfrm flipV="1">
            <a:off x="3182052" y="2773181"/>
            <a:ext cx="657144" cy="3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35061" y="25581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5300923" y="3158948"/>
            <a:ext cx="9906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endParaRPr lang="zh-CN" altLang="en-US" sz="2000" dirty="0"/>
          </a:p>
        </p:txBody>
      </p:sp>
      <p:cxnSp>
        <p:nvCxnSpPr>
          <p:cNvPr id="10" name="直接箭头连接符 9"/>
          <p:cNvCxnSpPr>
            <a:stCxn id="6" idx="6"/>
            <a:endCxn id="9" idx="1"/>
          </p:cNvCxnSpPr>
          <p:nvPr/>
        </p:nvCxnSpPr>
        <p:spPr>
          <a:xfrm>
            <a:off x="4821248" y="2773181"/>
            <a:ext cx="624745" cy="51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20232" y="2650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2" name="椭圆 11"/>
          <p:cNvSpPr/>
          <p:nvPr/>
        </p:nvSpPr>
        <p:spPr>
          <a:xfrm>
            <a:off x="7041243" y="2326911"/>
            <a:ext cx="1201645" cy="11565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约束性语句</a:t>
            </a:r>
            <a:endParaRPr lang="zh-CN" altLang="en-US" sz="2000" dirty="0"/>
          </a:p>
        </p:txBody>
      </p:sp>
      <p:cxnSp>
        <p:nvCxnSpPr>
          <p:cNvPr id="13" name="直接箭头连接符 12"/>
          <p:cNvCxnSpPr>
            <a:stCxn id="12" idx="2"/>
            <a:endCxn id="9" idx="7"/>
          </p:cNvCxnSpPr>
          <p:nvPr/>
        </p:nvCxnSpPr>
        <p:spPr>
          <a:xfrm flipH="1">
            <a:off x="6146453" y="2905168"/>
            <a:ext cx="894790" cy="3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44194" y="26895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约束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7642065" y="3939437"/>
            <a:ext cx="1295400" cy="543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约束属性</a:t>
            </a:r>
            <a:endParaRPr lang="zh-CN" altLang="en-US" sz="2000" dirty="0"/>
          </a:p>
        </p:txBody>
      </p:sp>
      <p:cxnSp>
        <p:nvCxnSpPr>
          <p:cNvPr id="16" name="直接箭头连接符 15"/>
          <p:cNvCxnSpPr>
            <a:stCxn id="15" idx="0"/>
            <a:endCxn id="12" idx="5"/>
          </p:cNvCxnSpPr>
          <p:nvPr/>
        </p:nvCxnSpPr>
        <p:spPr>
          <a:xfrm flipH="1" flipV="1">
            <a:off x="8066911" y="3314057"/>
            <a:ext cx="222854" cy="6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076700" y="4025771"/>
            <a:ext cx="984385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类型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17" idx="3"/>
            <a:endCxn id="9" idx="3"/>
          </p:cNvCxnSpPr>
          <p:nvPr/>
        </p:nvCxnSpPr>
        <p:spPr>
          <a:xfrm flipV="1">
            <a:off x="5061085" y="3939437"/>
            <a:ext cx="384908" cy="3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76167" y="3408379"/>
            <a:ext cx="978976" cy="980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4909777" y="2689527"/>
            <a:ext cx="982052" cy="999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000" dirty="0"/>
          </a:p>
        </p:txBody>
      </p:sp>
      <p:cxnSp>
        <p:nvCxnSpPr>
          <p:cNvPr id="6" name="直接箭头连接符 5"/>
          <p:cNvCxnSpPr>
            <a:stCxn id="4" idx="7"/>
            <a:endCxn id="5" idx="2"/>
          </p:cNvCxnSpPr>
          <p:nvPr/>
        </p:nvCxnSpPr>
        <p:spPr>
          <a:xfrm flipV="1">
            <a:off x="4211775" y="3189408"/>
            <a:ext cx="698002" cy="36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05642" y="29743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7041243" y="2326911"/>
            <a:ext cx="1201645" cy="11565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约束性语句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flipH="1">
            <a:off x="5891829" y="2905168"/>
            <a:ext cx="1149414" cy="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7722" y="24894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约束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7642065" y="3939437"/>
            <a:ext cx="1295400" cy="543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约束属性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14" idx="0"/>
            <a:endCxn id="11" idx="5"/>
          </p:cNvCxnSpPr>
          <p:nvPr/>
        </p:nvCxnSpPr>
        <p:spPr>
          <a:xfrm flipH="1" flipV="1">
            <a:off x="8066911" y="3314057"/>
            <a:ext cx="222854" cy="6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53828" y="3585788"/>
            <a:ext cx="978976" cy="980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3253828" y="1941142"/>
            <a:ext cx="982052" cy="999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000" dirty="0"/>
          </a:p>
        </p:txBody>
      </p:sp>
      <p:cxnSp>
        <p:nvCxnSpPr>
          <p:cNvPr id="6" name="直接箭头连接符 5"/>
          <p:cNvCxnSpPr>
            <a:stCxn id="4" idx="0"/>
            <a:endCxn id="5" idx="4"/>
          </p:cNvCxnSpPr>
          <p:nvPr/>
        </p:nvCxnSpPr>
        <p:spPr>
          <a:xfrm flipV="1">
            <a:off x="3743316" y="2940903"/>
            <a:ext cx="1538" cy="64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13165" y="3107853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5073168" y="1849473"/>
            <a:ext cx="1201645" cy="11565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约束性语句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8" idx="2"/>
            <a:endCxn id="5" idx="6"/>
          </p:cNvCxnSpPr>
          <p:nvPr/>
        </p:nvCxnSpPr>
        <p:spPr>
          <a:xfrm flipH="1">
            <a:off x="4235880" y="2427730"/>
            <a:ext cx="837288" cy="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75541" y="203426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约束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5026290" y="3532511"/>
            <a:ext cx="1295400" cy="543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约束属性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11" idx="0"/>
            <a:endCxn id="8" idx="4"/>
          </p:cNvCxnSpPr>
          <p:nvPr/>
        </p:nvCxnSpPr>
        <p:spPr>
          <a:xfrm flipV="1">
            <a:off x="5673990" y="3005987"/>
            <a:ext cx="1" cy="5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185263" y="3566083"/>
            <a:ext cx="978976" cy="980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7185263" y="1927849"/>
            <a:ext cx="982052" cy="999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13" idx="0"/>
            <a:endCxn id="14" idx="4"/>
          </p:cNvCxnSpPr>
          <p:nvPr/>
        </p:nvCxnSpPr>
        <p:spPr>
          <a:xfrm flipV="1">
            <a:off x="7674751" y="2927610"/>
            <a:ext cx="1538" cy="63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21628" y="31078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cxnSp>
        <p:nvCxnSpPr>
          <p:cNvPr id="17" name="直接箭头连接符 16"/>
          <p:cNvCxnSpPr>
            <a:stCxn id="8" idx="6"/>
            <a:endCxn id="14" idx="2"/>
          </p:cNvCxnSpPr>
          <p:nvPr/>
        </p:nvCxnSpPr>
        <p:spPr>
          <a:xfrm>
            <a:off x="6274813" y="2427730"/>
            <a:ext cx="91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346444" y="3015355"/>
            <a:ext cx="978976" cy="980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3839196" y="2273300"/>
            <a:ext cx="982052" cy="999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6" idx="7"/>
            <a:endCxn id="7" idx="2"/>
          </p:cNvCxnSpPr>
          <p:nvPr/>
        </p:nvCxnSpPr>
        <p:spPr>
          <a:xfrm flipV="1">
            <a:off x="3182052" y="2773181"/>
            <a:ext cx="657144" cy="3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35061" y="25581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5300923" y="3158948"/>
            <a:ext cx="9906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返回值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7" idx="6"/>
            <a:endCxn id="10" idx="1"/>
          </p:cNvCxnSpPr>
          <p:nvPr/>
        </p:nvCxnSpPr>
        <p:spPr>
          <a:xfrm>
            <a:off x="4821248" y="2773181"/>
            <a:ext cx="624745" cy="51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20232" y="26509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返回值</a:t>
            </a:r>
          </a:p>
        </p:txBody>
      </p:sp>
      <p:sp>
        <p:nvSpPr>
          <p:cNvPr id="13" name="椭圆 12"/>
          <p:cNvSpPr/>
          <p:nvPr/>
        </p:nvSpPr>
        <p:spPr>
          <a:xfrm>
            <a:off x="7041243" y="2326911"/>
            <a:ext cx="1201645" cy="11565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约束性语句</a:t>
            </a:r>
            <a:endParaRPr lang="zh-CN" altLang="en-US" sz="2000" dirty="0"/>
          </a:p>
        </p:txBody>
      </p:sp>
      <p:cxnSp>
        <p:nvCxnSpPr>
          <p:cNvPr id="14" name="直接箭头连接符 13"/>
          <p:cNvCxnSpPr>
            <a:stCxn id="13" idx="2"/>
            <a:endCxn id="10" idx="7"/>
          </p:cNvCxnSpPr>
          <p:nvPr/>
        </p:nvCxnSpPr>
        <p:spPr>
          <a:xfrm flipH="1">
            <a:off x="6146453" y="2905168"/>
            <a:ext cx="894790" cy="3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44194" y="26895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约束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7642065" y="3939437"/>
            <a:ext cx="1295400" cy="543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约束属性</a:t>
            </a:r>
            <a:endParaRPr lang="zh-CN" altLang="en-US" sz="2000" dirty="0"/>
          </a:p>
        </p:txBody>
      </p:sp>
      <p:cxnSp>
        <p:nvCxnSpPr>
          <p:cNvPr id="17" name="直接箭头连接符 16"/>
          <p:cNvCxnSpPr>
            <a:stCxn id="16" idx="0"/>
            <a:endCxn id="13" idx="5"/>
          </p:cNvCxnSpPr>
          <p:nvPr/>
        </p:nvCxnSpPr>
        <p:spPr>
          <a:xfrm flipH="1" flipV="1">
            <a:off x="8066911" y="3314057"/>
            <a:ext cx="222854" cy="6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76700" y="4025771"/>
            <a:ext cx="984385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类型</a:t>
            </a:r>
            <a:endParaRPr lang="zh-CN" altLang="en-US" sz="2000" dirty="0"/>
          </a:p>
        </p:txBody>
      </p:sp>
      <p:cxnSp>
        <p:nvCxnSpPr>
          <p:cNvPr id="19" name="直接箭头连接符 18"/>
          <p:cNvCxnSpPr>
            <a:stCxn id="18" idx="3"/>
            <a:endCxn id="10" idx="3"/>
          </p:cNvCxnSpPr>
          <p:nvPr/>
        </p:nvCxnSpPr>
        <p:spPr>
          <a:xfrm flipV="1">
            <a:off x="5061085" y="3939437"/>
            <a:ext cx="384908" cy="3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63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449" y="2575135"/>
            <a:ext cx="677108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3135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努力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80821" y="2579757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88507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广东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6193" y="24866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1806" y="2575135"/>
            <a:ext cx="677108" cy="13042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大湾区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29492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工程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37178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建设</a:t>
            </a:r>
          </a:p>
        </p:txBody>
      </p:sp>
      <p:cxnSp>
        <p:nvCxnSpPr>
          <p:cNvPr id="14" name="曲线连接符 13"/>
          <p:cNvCxnSpPr>
            <a:stCxn id="4" idx="0"/>
            <a:endCxn id="7" idx="0"/>
          </p:cNvCxnSpPr>
          <p:nvPr/>
        </p:nvCxnSpPr>
        <p:spPr>
          <a:xfrm rot="16200000" flipH="1">
            <a:off x="1755535" y="1215917"/>
            <a:ext cx="4622" cy="2723058"/>
          </a:xfrm>
          <a:prstGeom prst="curvedConnector3">
            <a:avLst>
              <a:gd name="adj1" fmla="val -19555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0"/>
            <a:endCxn id="7" idx="0"/>
          </p:cNvCxnSpPr>
          <p:nvPr/>
        </p:nvCxnSpPr>
        <p:spPr>
          <a:xfrm rot="16200000" flipH="1">
            <a:off x="2209378" y="1669760"/>
            <a:ext cx="4622" cy="1815372"/>
          </a:xfrm>
          <a:prstGeom prst="curvedConnector3">
            <a:avLst>
              <a:gd name="adj1" fmla="val -128593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0"/>
          </p:cNvCxnSpPr>
          <p:nvPr/>
        </p:nvCxnSpPr>
        <p:spPr>
          <a:xfrm rot="16200000" flipH="1">
            <a:off x="2663221" y="2123603"/>
            <a:ext cx="4622" cy="907686"/>
          </a:xfrm>
          <a:prstGeom prst="curvedConnector3">
            <a:avLst>
              <a:gd name="adj1" fmla="val -49459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2" idx="0"/>
            <a:endCxn id="7" idx="0"/>
          </p:cNvCxnSpPr>
          <p:nvPr/>
        </p:nvCxnSpPr>
        <p:spPr>
          <a:xfrm rot="16200000" flipH="1" flipV="1">
            <a:off x="5345243" y="349267"/>
            <a:ext cx="4622" cy="4456357"/>
          </a:xfrm>
          <a:prstGeom prst="curvedConnector3">
            <a:avLst>
              <a:gd name="adj1" fmla="val -207728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0"/>
            <a:endCxn id="9" idx="0"/>
          </p:cNvCxnSpPr>
          <p:nvPr/>
        </p:nvCxnSpPr>
        <p:spPr>
          <a:xfrm rot="5400000" flipH="1" flipV="1">
            <a:off x="4416144" y="2097568"/>
            <a:ext cx="88485" cy="866650"/>
          </a:xfrm>
          <a:prstGeom prst="curvedConnector3">
            <a:avLst>
              <a:gd name="adj1" fmla="val 3583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0"/>
            <a:endCxn id="12" idx="0"/>
          </p:cNvCxnSpPr>
          <p:nvPr/>
        </p:nvCxnSpPr>
        <p:spPr>
          <a:xfrm rot="16200000" flipH="1">
            <a:off x="6190478" y="1189882"/>
            <a:ext cx="88485" cy="2682021"/>
          </a:xfrm>
          <a:prstGeom prst="curvedConnector3">
            <a:avLst>
              <a:gd name="adj1" fmla="val -6240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0" idx="0"/>
            <a:endCxn id="11" idx="0"/>
          </p:cNvCxnSpPr>
          <p:nvPr/>
        </p:nvCxnSpPr>
        <p:spPr>
          <a:xfrm rot="5400000" flipH="1" flipV="1">
            <a:off x="6214203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1" idx="0"/>
            <a:endCxn id="12" idx="0"/>
          </p:cNvCxnSpPr>
          <p:nvPr/>
        </p:nvCxnSpPr>
        <p:spPr>
          <a:xfrm rot="5400000" flipH="1" flipV="1">
            <a:off x="7121889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139039" y="2486269"/>
            <a:ext cx="598241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&lt;E</a:t>
            </a:r>
          </a:p>
          <a:p>
            <a:r>
              <a:rPr lang="en-US" altLang="zh-CN" dirty="0" smtClean="0"/>
              <a:t>OS</a:t>
            </a:r>
          </a:p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7" idx="0"/>
            <a:endCxn id="35" idx="0"/>
          </p:cNvCxnSpPr>
          <p:nvPr/>
        </p:nvCxnSpPr>
        <p:spPr>
          <a:xfrm rot="5400000" flipH="1" flipV="1">
            <a:off x="5732023" y="-126379"/>
            <a:ext cx="93488" cy="5318785"/>
          </a:xfrm>
          <a:prstGeom prst="curvedConnector3">
            <a:avLst>
              <a:gd name="adj1" fmla="val 13527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42601" y="12748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SBV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4571" y="172124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6155" y="196342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83694" y="138999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HED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00155" y="13401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VOB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657519" y="1963049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79226" y="16149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81805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79636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3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89932" y="2298625"/>
            <a:ext cx="1101896" cy="1220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41243" y="2326911"/>
            <a:ext cx="1201645" cy="11565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约束性语句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8" idx="2"/>
            <a:endCxn id="4" idx="6"/>
          </p:cNvCxnSpPr>
          <p:nvPr/>
        </p:nvCxnSpPr>
        <p:spPr>
          <a:xfrm flipH="1">
            <a:off x="5891828" y="2905168"/>
            <a:ext cx="1149415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7722" y="24894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约束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7642065" y="3939437"/>
            <a:ext cx="1295400" cy="543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约束属性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11" idx="0"/>
            <a:endCxn id="8" idx="5"/>
          </p:cNvCxnSpPr>
          <p:nvPr/>
        </p:nvCxnSpPr>
        <p:spPr>
          <a:xfrm flipH="1" flipV="1">
            <a:off x="8066911" y="3314057"/>
            <a:ext cx="222854" cy="6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31" y="2556673"/>
            <a:ext cx="140970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6602" r="12324" b="11708"/>
          <a:stretch/>
        </p:blipFill>
        <p:spPr>
          <a:xfrm>
            <a:off x="1394915" y="2557461"/>
            <a:ext cx="1182589" cy="1304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59" y="2259411"/>
            <a:ext cx="2667991" cy="16648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99558" y="30617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约束知识库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77504" y="3061797"/>
            <a:ext cx="1384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570048" y="3419963"/>
            <a:ext cx="1384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26737" y="25566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问题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26737" y="3462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回答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49697" y="3061797"/>
            <a:ext cx="2588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642241" y="3419963"/>
            <a:ext cx="25957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38651" y="25566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知识库查询语句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43859" y="34626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约束知识</a:t>
            </a:r>
          </a:p>
        </p:txBody>
      </p:sp>
    </p:spTree>
    <p:extLst>
      <p:ext uri="{BB962C8B-B14F-4D97-AF65-F5344CB8AC3E}">
        <p14:creationId xmlns:p14="http://schemas.microsoft.com/office/powerpoint/2010/main" val="42810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98" y="1617609"/>
            <a:ext cx="541832" cy="541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6602" r="12324" b="11708"/>
          <a:stretch/>
        </p:blipFill>
        <p:spPr>
          <a:xfrm>
            <a:off x="2347415" y="804861"/>
            <a:ext cx="491035" cy="541832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2838450" y="263029"/>
            <a:ext cx="4362450" cy="541832"/>
          </a:xfrm>
          <a:prstGeom prst="wedgeEllipseCallout">
            <a:avLst>
              <a:gd name="adj1" fmla="val -48344"/>
              <a:gd name="adj2" fmla="val 8007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MapUtils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debugPrint</a:t>
            </a:r>
            <a:r>
              <a:rPr lang="en-US" altLang="zh-CN" dirty="0">
                <a:solidFill>
                  <a:schemeClr val="tx1"/>
                </a:solidFill>
              </a:rPr>
              <a:t>, 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4762500" y="1075777"/>
            <a:ext cx="4362450" cy="541832"/>
          </a:xfrm>
          <a:prstGeom prst="wedgeEllipseCallout">
            <a:avLst>
              <a:gd name="adj1" fmla="val 49909"/>
              <a:gd name="adj2" fmla="val 7656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Got class, method, 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6602" r="12324" b="11708"/>
          <a:stretch/>
        </p:blipFill>
        <p:spPr>
          <a:xfrm>
            <a:off x="2347415" y="2430357"/>
            <a:ext cx="491035" cy="541832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2838450" y="1888525"/>
            <a:ext cx="4362450" cy="541832"/>
          </a:xfrm>
          <a:prstGeom prst="wedgeEllipseCallout">
            <a:avLst>
              <a:gd name="adj1" fmla="val -48344"/>
              <a:gd name="adj2" fmla="val 8007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 parameter map be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null ?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98" y="3514021"/>
            <a:ext cx="541832" cy="541832"/>
          </a:xfrm>
          <a:prstGeom prst="rect">
            <a:avLst/>
          </a:prstGeom>
        </p:spPr>
      </p:pic>
      <p:sp>
        <p:nvSpPr>
          <p:cNvPr id="11" name="椭圆形标注 10"/>
          <p:cNvSpPr/>
          <p:nvPr/>
        </p:nvSpPr>
        <p:spPr>
          <a:xfrm>
            <a:off x="4762500" y="2701273"/>
            <a:ext cx="4362450" cy="812748"/>
          </a:xfrm>
          <a:prstGeom prst="wedgeEllipseCallout">
            <a:avLst>
              <a:gd name="adj1" fmla="val 49909"/>
              <a:gd name="adj2" fmla="val 7656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Yes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it may be null.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 </a:t>
            </a:r>
            <a:r>
              <a:rPr lang="en-US" altLang="zh-CN" dirty="0">
                <a:solidFill>
                  <a:schemeClr val="tx1"/>
                </a:solidFill>
              </a:rPr>
              <a:t>null, the text 'null' is output.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47" y="-799355"/>
            <a:ext cx="1264660" cy="856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6775" y="226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训练数据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591807" y="-371003"/>
            <a:ext cx="40796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70" y="-874149"/>
            <a:ext cx="983593" cy="10062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25585" y="226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平衡数据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133581" y="-324817"/>
            <a:ext cx="45744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59" y="1612065"/>
            <a:ext cx="1107810" cy="123233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327147" y="29967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待分类句子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665975" y="2228230"/>
            <a:ext cx="712699" cy="2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800723" y="1812254"/>
            <a:ext cx="2930470" cy="8319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好的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FastText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50436" y="2228230"/>
            <a:ext cx="8020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930248" y="1849359"/>
            <a:ext cx="1509243" cy="75774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595804" y="1139481"/>
            <a:ext cx="9093400" cy="92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440114" y="57350"/>
            <a:ext cx="0" cy="165606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939861" y="723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训练阶段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931422" y="1186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预测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684869" y="-1251858"/>
            <a:ext cx="0" cy="310121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959477" y="-1251858"/>
            <a:ext cx="67253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/>
        </p:nvCxnSpPr>
        <p:spPr>
          <a:xfrm>
            <a:off x="2959477" y="-1251858"/>
            <a:ext cx="0" cy="452503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728910" y="-619059"/>
            <a:ext cx="2874309" cy="58848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FastText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分类模型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407" y="4757525"/>
            <a:ext cx="1294228" cy="1294228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8556807" y="6166618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进行大类分类的句子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3720837" y="5381898"/>
            <a:ext cx="18701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984105" y="49491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978967" y="4082261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命名实体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868010" y="3971276"/>
            <a:ext cx="815926" cy="28416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977486" y="6121536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句法结构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983515" y="5430124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词性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5977486" y="4760965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分词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3" name="直接箭头连接符 82"/>
          <p:cNvCxnSpPr>
            <a:stCxn id="74" idx="1"/>
          </p:cNvCxnSpPr>
          <p:nvPr/>
        </p:nvCxnSpPr>
        <p:spPr>
          <a:xfrm flipH="1">
            <a:off x="6871063" y="5404639"/>
            <a:ext cx="17303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847580" y="49491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启发式模式识别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313622" y="5066806"/>
            <a:ext cx="1291709" cy="55589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595804" y="-1535873"/>
            <a:ext cx="9093400" cy="49020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1595804" y="3743836"/>
            <a:ext cx="9093400" cy="32665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9544050" y="2844396"/>
            <a:ext cx="0" cy="1613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77414" y="2348186"/>
            <a:ext cx="1150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大类分类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05797" y="4034900"/>
            <a:ext cx="1321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细分小类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分类阶段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539945"/>
            <a:ext cx="1294228" cy="1294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092" y="3949038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进行大类分类的句子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45920" y="3171093"/>
            <a:ext cx="16740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45920" y="27416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57542" y="1861241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命名实体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46585" y="1750256"/>
            <a:ext cx="815926" cy="28416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6061" y="3900516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句法结构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62090" y="3209104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56061" y="2539945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分词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93516" y="3171093"/>
            <a:ext cx="1949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3516" y="2741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启发式模式识别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25014" y="2893148"/>
            <a:ext cx="1291709" cy="55589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9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35613" y="226181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待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81720" y="2215167"/>
            <a:ext cx="1114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9" idx="1"/>
          </p:cNvCxnSpPr>
          <p:nvPr/>
        </p:nvCxnSpPr>
        <p:spPr>
          <a:xfrm flipV="1">
            <a:off x="6831874" y="2215167"/>
            <a:ext cx="111624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948122" y="1836296"/>
            <a:ext cx="1715980" cy="7577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概要类别分类后的语句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2358862" y="1836297"/>
            <a:ext cx="575535" cy="391886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39252" y="1249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03743" y="1217492"/>
            <a:ext cx="1393862" cy="8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磁盘 16"/>
          <p:cNvSpPr/>
          <p:nvPr/>
        </p:nvSpPr>
        <p:spPr>
          <a:xfrm>
            <a:off x="2247085" y="824288"/>
            <a:ext cx="692331" cy="391886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30516" y="1240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训练数据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4638349" y="815193"/>
            <a:ext cx="692331" cy="391886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58777" y="7287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数据预处理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16200000" flipH="1">
            <a:off x="5323115" y="1374535"/>
            <a:ext cx="621021" cy="324399"/>
          </a:xfrm>
          <a:prstGeom prst="bentConnector3">
            <a:avLst>
              <a:gd name="adj1" fmla="val 16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94592" y="1293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分类模型训练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795824" y="3384504"/>
            <a:ext cx="1482008" cy="7577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语句及其结构信息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肘形连接符 32"/>
          <p:cNvCxnSpPr>
            <a:stCxn id="9" idx="2"/>
            <a:endCxn id="32" idx="3"/>
          </p:cNvCxnSpPr>
          <p:nvPr/>
        </p:nvCxnSpPr>
        <p:spPr>
          <a:xfrm rot="5400000">
            <a:off x="7457304" y="2414566"/>
            <a:ext cx="1169337" cy="15282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196607" y="3373796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103333" y="3384504"/>
            <a:ext cx="1697341" cy="7577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详细类别分类后的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6" name="直接箭头连接符 45"/>
          <p:cNvCxnSpPr>
            <a:stCxn id="32" idx="1"/>
            <a:endCxn id="45" idx="3"/>
          </p:cNvCxnSpPr>
          <p:nvPr/>
        </p:nvCxnSpPr>
        <p:spPr>
          <a:xfrm flipH="1">
            <a:off x="3800674" y="3763375"/>
            <a:ext cx="1995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18240" y="3373796"/>
            <a:ext cx="17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启发式模式识别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499950" y="1847244"/>
            <a:ext cx="2254351" cy="7534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训练好的分类模型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肘形连接符 60"/>
          <p:cNvCxnSpPr>
            <a:stCxn id="45" idx="2"/>
          </p:cNvCxnSpPr>
          <p:nvPr/>
        </p:nvCxnSpPr>
        <p:spPr>
          <a:xfrm rot="16200000" flipH="1">
            <a:off x="3896355" y="3197894"/>
            <a:ext cx="873894" cy="27625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425930" y="4579192"/>
            <a:ext cx="181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知识抽取及转化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云形 66"/>
          <p:cNvSpPr/>
          <p:nvPr/>
        </p:nvSpPr>
        <p:spPr>
          <a:xfrm>
            <a:off x="5848286" y="4392706"/>
            <a:ext cx="1967175" cy="1110501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约束知识图谱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肘形连接符 68"/>
          <p:cNvCxnSpPr>
            <a:stCxn id="9" idx="0"/>
          </p:cNvCxnSpPr>
          <p:nvPr/>
        </p:nvCxnSpPr>
        <p:spPr>
          <a:xfrm rot="16200000" flipV="1">
            <a:off x="6757084" y="-212732"/>
            <a:ext cx="830456" cy="3267600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2461846" y="1871003"/>
            <a:ext cx="633046" cy="3699803"/>
          </a:xfrm>
          <a:prstGeom prst="leftBrace">
            <a:avLst>
              <a:gd name="adj1" fmla="val 8333"/>
              <a:gd name="adj2" fmla="val 50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66749" y="3508662"/>
            <a:ext cx="1291709" cy="42448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8280" y="1658760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方法调用相关约束性语句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8280" y="2856859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继承相关约束性语句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8280" y="4120607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8280" y="5318706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9032" y="380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文档语句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6387249" y="-3147043"/>
            <a:ext cx="317810" cy="82957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1539" y="1251371"/>
            <a:ext cx="28922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方法调用相关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约束语句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1951" y="1251370"/>
            <a:ext cx="20313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相关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约束语句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7149" y="1251370"/>
            <a:ext cx="1569660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约束语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141110" y="1251370"/>
            <a:ext cx="1338828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约束语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句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2251642" y="-81481"/>
            <a:ext cx="291739" cy="3992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174" y="2207565"/>
            <a:ext cx="461665" cy="619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096" y="2207565"/>
            <a:ext cx="492443" cy="1020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5364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方法可见性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25749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抛出异常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16995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允许空值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54823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字符串格式化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1501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数值范围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79329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方法参数类型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25963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调用顺序</a:t>
            </a:r>
          </a:p>
        </p:txBody>
      </p:sp>
      <p:sp>
        <p:nvSpPr>
          <p:cNvPr id="19" name="左大括号 18"/>
          <p:cNvSpPr/>
          <p:nvPr/>
        </p:nvSpPr>
        <p:spPr>
          <a:xfrm rot="5400000">
            <a:off x="6088357" y="975373"/>
            <a:ext cx="287640" cy="18825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98744" y="2207565"/>
            <a:ext cx="461665" cy="1180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方法重写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05600" y="2207137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可被继承的类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69496" y="2208022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方法继承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50945" y="2207137"/>
            <a:ext cx="492443" cy="2417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继承并调用契约方法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5400000">
            <a:off x="8645442" y="1451143"/>
            <a:ext cx="293075" cy="9255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63688" y="2210482"/>
            <a:ext cx="461665" cy="1534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可替换版本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94586" y="2210480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同步问题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43388" y="2207137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25480" y="2235616"/>
            <a:ext cx="492443" cy="1674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27472" y="2207565"/>
            <a:ext cx="492443" cy="1760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1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4360" y="1169126"/>
                <a:ext cx="4457952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169126"/>
                <a:ext cx="4457952" cy="1046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89022" y="1169126"/>
                <a:ext cx="418582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2" y="1169126"/>
                <a:ext cx="4185826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4360" y="2606038"/>
                <a:ext cx="8685711" cy="1061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𝑃𝑟𝑒𝑐𝑖𝑠𝑜𝑛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606038"/>
                <a:ext cx="8685711" cy="10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6508" y="3419875"/>
            <a:ext cx="1460920" cy="37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待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检测代码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7685" y="3356938"/>
            <a:ext cx="1043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3216" y="2916120"/>
            <a:ext cx="2880884" cy="9384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类、方法、参数、变量、继承等相关信息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3379" y="2890606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代码分析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6930090" y="1231003"/>
            <a:ext cx="1558977" cy="1094282"/>
          </a:xfrm>
          <a:prstGeom prst="cloudCallout">
            <a:avLst>
              <a:gd name="adj1" fmla="val -32371"/>
              <a:gd name="adj2" fmla="val 1035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约束知识库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665889" y="3387258"/>
            <a:ext cx="11656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01583" y="2920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检测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33327" y="3084802"/>
            <a:ext cx="1386240" cy="6049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是否正确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1375812" y="2995372"/>
            <a:ext cx="692331" cy="391886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518</Words>
  <Application>Microsoft Office PowerPoint</Application>
  <PresentationFormat>宽屏</PresentationFormat>
  <Paragraphs>214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jameszk</dc:creator>
  <cp:lastModifiedBy>jameszk</cp:lastModifiedBy>
  <cp:revision>74</cp:revision>
  <dcterms:created xsi:type="dcterms:W3CDTF">2019-02-14T03:02:05Z</dcterms:created>
  <dcterms:modified xsi:type="dcterms:W3CDTF">2019-03-13T13:23:04Z</dcterms:modified>
</cp:coreProperties>
</file>