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jpeg" ContentType="image/jpeg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5840" y="0"/>
            <a:ext cx="12229200" cy="6855480"/>
            <a:chOff x="-15840" y="0"/>
            <a:chExt cx="12229200" cy="6855480"/>
          </a:xfrm>
        </p:grpSpPr>
        <p:pic>
          <p:nvPicPr>
            <p:cNvPr id="1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160" cy="685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ustomShape 2"/>
            <p:cNvSpPr/>
            <p:nvPr/>
          </p:nvSpPr>
          <p:spPr>
            <a:xfrm>
              <a:off x="608040" y="609480"/>
              <a:ext cx="10972080" cy="5637960"/>
            </a:xfrm>
            <a:prstGeom prst="rect">
              <a:avLst/>
            </a:prstGeom>
            <a:noFill/>
            <a:ln w="15840">
              <a:solidFill>
                <a:srgbClr val="829826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520" cy="605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10" descr="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520" cy="605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" name="Group 3"/>
          <p:cNvGrpSpPr/>
          <p:nvPr/>
        </p:nvGrpSpPr>
        <p:grpSpPr>
          <a:xfrm>
            <a:off x="-16920" y="0"/>
            <a:ext cx="12230280" cy="6855480"/>
            <a:chOff x="-16920" y="0"/>
            <a:chExt cx="12230280" cy="6855480"/>
          </a:xfrm>
        </p:grpSpPr>
        <p:pic>
          <p:nvPicPr>
            <p:cNvPr id="6" name="Picture 15" descr=""/>
            <p:cNvPicPr/>
            <p:nvPr/>
          </p:nvPicPr>
          <p:blipFill>
            <a:blip r:embed="rId6"/>
            <a:stretch/>
          </p:blipFill>
          <p:spPr>
            <a:xfrm>
              <a:off x="0" y="0"/>
              <a:ext cx="12188160" cy="685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CustomShape 4"/>
            <p:cNvSpPr/>
            <p:nvPr/>
          </p:nvSpPr>
          <p:spPr>
            <a:xfrm>
              <a:off x="2328480" y="1540800"/>
              <a:ext cx="7543080" cy="3834720"/>
            </a:xfrm>
            <a:prstGeom prst="rect">
              <a:avLst/>
            </a:prstGeom>
            <a:noFill/>
            <a:ln w="15840">
              <a:solidFill>
                <a:srgbClr val="829826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" name="Picture 16" descr=""/>
            <p:cNvPicPr/>
            <p:nvPr/>
          </p:nvPicPr>
          <p:blipFill>
            <a:blip r:embed="rId7"/>
            <a:stretch/>
          </p:blipFill>
          <p:spPr>
            <a:xfrm>
              <a:off x="-16920" y="3147480"/>
              <a:ext cx="2477160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19" descr=""/>
            <p:cNvPicPr/>
            <p:nvPr/>
          </p:nvPicPr>
          <p:blipFill>
            <a:blip r:embed="rId8"/>
            <a:stretch/>
          </p:blipFill>
          <p:spPr>
            <a:xfrm>
              <a:off x="9736200" y="3147480"/>
              <a:ext cx="2477160" cy="612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Line 5"/>
          <p:cNvSpPr/>
          <p:nvPr/>
        </p:nvSpPr>
        <p:spPr>
          <a:xfrm>
            <a:off x="2692080" y="3521880"/>
            <a:ext cx="681588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480" cy="13032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单击鼠标编辑标题文字格式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-15840" y="0"/>
            <a:ext cx="12229200" cy="6855480"/>
            <a:chOff x="-15840" y="0"/>
            <a:chExt cx="12229200" cy="6855480"/>
          </a:xfrm>
        </p:grpSpPr>
        <p:pic>
          <p:nvPicPr>
            <p:cNvPr id="50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160" cy="685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1" name="CustomShape 2"/>
            <p:cNvSpPr/>
            <p:nvPr/>
          </p:nvSpPr>
          <p:spPr>
            <a:xfrm>
              <a:off x="608040" y="609480"/>
              <a:ext cx="10972080" cy="5637960"/>
            </a:xfrm>
            <a:prstGeom prst="rect">
              <a:avLst/>
            </a:prstGeom>
            <a:noFill/>
            <a:ln w="15840">
              <a:solidFill>
                <a:srgbClr val="4a7ebb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52" name="Picture 9" descr="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520" cy="605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10" descr="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520" cy="605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4" name="Line 3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92440" y="1871280"/>
            <a:ext cx="6814800" cy="15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Garamond"/>
              </a:rPr>
              <a:t>句子分类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692440" y="3657600"/>
            <a:ext cx="68148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Garamond"/>
              </a:rPr>
              <a:t>张凯</a:t>
            </a: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类别与数据源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Method Call Directive, Subclassing Directive, Miscellaneous Directive, Others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《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What Should Developers Be Aware Of? An Empirical Study on the Directives of API Documentation 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》文章中的标注数据，</a:t>
            </a:r>
            <a:r>
              <a:rPr b="0" lang="en-US" sz="2400" spc="-1" strike="noStrike">
                <a:solidFill>
                  <a:srgbClr val="ff0000"/>
                </a:solidFill>
                <a:latin typeface="Garamond"/>
              </a:rPr>
              <a:t>4253</a:t>
            </a:r>
            <a:r>
              <a:rPr b="0" lang="en-US" sz="2400" spc="-1" strike="noStrike">
                <a:solidFill>
                  <a:srgbClr val="ff0000"/>
                </a:solidFill>
                <a:latin typeface="Garamond"/>
              </a:rPr>
              <a:t>条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具体分类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整体框架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先分大类是为了区别大类之间相似的匹配规则（如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subclass of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可以匹配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param type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，也可在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subclassing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中存在）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303600" y="3813840"/>
            <a:ext cx="1926720" cy="871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Garamond"/>
                <a:ea typeface="DejaVu Sans"/>
              </a:rPr>
              <a:t>规则匹配（精确分类）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3594960" y="3841920"/>
            <a:ext cx="1926720" cy="815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Garamond"/>
                <a:ea typeface="DejaVu Sans"/>
              </a:rPr>
              <a:t>Fasttext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Garamond"/>
                <a:ea typeface="DejaVu Sans"/>
              </a:rPr>
              <a:t>（大分类）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899720" y="3736440"/>
            <a:ext cx="969840" cy="1026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aramond"/>
                <a:ea typeface="DejaVu Sans"/>
              </a:rPr>
              <a:t>语料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2870640" y="4250160"/>
            <a:ext cx="72360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7"/>
          <p:cNvSpPr/>
          <p:nvPr/>
        </p:nvSpPr>
        <p:spPr>
          <a:xfrm>
            <a:off x="9272520" y="3764520"/>
            <a:ext cx="927720" cy="9698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aramond"/>
                <a:ea typeface="DejaVu Sans"/>
              </a:rPr>
              <a:t>句子类别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 flipV="1">
            <a:off x="5522400" y="4248000"/>
            <a:ext cx="78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9"/>
          <p:cNvSpPr/>
          <p:nvPr/>
        </p:nvSpPr>
        <p:spPr>
          <a:xfrm flipV="1">
            <a:off x="8231040" y="4248000"/>
            <a:ext cx="104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优化建议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优化</a:t>
            </a: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fasttext</a:t>
            </a: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模型，半监督学习方式。先用准确数据训练一个模型，然后取没有标注的数据迭代式的分类并作为新的训练集。将得分高于某个阈值才作为训练集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实验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验证规则匹配准确性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验证</a:t>
            </a: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fasttext</a:t>
            </a: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准确性  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验证整个框架的准确性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295280" y="982080"/>
            <a:ext cx="9600480" cy="13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应用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295280" y="2557080"/>
            <a:ext cx="9600480" cy="33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找出代码中蕴含的</a:t>
            </a: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directive  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Directive</a:t>
            </a: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中总结简单的代码表达模式，验证代码准确性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pmd</a:t>
            </a: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，</a:t>
            </a: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jtest</a:t>
            </a: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，</a:t>
            </a: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findbugs</a:t>
            </a: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等静态分析工具的集成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java</a:t>
            </a: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反射和代理机制，每次调用方法前进行检测，将检测好的参数传入真正的方法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javaparser</a:t>
            </a: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，</a:t>
            </a: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javasymbolsolver</a:t>
            </a: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分析代码的</a:t>
            </a: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api</a:t>
            </a: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调用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</TotalTime>
  <Application>LibreOffice/6.0.3.2$Linux_X86_64 LibreOffice_project/00m0$Build-2</Application>
  <Words>136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2018-09-06T06:04:17Z</dcterms:created>
  <dc:creator>jameszk</dc:creator>
  <dc:description/>
  <dc:language>zh-CN</dc:language>
  <cp:lastModifiedBy/>
  <dcterms:modified xsi:type="dcterms:W3CDTF">2019-01-16T11:00:53Z</dcterms:modified>
  <cp:revision>22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