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3" r:id="rId6"/>
    <p:sldId id="270" r:id="rId7"/>
  </p:sldIdLst>
  <p:sldSz cx="9144000" cy="5143500" type="screen16x9"/>
  <p:notesSz cx="6858000" cy="9144000"/>
  <p:embeddedFontLst>
    <p:embeddedFont>
      <p:font typeface="Microsoft YaHei UI" panose="020B0503020204020204" pitchFamily="34" charset="-122"/>
      <p:regular r:id="rId10"/>
      <p:bold r:id="rId11"/>
    </p:embeddedFont>
    <p:embeddedFont>
      <p:font typeface="Helvetica Neue" panose="0200050300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0"/>
    <p:restoredTop sz="94882"/>
  </p:normalViewPr>
  <p:slideViewPr>
    <p:cSldViewPr snapToGrid="0">
      <p:cViewPr varScale="1">
        <p:scale>
          <a:sx n="168" d="100"/>
          <a:sy n="168" d="100"/>
        </p:scale>
        <p:origin x="47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8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7B5E47-48C0-B5FF-F566-13DBFF89E7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28369-5F05-09CF-B5F9-38EFBFEE66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66B8-193B-9642-8A46-DFFE50F95432}" type="datetimeFigureOut">
              <a:rPr lang="en-CN" smtClean="0"/>
              <a:t>2023/7/17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ABA65-5C4B-BD85-AC83-AC51DF58B3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A1102-119C-3E5E-D820-F42ED56729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33647-17C4-3D44-B08C-5BCE787A49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6323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6928b337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6928b337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6928b337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6928b337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6928b337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6928b337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123d53cc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123d53cc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6928b33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6928b337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5" y="350051"/>
            <a:ext cx="899626" cy="351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of content">
  <p:cSld name="CUSTOM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4923375" y="997875"/>
            <a:ext cx="31845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dirty="0"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5" y="4736400"/>
            <a:ext cx="620772" cy="2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/>
        </p:nvSpPr>
        <p:spPr>
          <a:xfrm>
            <a:off x="519675" y="1229150"/>
            <a:ext cx="8071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CCF 中国数据库暑期学校 2023</a:t>
            </a:r>
            <a:endParaRPr sz="3600" b="1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PingCAP 工程实践 Lab</a:t>
            </a:r>
            <a:r>
              <a:rPr lang="en-US" altLang="zh-CN" sz="36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endParaRPr sz="3600" b="1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1020100" y="2635375"/>
            <a:ext cx="6457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</a:t>
            </a:r>
            <a:r>
              <a:rPr lang="en-US" altLang="zh-CN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</a:t>
            </a: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EKS</a:t>
            </a: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上部署并操作 </a:t>
            </a:r>
            <a:r>
              <a:rPr lang="en-US" altLang="zh-CN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集群</a:t>
            </a:r>
            <a:endParaRPr lang="en-US" altLang="zh-CN" sz="1600" dirty="0">
              <a:solidFill>
                <a:srgbClr val="FFFFFF"/>
              </a:solidFill>
              <a:highlight>
                <a:srgbClr val="20222B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</a:t>
            </a: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徐一帆</a:t>
            </a:r>
            <a:endParaRPr lang="en-US" sz="1800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460000" y="355425"/>
            <a:ext cx="341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Instructor Bio</a:t>
            </a:r>
            <a:endParaRPr sz="1800" b="1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355450" y="1042450"/>
            <a:ext cx="4072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zh-CN" alt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徐一帆（</a:t>
            </a:r>
            <a:r>
              <a:rPr lang="en-US" altLang="zh-CN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SabaPing@GitHub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PingCAP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自治服务</a:t>
            </a:r>
            <a:r>
              <a:rPr lang="zh-CN" altLang="en-US" dirty="0">
                <a:solidFill>
                  <a:srgbClr val="1C191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Autonomous Service</a:t>
            </a:r>
            <a:r>
              <a:rPr lang="zh-CN" altLang="en-US" dirty="0">
                <a:solidFill>
                  <a:srgbClr val="1C191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团队的后端工程师</a:t>
            </a:r>
            <a:r>
              <a:rPr lang="zh-CN" altLang="en-US" dirty="0">
                <a:solidFill>
                  <a:srgbClr val="1C191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该团队负责帮助内部用户和客户舒适地使用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和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Cloud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他涉猎广泛</a:t>
            </a:r>
            <a:r>
              <a:rPr lang="zh-CN" altLang="en-US" dirty="0">
                <a:solidFill>
                  <a:srgbClr val="1C191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曾参与 </a:t>
            </a:r>
            <a:r>
              <a:rPr 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observability-for-TiDB, TiDB-on-Kubernetes, </a:t>
            </a:r>
            <a:r>
              <a:rPr lang="en-US" altLang="zh-CN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cloud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infrastructure </a:t>
            </a:r>
            <a:r>
              <a:rPr lang="en-US" dirty="0" err="1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data</a:t>
            </a:r>
            <a:r>
              <a:rPr lang="en-US" altLang="zh-CN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streaming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等多个领域的工作。他拥有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Golang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和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Scala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经验。</a:t>
            </a:r>
            <a:endParaRPr lang="en-US" altLang="zh-CN" dirty="0">
              <a:solidFill>
                <a:srgbClr val="1C1917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他目前致力于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Cloud 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控制平台的改进。</a:t>
            </a:r>
            <a:endParaRPr 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 descr="A person sitting on a red chair&#10;&#10;Description automatically generated">
            <a:extLst>
              <a:ext uri="{FF2B5EF4-FFF2-40B4-BE49-F238E27FC236}">
                <a16:creationId xmlns:a16="http://schemas.microsoft.com/office/drawing/2014/main" id="{3CF5E733-9436-9BFD-7269-33F4C89B9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6"/>
          <a:stretch/>
        </p:blipFill>
        <p:spPr>
          <a:xfrm>
            <a:off x="5385043" y="1042449"/>
            <a:ext cx="2136891" cy="34102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>
            <a:off x="460000" y="355425"/>
            <a:ext cx="341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Lab Introduction</a:t>
            </a:r>
            <a:endParaRPr sz="1800" b="1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460000" y="964825"/>
            <a:ext cx="630656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本实验在 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 EKS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上部署了一个 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集群。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集群由 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TiDB-Operator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管理，部署过程使用了 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Pulumi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自动化。</a:t>
            </a:r>
          </a:p>
        </p:txBody>
      </p:sp>
      <p:sp>
        <p:nvSpPr>
          <p:cNvPr id="67" name="Google Shape;67;p16"/>
          <p:cNvSpPr txBox="1"/>
          <p:nvPr/>
        </p:nvSpPr>
        <p:spPr>
          <a:xfrm>
            <a:off x="360940" y="1580348"/>
            <a:ext cx="4756800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</a:t>
            </a:r>
            <a:r>
              <a:rPr lang="en-US" altLang="zh-CN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EKS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是一个托管的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服务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提供了容器化应用的自动部署、扩展和管理。</a:t>
            </a:r>
            <a:endParaRPr lang="en-US" altLang="zh-CN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是一个开源的分布式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数据库，支持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HTAP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工作负载。</a:t>
            </a:r>
            <a:endParaRPr lang="en-US" altLang="zh-CN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当在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 EKS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上部署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集群时，用户可以获得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提供的所有功能</a:t>
            </a:r>
            <a:r>
              <a:rPr lang="en-US" altLang="zh-CN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同时利用在托管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服务上运维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集群的好处。</a:t>
            </a:r>
            <a:endParaRPr lang="en-US" altLang="zh-CN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5208960" y="2081700"/>
            <a:ext cx="980100" cy="980100"/>
          </a:xfrm>
          <a:prstGeom prst="ellipse">
            <a:avLst/>
          </a:prstGeom>
          <a:solidFill>
            <a:srgbClr val="79CA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AWSEKS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6595360" y="2081700"/>
            <a:ext cx="980100" cy="980100"/>
          </a:xfrm>
          <a:prstGeom prst="ellipse">
            <a:avLst/>
          </a:prstGeom>
          <a:solidFill>
            <a:srgbClr val="29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EKS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7981760" y="2081700"/>
            <a:ext cx="980100" cy="980100"/>
          </a:xfrm>
          <a:prstGeom prst="ellipse">
            <a:avLst/>
          </a:prstGeom>
          <a:solidFill>
            <a:srgbClr val="F93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460000" y="355425"/>
            <a:ext cx="341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Learning Objectives</a:t>
            </a:r>
            <a:endParaRPr sz="1800" b="1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448138" y="1149225"/>
            <a:ext cx="3008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Kubernetes</a:t>
            </a:r>
            <a:endParaRPr sz="1600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448138" y="1567000"/>
            <a:ext cx="22701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了解 </a:t>
            </a: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 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 EKS 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的基本用法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647613" y="1149225"/>
            <a:ext cx="2837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TiDB</a:t>
            </a:r>
            <a:r>
              <a:rPr lang="zh-CN" altLang="en-US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Operator</a:t>
            </a:r>
            <a:endParaRPr sz="1600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647612" y="1567000"/>
            <a:ext cx="2837099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了解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operator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模式的基本原理</a:t>
            </a:r>
            <a:r>
              <a:rPr lang="en-US" altLang="zh-CN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并学习使用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Operator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上部署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448138" y="2857400"/>
            <a:ext cx="3008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TiDB</a:t>
            </a:r>
            <a:endParaRPr sz="1600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448138" y="3275175"/>
            <a:ext cx="22701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了解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集群的核心特性</a:t>
            </a:r>
            <a:endParaRPr sz="12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647613" y="2857400"/>
            <a:ext cx="2837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Pulumi</a:t>
            </a:r>
            <a:endParaRPr sz="1600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647613" y="3275175"/>
            <a:ext cx="22701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Pulumi IaC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工具自动化部署流程</a:t>
            </a:r>
          </a:p>
        </p:txBody>
      </p:sp>
      <p:sp>
        <p:nvSpPr>
          <p:cNvPr id="84" name="Google Shape;84;p17"/>
          <p:cNvSpPr txBox="1"/>
          <p:nvPr/>
        </p:nvSpPr>
        <p:spPr>
          <a:xfrm>
            <a:off x="659275" y="1031925"/>
            <a:ext cx="1052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325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01</a:t>
            </a:r>
            <a:endParaRPr sz="4000" b="1">
              <a:solidFill>
                <a:srgbClr val="3250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858750" y="1031925"/>
            <a:ext cx="1052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325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03</a:t>
            </a:r>
            <a:endParaRPr sz="4000" b="1">
              <a:solidFill>
                <a:srgbClr val="3250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59275" y="2740100"/>
            <a:ext cx="1052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325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02</a:t>
            </a:r>
            <a:endParaRPr sz="4000" b="1">
              <a:solidFill>
                <a:srgbClr val="3250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858750" y="2740100"/>
            <a:ext cx="1052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rgbClr val="325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04</a:t>
            </a:r>
            <a:endParaRPr sz="4000" b="1" dirty="0">
              <a:solidFill>
                <a:srgbClr val="3250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1BD606-EEDF-E758-8E78-50A6D6AF1E0A}"/>
              </a:ext>
            </a:extLst>
          </p:cNvPr>
          <p:cNvSpPr txBox="1"/>
          <p:nvPr/>
        </p:nvSpPr>
        <p:spPr>
          <a:xfrm>
            <a:off x="745435" y="573386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Tasks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Credits</a:t>
            </a:r>
            <a:endParaRPr lang="en-CN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55C11-4D1D-8344-DA0F-8417F29F7D73}"/>
              </a:ext>
            </a:extLst>
          </p:cNvPr>
          <p:cNvSpPr txBox="1"/>
          <p:nvPr/>
        </p:nvSpPr>
        <p:spPr>
          <a:xfrm>
            <a:off x="745435" y="1168184"/>
            <a:ext cx="4437433" cy="1895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(25 points) </a:t>
            </a:r>
            <a:r>
              <a:rPr lang="en-US" sz="1600" dirty="0" err="1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EKS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集群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(25 points)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600" dirty="0" err="1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Operator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部署集群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 points)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探索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的使用方式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 points)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使用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Operator 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为集群扩容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(10 points)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清理：销毁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EKS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集群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450FC-87EE-D57F-0F93-BBD64AB0913F}"/>
              </a:ext>
            </a:extLst>
          </p:cNvPr>
          <p:cNvSpPr txBox="1"/>
          <p:nvPr/>
        </p:nvSpPr>
        <p:spPr>
          <a:xfrm>
            <a:off x="745435" y="3320396"/>
            <a:ext cx="5142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 bonus points) </a:t>
            </a:r>
            <a:r>
              <a:rPr lang="en-US" sz="1600" dirty="0" err="1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加分项</a:t>
            </a:r>
            <a:r>
              <a:rPr lang="zh-CN" altLang="en-US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：使用 </a:t>
            </a:r>
            <a:r>
              <a:rPr lang="en-US" altLang="zh-CN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Operator</a:t>
            </a:r>
            <a:r>
              <a:rPr lang="zh-CN" altLang="en-US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部署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519675" y="2060325"/>
            <a:ext cx="3136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请跟随</a:t>
            </a:r>
            <a:r>
              <a:rPr lang="zh-CN" altLang="en-US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README</a:t>
            </a:r>
            <a:r>
              <a:rPr lang="zh-CN" altLang="en-US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指引进行实验</a:t>
            </a:r>
            <a:endParaRPr sz="2000" b="1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{162A389D-7673-2D4B-8B00-07380C27E20B}tf10001070</Template>
  <TotalTime>572</TotalTime>
  <Words>324</Words>
  <Application>Microsoft Macintosh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Microsoft YaHei UI</vt:lpstr>
      <vt:lpstr>Helvetica Neue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 Yifan</cp:lastModifiedBy>
  <cp:revision>7</cp:revision>
  <dcterms:modified xsi:type="dcterms:W3CDTF">2023-07-17T14:26:15Z</dcterms:modified>
</cp:coreProperties>
</file>