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23" r:id="rId3"/>
    <p:sldId id="257" r:id="rId4"/>
    <p:sldId id="262" r:id="rId5"/>
    <p:sldId id="304" r:id="rId6"/>
    <p:sldId id="281" r:id="rId7"/>
    <p:sldId id="299" r:id="rId8"/>
    <p:sldId id="300" r:id="rId9"/>
    <p:sldId id="301" r:id="rId10"/>
    <p:sldId id="302" r:id="rId11"/>
    <p:sldId id="327" r:id="rId12"/>
    <p:sldId id="306" r:id="rId13"/>
    <p:sldId id="307" r:id="rId14"/>
    <p:sldId id="308" r:id="rId15"/>
    <p:sldId id="309" r:id="rId16"/>
    <p:sldId id="260" r:id="rId17"/>
    <p:sldId id="269" r:id="rId18"/>
    <p:sldId id="310" r:id="rId19"/>
    <p:sldId id="319" r:id="rId20"/>
    <p:sldId id="321" r:id="rId21"/>
    <p:sldId id="325" r:id="rId22"/>
    <p:sldId id="322" r:id="rId23"/>
    <p:sldId id="326" r:id="rId24"/>
    <p:sldId id="324" r:id="rId25"/>
    <p:sldId id="27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ka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3310" autoAdjust="0"/>
  </p:normalViewPr>
  <p:slideViewPr>
    <p:cSldViewPr snapToGrid="0" snapToObjects="1">
      <p:cViewPr varScale="1">
        <p:scale>
          <a:sx n="98" d="100"/>
          <a:sy n="98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0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https://github.com/facebook/rocksdb/wiki/RocksDB-Tuning-Guide#level-style-compaction  (WA = 3 + (n-1) * AF)</a:t>
            </a:r>
          </a:p>
          <a:p>
            <a:r>
              <a:rPr lang="en-US" altLang="zh-CN" dirty="0"/>
              <a:t>[4] WA = n * AF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7902" y="2320869"/>
            <a:ext cx="89357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MatrixKV</a:t>
            </a:r>
            <a:r>
              <a:rPr kumimoji="1"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整体结构及核心代码解析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484360" y="3900805"/>
            <a:ext cx="1052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赵凯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59487" y="665256"/>
            <a:ext cx="307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MatrixKV </a:t>
            </a:r>
            <a:r>
              <a:rPr kumimoji="1" lang="zh-CN" altLang="en-US" sz="2800" dirty="0">
                <a:solidFill>
                  <a:schemeClr val="bg1"/>
                </a:solidFill>
              </a:rPr>
              <a:t>整体架构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35" y="1671320"/>
            <a:ext cx="5840730" cy="447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59487" y="665256"/>
            <a:ext cx="3534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Matrix Container </a:t>
            </a:r>
            <a:r>
              <a:rPr kumimoji="1" lang="zh-CN" altLang="en-US" sz="2800" dirty="0">
                <a:solidFill>
                  <a:schemeClr val="bg1"/>
                </a:solidFill>
              </a:rPr>
              <a:t>结构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593850"/>
            <a:ext cx="5290185" cy="480250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95695" y="1893570"/>
            <a:ext cx="57397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Receiver</a:t>
            </a:r>
            <a:r>
              <a:rPr lang="zh-CN" altLang="en-US" sz="2000" dirty="0"/>
              <a:t>：接受从 </a:t>
            </a:r>
            <a:r>
              <a:rPr lang="en-US" altLang="zh-CN" sz="2000" dirty="0"/>
              <a:t>DRAM </a:t>
            </a:r>
            <a:r>
              <a:rPr lang="zh-CN" altLang="en-US" sz="2000" dirty="0"/>
              <a:t>中 </a:t>
            </a:r>
            <a:r>
              <a:rPr lang="en-US" altLang="zh-CN" sz="2000" dirty="0"/>
              <a:t>flush </a:t>
            </a:r>
            <a:r>
              <a:rPr lang="zh-CN" altLang="en-US" sz="2000" dirty="0"/>
              <a:t>进来的 </a:t>
            </a:r>
            <a:r>
              <a:rPr lang="en-US" altLang="zh-CN" sz="2000" dirty="0" err="1"/>
              <a:t>MemTables</a:t>
            </a:r>
            <a:r>
              <a:rPr lang="zh-CN" altLang="en-US" sz="2000" dirty="0"/>
              <a:t>，一个 </a:t>
            </a:r>
            <a:r>
              <a:rPr lang="en-US" altLang="zh-CN" sz="2000" dirty="0" err="1"/>
              <a:t>MemTable</a:t>
            </a:r>
            <a:r>
              <a:rPr lang="en-US" altLang="zh-CN" sz="2000" dirty="0"/>
              <a:t> </a:t>
            </a:r>
            <a:r>
              <a:rPr lang="zh-CN" altLang="en-US" sz="2000" dirty="0"/>
              <a:t>对应 </a:t>
            </a:r>
            <a:r>
              <a:rPr lang="en-US" altLang="zh-CN" sz="2000" dirty="0"/>
              <a:t>Matrix Container </a:t>
            </a:r>
            <a:r>
              <a:rPr lang="zh-CN" altLang="en-US" sz="2000" dirty="0"/>
              <a:t>中的一个 </a:t>
            </a:r>
            <a:r>
              <a:rPr lang="en-US" altLang="zh-CN" sz="2000" dirty="0" err="1"/>
              <a:t>RowTable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Compactor</a:t>
            </a:r>
            <a:r>
              <a:rPr lang="zh-CN" altLang="en-US" sz="2000" dirty="0"/>
              <a:t>：当 </a:t>
            </a:r>
            <a:r>
              <a:rPr lang="en-US" altLang="zh-CN" sz="2000" dirty="0"/>
              <a:t>Matrix Container </a:t>
            </a:r>
            <a:r>
              <a:rPr lang="zh-CN" altLang="en-US" sz="2000" dirty="0"/>
              <a:t>中的数据量达到一定大小（比如 </a:t>
            </a:r>
            <a:r>
              <a:rPr lang="en-US" altLang="zh-CN" sz="2000" dirty="0"/>
              <a:t>60%</a:t>
            </a:r>
            <a:r>
              <a:rPr lang="zh-CN" altLang="en-US" sz="2000" dirty="0"/>
              <a:t>），当前 </a:t>
            </a:r>
            <a:r>
              <a:rPr lang="en-US" altLang="zh-CN" sz="2000" dirty="0"/>
              <a:t>Receiver </a:t>
            </a:r>
            <a:r>
              <a:rPr lang="zh-CN" altLang="en-US" sz="2000" dirty="0"/>
              <a:t>停止接受 </a:t>
            </a:r>
            <a:r>
              <a:rPr lang="en-US" altLang="zh-CN" sz="2000" dirty="0" err="1"/>
              <a:t>MemTable</a:t>
            </a:r>
            <a:r>
              <a:rPr lang="zh-CN" altLang="en-US" sz="2000" dirty="0"/>
              <a:t>，并转换成 </a:t>
            </a:r>
            <a:r>
              <a:rPr lang="en-US" altLang="zh-CN" sz="2000" dirty="0"/>
              <a:t>Compactor</a:t>
            </a:r>
            <a:r>
              <a:rPr lang="zh-CN" altLang="en-US" sz="2000" dirty="0"/>
              <a:t>，进行更加 细粒度 的列压缩 </a:t>
            </a:r>
            <a:r>
              <a:rPr lang="en-US" altLang="zh-CN" sz="2000" dirty="0"/>
              <a:t>(Column </a:t>
            </a:r>
            <a:r>
              <a:rPr lang="en-US" altLang="zh-CN" sz="2000" dirty="0" err="1"/>
              <a:t>Compation</a:t>
            </a:r>
            <a:r>
              <a:rPr lang="en-US" altLang="zh-CN" sz="2000" dirty="0"/>
              <a:t>)</a:t>
            </a:r>
            <a:r>
              <a:rPr lang="zh-CN" altLang="en-US" sz="2000" dirty="0"/>
              <a:t>。同时将产生一个新的 </a:t>
            </a:r>
            <a:r>
              <a:rPr lang="en-US" altLang="zh-CN" sz="2000" dirty="0"/>
              <a:t>Receiver </a:t>
            </a:r>
            <a:r>
              <a:rPr lang="zh-CN" altLang="en-US" sz="2000" dirty="0"/>
              <a:t>接受 </a:t>
            </a:r>
            <a:r>
              <a:rPr lang="en-US" altLang="zh-CN" sz="2000" dirty="0" err="1"/>
              <a:t>MemTables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12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57302" y="665256"/>
            <a:ext cx="2477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RowTable </a:t>
            </a:r>
            <a:r>
              <a:rPr kumimoji="1" lang="zh-CN" altLang="en-US" sz="2800" dirty="0">
                <a:solidFill>
                  <a:schemeClr val="bg1"/>
                </a:solidFill>
              </a:rPr>
              <a:t>结构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875"/>
            <a:ext cx="6739890" cy="42652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89173" y="2178685"/>
            <a:ext cx="4842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差别：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）一个 </a:t>
            </a:r>
            <a:r>
              <a:rPr lang="en-US" altLang="zh-CN" sz="2000" dirty="0"/>
              <a:t>Key</a:t>
            </a:r>
            <a:r>
              <a:rPr lang="zh-CN" altLang="en-US" sz="2000" dirty="0"/>
              <a:t>，对应一个 </a:t>
            </a:r>
            <a:r>
              <a:rPr lang="en-US" altLang="zh-CN" sz="2000" dirty="0" err="1"/>
              <a:t>MetaData</a:t>
            </a:r>
            <a:r>
              <a:rPr lang="en-US" altLang="zh-CN" sz="2000" dirty="0"/>
              <a:t> </a:t>
            </a:r>
            <a:r>
              <a:rPr lang="zh-CN" altLang="en-US" sz="2000" dirty="0"/>
              <a:t>元素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）引入前向指针，提升读性能（后续）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MetaData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K0,..., KV </a:t>
            </a:r>
            <a:r>
              <a:rPr lang="zh-CN" altLang="en-US" sz="2000" dirty="0"/>
              <a:t>数据对中的 </a:t>
            </a:r>
            <a:r>
              <a:rPr lang="en-US" altLang="zh-CN" sz="2000" dirty="0"/>
              <a:t>key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Page0,..., </a:t>
            </a:r>
            <a:r>
              <a:rPr lang="zh-CN" altLang="en-US" sz="2000" dirty="0"/>
              <a:t>页号 </a:t>
            </a:r>
            <a:r>
              <a:rPr lang="en-US" altLang="zh-CN" sz="2000" dirty="0"/>
              <a:t>(NVM </a:t>
            </a:r>
            <a:r>
              <a:rPr lang="zh-CN" altLang="en-US" sz="2000" dirty="0"/>
              <a:t>将页作为基本单位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Offset,...,  </a:t>
            </a:r>
            <a:r>
              <a:rPr lang="zh-CN" altLang="en-US" sz="2000" dirty="0"/>
              <a:t>页内偏移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P0,...</a:t>
            </a:r>
            <a:r>
              <a:rPr lang="zh-CN" altLang="en-US" sz="2000" dirty="0"/>
              <a:t>，指向上一个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中</a:t>
            </a:r>
            <a:r>
              <a:rPr lang="en-US" altLang="zh-CN" sz="2000" dirty="0"/>
              <a:t>, Key &gt;= </a:t>
            </a:r>
            <a:r>
              <a:rPr lang="zh-CN" altLang="en-US" sz="2000" dirty="0"/>
              <a:t>它本身 </a:t>
            </a:r>
            <a:r>
              <a:rPr lang="en-US" altLang="zh-CN" sz="2000" dirty="0"/>
              <a:t>key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MetaData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实际代码实现中</a:t>
            </a:r>
            <a:r>
              <a:rPr lang="en-US" altLang="zh-CN" sz="2000" dirty="0"/>
              <a:t>, </a:t>
            </a:r>
            <a:r>
              <a:rPr lang="zh-CN" altLang="en-US" sz="2000" dirty="0"/>
              <a:t>没有页号</a:t>
            </a:r>
            <a:r>
              <a:rPr lang="en-US" altLang="zh-CN" sz="2000" dirty="0"/>
              <a:t>, Offset </a:t>
            </a:r>
            <a:r>
              <a:rPr lang="zh-CN" altLang="en-US" sz="2000" dirty="0"/>
              <a:t>为整个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内的偏移）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08917" y="652556"/>
            <a:ext cx="4754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优化一：</a:t>
            </a:r>
            <a:r>
              <a:rPr kumimoji="1" lang="en-US" altLang="zh-CN" sz="2800" dirty="0">
                <a:solidFill>
                  <a:schemeClr val="bg1"/>
                </a:solidFill>
              </a:rPr>
              <a:t>Column Compaction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704340"/>
            <a:ext cx="6543675" cy="4314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25310" y="1574258"/>
            <a:ext cx="49218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压缩过程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）从 </a:t>
            </a:r>
            <a:r>
              <a:rPr lang="en-US" altLang="zh-CN" sz="2000" dirty="0"/>
              <a:t>L1 </a:t>
            </a:r>
            <a:r>
              <a:rPr lang="zh-CN" altLang="en-US" sz="2000" dirty="0"/>
              <a:t>中选择 </a:t>
            </a:r>
            <a:r>
              <a:rPr lang="en-US" altLang="zh-CN" sz="2000" dirty="0"/>
              <a:t>Key Range (</a:t>
            </a:r>
            <a:r>
              <a:rPr lang="zh-CN" altLang="en-US" sz="2000" dirty="0"/>
              <a:t>如：</a:t>
            </a:r>
            <a:r>
              <a:rPr lang="en-US" altLang="zh-CN" sz="2000" dirty="0"/>
              <a:t>0-3, 0-5, 0-8...)</a:t>
            </a:r>
            <a:r>
              <a:rPr lang="zh-CN" altLang="en-US" sz="2000" dirty="0"/>
              <a:t>，直到 </a:t>
            </a:r>
            <a:r>
              <a:rPr lang="en-US" altLang="zh-CN" sz="2000" dirty="0"/>
              <a:t>NVM </a:t>
            </a:r>
            <a:r>
              <a:rPr lang="zh-CN" altLang="en-US" sz="2000" dirty="0"/>
              <a:t>中 </a:t>
            </a:r>
            <a:r>
              <a:rPr lang="en-US" altLang="zh-CN" sz="2000" dirty="0"/>
              <a:t>Key Range </a:t>
            </a:r>
            <a:r>
              <a:rPr lang="zh-CN" altLang="en-US" sz="2000" dirty="0"/>
              <a:t>内的数据超过  </a:t>
            </a:r>
            <a:r>
              <a:rPr lang="en-US" altLang="zh-CN" sz="2000" dirty="0"/>
              <a:t>1/2 * AF * </a:t>
            </a:r>
            <a:r>
              <a:rPr lang="en-US" altLang="zh-CN" sz="2000" dirty="0" err="1"/>
              <a:t>Ssst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）一次选取多个 </a:t>
            </a:r>
            <a:r>
              <a:rPr lang="en-US" altLang="zh-CN" sz="2000" dirty="0"/>
              <a:t>Key Range</a:t>
            </a:r>
            <a:r>
              <a:rPr lang="zh-CN" altLang="en-US" sz="2000" dirty="0"/>
              <a:t>，采用多线程并行压缩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）将 </a:t>
            </a:r>
            <a:r>
              <a:rPr lang="en-US" altLang="zh-CN" sz="2000" dirty="0" err="1"/>
              <a:t>SSTable</a:t>
            </a:r>
            <a:r>
              <a:rPr lang="en-US" altLang="zh-CN" sz="2000" dirty="0"/>
              <a:t> </a:t>
            </a:r>
            <a:r>
              <a:rPr lang="zh-CN" altLang="en-US" sz="2000" dirty="0"/>
              <a:t>以及 </a:t>
            </a:r>
            <a:r>
              <a:rPr lang="en-US" altLang="zh-CN" sz="2000" dirty="0"/>
              <a:t>NVM </a:t>
            </a:r>
            <a:r>
              <a:rPr lang="zh-CN" altLang="en-US" sz="2000" dirty="0"/>
              <a:t>中的数据，在内存中进行 </a:t>
            </a:r>
            <a:r>
              <a:rPr lang="en-US" altLang="zh-CN" sz="2000" dirty="0"/>
              <a:t>Merge </a:t>
            </a:r>
            <a:r>
              <a:rPr lang="zh-CN" altLang="en-US" sz="2000" dirty="0"/>
              <a:t>和 </a:t>
            </a:r>
            <a:r>
              <a:rPr lang="en-US" altLang="zh-CN" sz="2000" dirty="0"/>
              <a:t>Sort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）将内存中处理完的数据，重新写入 </a:t>
            </a:r>
            <a:r>
              <a:rPr lang="en-US" altLang="zh-CN" sz="2000" dirty="0"/>
              <a:t>SSD </a:t>
            </a:r>
            <a:r>
              <a:rPr lang="zh-CN" altLang="en-US" sz="2000" dirty="0"/>
              <a:t>中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）释放 </a:t>
            </a:r>
            <a:r>
              <a:rPr lang="en-US" altLang="zh-CN" sz="2000" dirty="0"/>
              <a:t>NVM </a:t>
            </a:r>
            <a:r>
              <a:rPr lang="zh-CN" altLang="en-US" sz="2000" dirty="0"/>
              <a:t>的空间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优势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）更细粒度的压缩，降低了 </a:t>
            </a:r>
            <a:r>
              <a:rPr lang="en-US" altLang="zh-CN" sz="2000" dirty="0"/>
              <a:t>L0 - L1 </a:t>
            </a:r>
            <a:r>
              <a:rPr lang="zh-CN" altLang="en-US" sz="2000" dirty="0"/>
              <a:t>每次的压缩量，有效减少了 </a:t>
            </a:r>
            <a:r>
              <a:rPr lang="en-US" altLang="zh-CN" sz="2000" dirty="0"/>
              <a:t>Write Stalls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）不会因为 </a:t>
            </a:r>
            <a:r>
              <a:rPr lang="en-US" altLang="zh-CN" sz="2000" dirty="0"/>
              <a:t>L0/L1 </a:t>
            </a:r>
            <a:r>
              <a:rPr lang="zh-CN" altLang="en-US" sz="2000" dirty="0"/>
              <a:t>大小而影响每次压缩的数据量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08917" y="652556"/>
            <a:ext cx="47263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优化二：降低 </a:t>
            </a:r>
            <a:r>
              <a:rPr kumimoji="1" lang="en-US" altLang="zh-CN" sz="2800" dirty="0">
                <a:solidFill>
                  <a:schemeClr val="bg1"/>
                </a:solidFill>
              </a:rPr>
              <a:t>LSM-Tree </a:t>
            </a:r>
            <a:r>
              <a:rPr kumimoji="1" lang="zh-CN" altLang="en-US" sz="2800" dirty="0">
                <a:solidFill>
                  <a:schemeClr val="bg1"/>
                </a:solidFill>
              </a:rPr>
              <a:t>高度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28115" y="1707515"/>
            <a:ext cx="9984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措施</a:t>
            </a:r>
            <a:r>
              <a:rPr lang="zh-CN" altLang="en-US" sz="2000" dirty="0"/>
              <a:t>：通过增加 </a:t>
            </a:r>
            <a:r>
              <a:rPr lang="en-US" altLang="zh-CN" sz="2000" dirty="0"/>
              <a:t>LSM-tree </a:t>
            </a:r>
            <a:r>
              <a:rPr lang="zh-CN" altLang="en-US" sz="2000" b="1" dirty="0"/>
              <a:t>每层</a:t>
            </a:r>
            <a:r>
              <a:rPr lang="zh-CN" altLang="en-US" sz="2000" dirty="0"/>
              <a:t>数据量的大小限制，从而减少整体的 </a:t>
            </a:r>
            <a:r>
              <a:rPr lang="en-US" altLang="zh-CN" sz="2000" dirty="0"/>
              <a:t>LSM-Tree </a:t>
            </a:r>
            <a:r>
              <a:rPr lang="zh-CN" altLang="en-US" sz="2000" dirty="0"/>
              <a:t>的高度，进而减小 写放大（</a:t>
            </a:r>
            <a:r>
              <a:rPr lang="en-US" altLang="zh-CN" sz="2000" dirty="0"/>
              <a:t>Write amplification</a:t>
            </a:r>
            <a:r>
              <a:rPr lang="zh-CN" altLang="en-US" sz="2000" dirty="0"/>
              <a:t>）。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带来影响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）增大了 </a:t>
            </a:r>
            <a:r>
              <a:rPr lang="en-US" altLang="zh-CN" sz="2000" dirty="0"/>
              <a:t>L0 - L1 </a:t>
            </a:r>
            <a:r>
              <a:rPr lang="zh-CN" altLang="en-US" sz="2000" dirty="0"/>
              <a:t>的 </a:t>
            </a:r>
            <a:r>
              <a:rPr lang="en-US" altLang="zh-CN" sz="2000" dirty="0"/>
              <a:t>compaction  </a:t>
            </a:r>
            <a:r>
              <a:rPr lang="zh-CN" altLang="en-US" sz="2000" dirty="0"/>
              <a:t>开销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）增大 </a:t>
            </a:r>
            <a:r>
              <a:rPr lang="en-US" altLang="zh-CN" sz="2000" dirty="0"/>
              <a:t>L0 </a:t>
            </a:r>
            <a:r>
              <a:rPr lang="zh-CN" altLang="en-US" sz="2000" dirty="0"/>
              <a:t>的大小之后，将会影响查询效率（读性能）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如何解决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MatrixKV</a:t>
            </a:r>
            <a:r>
              <a:rPr lang="en-US" altLang="zh-CN" sz="2000" dirty="0"/>
              <a:t> </a:t>
            </a:r>
            <a:r>
              <a:rPr lang="zh-CN" altLang="en-US" sz="2000" dirty="0"/>
              <a:t>引入的 细粒度的 </a:t>
            </a:r>
            <a:r>
              <a:rPr lang="en-US" altLang="zh-CN" sz="2000" dirty="0"/>
              <a:t>Column Compaction</a:t>
            </a:r>
            <a:r>
              <a:rPr lang="zh-CN" altLang="en-US" sz="2000" dirty="0"/>
              <a:t>，不会</a:t>
            </a:r>
          </a:p>
          <a:p>
            <a:r>
              <a:rPr lang="zh-CN" altLang="en-US" sz="2000" dirty="0"/>
              <a:t>因为</a:t>
            </a:r>
            <a:r>
              <a:rPr lang="en-US" altLang="zh-CN" sz="2000" dirty="0"/>
              <a:t> L0 </a:t>
            </a:r>
            <a:r>
              <a:rPr lang="zh-CN" altLang="en-US" sz="2000" dirty="0"/>
              <a:t>的增大，而影响每次 </a:t>
            </a:r>
            <a:r>
              <a:rPr lang="en-US" altLang="zh-CN" sz="2000" dirty="0"/>
              <a:t>Column Compaction </a:t>
            </a:r>
            <a:r>
              <a:rPr lang="zh-CN" altLang="en-US" sz="2000" dirty="0"/>
              <a:t>的开销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）通过引入 </a:t>
            </a:r>
            <a:r>
              <a:rPr lang="en-US" altLang="zh-CN" sz="2000" dirty="0"/>
              <a:t>Cross-row Hint Search</a:t>
            </a:r>
            <a:r>
              <a:rPr lang="zh-CN" altLang="en-US" sz="2000" dirty="0"/>
              <a:t>，加快</a:t>
            </a:r>
            <a:r>
              <a:rPr lang="en-US" altLang="zh-CN" sz="2000" dirty="0"/>
              <a:t> L0 </a:t>
            </a:r>
            <a:r>
              <a:rPr lang="zh-CN" altLang="en-US" sz="2000" dirty="0"/>
              <a:t>的查询。</a:t>
            </a:r>
            <a:endParaRPr lang="en-US" altLang="zh-CN" sz="2000" dirty="0"/>
          </a:p>
          <a:p>
            <a:r>
              <a:rPr lang="zh-CN" altLang="en-US" sz="2000" dirty="0"/>
              <a:t>并且 </a:t>
            </a:r>
            <a:r>
              <a:rPr lang="en-US" altLang="zh-CN" sz="2000" dirty="0"/>
              <a:t>L0 </a:t>
            </a:r>
            <a:r>
              <a:rPr lang="zh-CN" altLang="en-US" sz="2000" dirty="0"/>
              <a:t>的增大，也会减少用在 </a:t>
            </a:r>
            <a:r>
              <a:rPr lang="en-US" altLang="zh-CN" sz="2000" dirty="0"/>
              <a:t>SSD </a:t>
            </a:r>
            <a:r>
              <a:rPr lang="zh-CN" altLang="en-US" sz="2000" dirty="0"/>
              <a:t>上的查询时间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685" y="2312670"/>
            <a:ext cx="3622675" cy="322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08917" y="652556"/>
            <a:ext cx="50406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优化三：</a:t>
            </a:r>
            <a:r>
              <a:rPr kumimoji="1" lang="en-US" altLang="zh-CN" sz="2800" dirty="0">
                <a:solidFill>
                  <a:schemeClr val="bg1"/>
                </a:solidFill>
              </a:rPr>
              <a:t>Cross-row Hint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04011"/>
            <a:ext cx="6207584" cy="3571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45860" y="2005965"/>
            <a:ext cx="55867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查询过程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）从最新生成的 </a:t>
            </a:r>
            <a:r>
              <a:rPr lang="en-US" altLang="zh-CN" sz="2000" dirty="0" err="1"/>
              <a:t>RowTable</a:t>
            </a:r>
            <a:r>
              <a:rPr lang="zh-CN" altLang="en-US" sz="2000" dirty="0"/>
              <a:t>，利用 二分查找 开始查询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）当前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中没有找到目标 </a:t>
            </a:r>
            <a:r>
              <a:rPr lang="en-US" altLang="zh-CN" sz="2000" dirty="0"/>
              <a:t>Key</a:t>
            </a:r>
            <a:r>
              <a:rPr lang="zh-CN" altLang="en-US" sz="2000" dirty="0"/>
              <a:t>，则利用前向指针 </a:t>
            </a:r>
            <a:r>
              <a:rPr lang="en-US" altLang="zh-CN" sz="2000" dirty="0"/>
              <a:t>next </a:t>
            </a:r>
            <a:r>
              <a:rPr lang="zh-CN" altLang="en-US" sz="2000" b="1" dirty="0"/>
              <a:t>缩小范围</a:t>
            </a:r>
            <a:r>
              <a:rPr lang="zh-CN" altLang="en-US" sz="2000" dirty="0"/>
              <a:t>，继续在前一个</a:t>
            </a:r>
            <a:r>
              <a:rPr lang="en-US" altLang="zh-CN" sz="2000" dirty="0"/>
              <a:t> (“</a:t>
            </a:r>
            <a:r>
              <a:rPr lang="zh-CN" altLang="en-US" sz="2000" dirty="0"/>
              <a:t>旧的</a:t>
            </a:r>
            <a:r>
              <a:rPr lang="en-US" altLang="zh-CN" sz="2000" dirty="0"/>
              <a:t>”)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/>
              <a:t>中查找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优势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通过引入 前向指针，不需要每次查询都遍历整个 </a:t>
            </a:r>
            <a:r>
              <a:rPr lang="en-US" altLang="zh-CN" sz="2000" dirty="0" err="1"/>
              <a:t>RowTable</a:t>
            </a:r>
            <a:r>
              <a:rPr lang="zh-CN" altLang="en-US" sz="2000" dirty="0"/>
              <a:t>，并显著减少了</a:t>
            </a:r>
            <a:r>
              <a:rPr lang="en-US" altLang="zh-CN" sz="2000" dirty="0"/>
              <a:t>[ </a:t>
            </a:r>
            <a:r>
              <a:rPr lang="zh-CN" altLang="en-US" sz="2000" dirty="0"/>
              <a:t>优化二 </a:t>
            </a:r>
            <a:r>
              <a:rPr lang="en-US" altLang="zh-CN" sz="2000" dirty="0"/>
              <a:t>]</a:t>
            </a:r>
            <a:r>
              <a:rPr lang="zh-CN" altLang="en-US" sz="2000" dirty="0"/>
              <a:t>中增加 </a:t>
            </a:r>
            <a:r>
              <a:rPr lang="en-US" altLang="zh-CN" sz="2000" dirty="0"/>
              <a:t>Level Size </a:t>
            </a:r>
            <a:r>
              <a:rPr lang="zh-CN" altLang="en-US" sz="2000" dirty="0"/>
              <a:t>对读取性能带来的影响。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STEP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7940" y="4318635"/>
            <a:ext cx="417766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MatrixKV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性能表现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4892" y="658906"/>
            <a:ext cx="5482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不同 </a:t>
            </a:r>
            <a:r>
              <a:rPr kumimoji="1" lang="en-US" altLang="zh-CN" sz="2800" dirty="0">
                <a:solidFill>
                  <a:schemeClr val="bg1"/>
                </a:solidFill>
              </a:rPr>
              <a:t>value-size </a:t>
            </a:r>
            <a:r>
              <a:rPr kumimoji="1" lang="zh-CN" altLang="en-US" sz="2800" dirty="0">
                <a:solidFill>
                  <a:schemeClr val="bg1"/>
                </a:solidFill>
              </a:rPr>
              <a:t>下的读写性能比较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12192000" cy="326644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424180" y="4963795"/>
            <a:ext cx="50114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测试方法：写 </a:t>
            </a:r>
            <a:r>
              <a:rPr lang="en-US" altLang="zh-CN" sz="2000"/>
              <a:t>80G </a:t>
            </a:r>
            <a:r>
              <a:rPr lang="zh-CN" altLang="en-US" sz="2000"/>
              <a:t>数据，读 </a:t>
            </a:r>
            <a:r>
              <a:rPr lang="en-US" altLang="zh-CN" sz="2000"/>
              <a:t>100</a:t>
            </a:r>
            <a:r>
              <a:rPr lang="zh-CN" altLang="en-US" sz="2000"/>
              <a:t>万</a:t>
            </a:r>
            <a:r>
              <a:rPr lang="en-US" altLang="zh-CN" sz="2000"/>
              <a:t>(key)</a:t>
            </a:r>
          </a:p>
          <a:p>
            <a:r>
              <a:rPr lang="zh-CN" altLang="en-US" sz="2000"/>
              <a:t>测试工具：</a:t>
            </a:r>
            <a:r>
              <a:rPr lang="en-US" altLang="zh-CN" sz="2000"/>
              <a:t>db_bench</a:t>
            </a:r>
          </a:p>
          <a:p>
            <a:endParaRPr lang="en-US" altLang="zh-CN" sz="2000"/>
          </a:p>
          <a:p>
            <a:r>
              <a:rPr lang="zh-CN" altLang="en-US" sz="2000"/>
              <a:t>随机</a:t>
            </a:r>
            <a:r>
              <a:rPr lang="en-US" altLang="zh-CN" sz="2000"/>
              <a:t>/</a:t>
            </a:r>
            <a:r>
              <a:rPr lang="zh-CN" altLang="en-US" sz="2000"/>
              <a:t>顺序：</a:t>
            </a:r>
            <a:r>
              <a:rPr lang="en-US" altLang="zh-CN" sz="2000"/>
              <a:t>key </a:t>
            </a:r>
            <a:r>
              <a:rPr lang="zh-CN" altLang="en-US" sz="2000"/>
              <a:t>的无序、有序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8582" y="66779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其他性能比较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1692275"/>
            <a:ext cx="5772150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275" y="1482090"/>
            <a:ext cx="6308725" cy="36010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61405" y="5083175"/>
            <a:ext cx="131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</a:t>
            </a:r>
            <a:r>
              <a:rPr lang="en-US" altLang="zh-CN"/>
              <a:t>-SSD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STEP 4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7320" y="4352290"/>
            <a:ext cx="393890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实际测试中的新问题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19780" y="5113020"/>
            <a:ext cx="502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本节将介绍我们在实际测试过程中发现的</a:t>
            </a:r>
            <a:r>
              <a:rPr lang="en-US" altLang="zh-CN" dirty="0"/>
              <a:t> </a:t>
            </a:r>
            <a:r>
              <a:rPr lang="en-US" altLang="zh-CN" dirty="0" err="1"/>
              <a:t>MatrixKV</a:t>
            </a:r>
            <a:r>
              <a:rPr lang="en-US" altLang="zh-CN" dirty="0"/>
              <a:t> </a:t>
            </a:r>
            <a:r>
              <a:rPr lang="zh-CN" altLang="en-US" dirty="0"/>
              <a:t>的以下两大</a:t>
            </a:r>
            <a:r>
              <a:rPr lang="en-US" altLang="zh-CN" dirty="0"/>
              <a:t>”</a:t>
            </a:r>
            <a:r>
              <a:rPr lang="zh-CN" altLang="en-US" dirty="0"/>
              <a:t>缺陷</a:t>
            </a:r>
            <a:r>
              <a:rPr lang="en-US" altLang="zh-CN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/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/</a:t>
              </a:r>
              <a:r>
                <a:rPr lang="en-US" altLang="zh-CN" sz="2300" dirty="0"/>
                <a:t>CONTENTS</a:t>
              </a:r>
              <a:endParaRPr lang="zh-CN" altLang="en-US" sz="2300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1864630" y="2585352"/>
            <a:ext cx="1495272" cy="14953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STEP 1</a:t>
            </a:r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40043" y="3070029"/>
            <a:ext cx="1495272" cy="14953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STEP 2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15457" y="2585352"/>
            <a:ext cx="1495272" cy="1495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STEP 3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0870" y="3070029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 4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>
            <a:stCxn id="18" idx="6"/>
          </p:cNvCxnSpPr>
          <p:nvPr/>
        </p:nvCxnSpPr>
        <p:spPr>
          <a:xfrm flipV="1">
            <a:off x="5635315" y="3333029"/>
            <a:ext cx="780141" cy="484676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3"/>
          <p:cNvCxnSpPr/>
          <p:nvPr/>
        </p:nvCxnSpPr>
        <p:spPr>
          <a:xfrm>
            <a:off x="7910729" y="3333029"/>
            <a:ext cx="780141" cy="484676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99501" y="4411575"/>
            <a:ext cx="2444111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两大问题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1615017" y="4792254"/>
            <a:ext cx="199380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目前基于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LSM-tree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的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kv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存储引擎的两大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通病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”</a:t>
            </a:r>
          </a:p>
        </p:txBody>
      </p:sp>
      <p:sp>
        <p:nvSpPr>
          <p:cNvPr id="22" name="矩形 21"/>
          <p:cNvSpPr/>
          <p:nvPr/>
        </p:nvSpPr>
        <p:spPr>
          <a:xfrm>
            <a:off x="8075930" y="2084070"/>
            <a:ext cx="2725420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实际测试过程中的问题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8441863" y="2391356"/>
            <a:ext cx="199380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实际测试过程中，发现了原有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MatrixKV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的一些不足</a:t>
            </a:r>
          </a:p>
        </p:txBody>
      </p:sp>
      <p:cxnSp>
        <p:nvCxnSpPr>
          <p:cNvPr id="3" name="直接连接符 22"/>
          <p:cNvCxnSpPr>
            <a:endCxn id="7" idx="2"/>
          </p:cNvCxnSpPr>
          <p:nvPr/>
        </p:nvCxnSpPr>
        <p:spPr>
          <a:xfrm>
            <a:off x="3359785" y="3450590"/>
            <a:ext cx="780415" cy="367030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9"/>
          <p:cNvSpPr/>
          <p:nvPr/>
        </p:nvSpPr>
        <p:spPr>
          <a:xfrm>
            <a:off x="3957320" y="2084070"/>
            <a:ext cx="2192020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MatrixKV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的架构</a:t>
            </a:r>
          </a:p>
        </p:txBody>
      </p:sp>
      <p:sp>
        <p:nvSpPr>
          <p:cNvPr id="18" name="文本框 9"/>
          <p:cNvSpPr txBox="1"/>
          <p:nvPr/>
        </p:nvSpPr>
        <p:spPr>
          <a:xfrm>
            <a:off x="4043564" y="2391718"/>
            <a:ext cx="199380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介绍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MatrixKV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的架构，以及它如何优化这两大问题</a:t>
            </a:r>
          </a:p>
        </p:txBody>
      </p:sp>
      <p:sp>
        <p:nvSpPr>
          <p:cNvPr id="21" name="矩形 21"/>
          <p:cNvSpPr/>
          <p:nvPr/>
        </p:nvSpPr>
        <p:spPr>
          <a:xfrm>
            <a:off x="6337935" y="4258310"/>
            <a:ext cx="1651000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测试结果比对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6166658" y="4565596"/>
            <a:ext cx="199380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论文测试结果分析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6" grpId="0"/>
      <p:bldP spid="17" grpId="0"/>
      <p:bldP spid="22" grpId="0"/>
      <p:bldP spid="23" grpId="0"/>
      <p:bldP spid="10" grpId="0"/>
      <p:bldP spid="18" grpId="0"/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2997" y="618266"/>
            <a:ext cx="278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value size </a:t>
            </a:r>
            <a:r>
              <a:rPr kumimoji="1" lang="zh-CN" altLang="en-US" sz="3200" dirty="0">
                <a:solidFill>
                  <a:schemeClr val="bg1"/>
                </a:solidFill>
              </a:rPr>
              <a:t>太小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1740535"/>
            <a:ext cx="5233035" cy="35179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1195" y="1553210"/>
            <a:ext cx="58407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起因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的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中，</a:t>
            </a:r>
            <a:r>
              <a:rPr lang="zh-CN" altLang="en-US" sz="2000" b="1" dirty="0"/>
              <a:t>一个</a:t>
            </a:r>
            <a:r>
              <a:rPr lang="en-US" altLang="zh-CN" sz="2000" b="1" dirty="0"/>
              <a:t> key </a:t>
            </a:r>
            <a:r>
              <a:rPr lang="zh-CN" altLang="en-US" sz="2000" dirty="0"/>
              <a:t>对应一个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元素</a:t>
            </a:r>
            <a:r>
              <a:rPr lang="en-US" altLang="zh-CN" sz="2000" dirty="0"/>
              <a:t> </a:t>
            </a:r>
            <a:r>
              <a:rPr lang="zh-CN" altLang="en-US" sz="2000" dirty="0"/>
              <a:t>。在空间分配上，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MatrixKV</a:t>
            </a:r>
            <a:r>
              <a:rPr lang="en-US" altLang="zh-CN" sz="2000" dirty="0"/>
              <a:t> </a:t>
            </a:r>
            <a:r>
              <a:rPr lang="zh-CN" altLang="en-US" sz="2000" dirty="0"/>
              <a:t>为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的</a:t>
            </a:r>
            <a:r>
              <a:rPr lang="en-US" altLang="zh-CN" sz="2000" dirty="0"/>
              <a:t> Data </a:t>
            </a:r>
            <a:r>
              <a:rPr lang="zh-CN" altLang="en-US" sz="2000" dirty="0"/>
              <a:t>部分分配</a:t>
            </a:r>
            <a:r>
              <a:rPr lang="en-US" altLang="zh-CN" sz="2000" dirty="0"/>
              <a:t> Write Buffer Size </a:t>
            </a:r>
            <a:r>
              <a:rPr lang="zh-CN" altLang="en-US" sz="2000" dirty="0"/>
              <a:t>大小，而只给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区域固定分配</a:t>
            </a:r>
            <a:r>
              <a:rPr lang="en-US" altLang="zh-CN" sz="2000" dirty="0"/>
              <a:t> 8M </a:t>
            </a:r>
            <a:r>
              <a:rPr lang="zh-CN" altLang="en-US" sz="2000" dirty="0"/>
              <a:t>空间。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造成影响</a:t>
            </a:r>
            <a:r>
              <a:rPr lang="zh-CN" altLang="en-US" sz="2000" dirty="0"/>
              <a:t>：</a:t>
            </a:r>
            <a:r>
              <a:rPr lang="en-US" altLang="zh-CN" sz="2000" dirty="0"/>
              <a:t>Write Buffer Size </a:t>
            </a:r>
            <a:r>
              <a:rPr lang="zh-CN" altLang="en-US" sz="2000" dirty="0"/>
              <a:t>是固定的情况下</a:t>
            </a:r>
            <a:r>
              <a:rPr lang="en-US" altLang="zh-CN" sz="2000" dirty="0"/>
              <a:t>(</a:t>
            </a:r>
            <a:r>
              <a:rPr lang="zh-CN" altLang="en-US" sz="2000" dirty="0"/>
              <a:t>即</a:t>
            </a:r>
            <a:r>
              <a:rPr lang="en-US" altLang="zh-CN" sz="2000" dirty="0"/>
              <a:t> Data </a:t>
            </a:r>
            <a:r>
              <a:rPr lang="zh-CN" altLang="en-US" sz="2000" dirty="0"/>
              <a:t>部分一定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b="1" dirty="0"/>
              <a:t>value </a:t>
            </a:r>
            <a:r>
              <a:rPr lang="zh-CN" altLang="en-US" sz="2000" b="1" dirty="0"/>
              <a:t>越小</a:t>
            </a:r>
            <a:r>
              <a:rPr lang="zh-CN" altLang="en-US" sz="2000" dirty="0"/>
              <a:t>，对应的</a:t>
            </a:r>
            <a:r>
              <a:rPr lang="en-US" altLang="zh-CN" sz="2000" dirty="0"/>
              <a:t> KV </a:t>
            </a:r>
            <a:r>
              <a:rPr lang="zh-CN" altLang="en-US" sz="2000" dirty="0"/>
              <a:t>对数将越多，从而导致</a:t>
            </a:r>
            <a:r>
              <a:rPr lang="en-US" altLang="zh-CN" sz="2000" dirty="0"/>
              <a:t> </a:t>
            </a:r>
            <a:r>
              <a:rPr lang="en-US" altLang="zh-CN" sz="2000" b="1" dirty="0"/>
              <a:t>Metadata </a:t>
            </a:r>
            <a:r>
              <a:rPr lang="zh-CN" altLang="en-US" sz="2000" b="1" dirty="0"/>
              <a:t>中元素越多</a:t>
            </a:r>
            <a:r>
              <a:rPr lang="zh-CN" altLang="en-US" sz="2000" dirty="0"/>
              <a:t>。实际测试过程中，当</a:t>
            </a:r>
            <a:r>
              <a:rPr lang="en-US" altLang="zh-CN" sz="2000" dirty="0"/>
              <a:t> value </a:t>
            </a:r>
            <a:r>
              <a:rPr lang="zh-CN" altLang="en-US" sz="2000" dirty="0"/>
              <a:t>小于一定值时，将会导致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部分超过</a:t>
            </a:r>
            <a:r>
              <a:rPr lang="en-US" altLang="zh-CN" sz="2000" dirty="0"/>
              <a:t> 8M </a:t>
            </a:r>
            <a:r>
              <a:rPr lang="zh-CN" altLang="en-US" sz="2000" dirty="0"/>
              <a:t>而报错。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对比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RocksDB</a:t>
            </a:r>
            <a:r>
              <a:rPr lang="en-US" altLang="zh-CN" sz="2000" dirty="0"/>
              <a:t>:  </a:t>
            </a:r>
            <a:r>
              <a:rPr lang="zh-CN" altLang="en-US" sz="2000" dirty="0"/>
              <a:t>由于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RocksDB</a:t>
            </a:r>
            <a:r>
              <a:rPr lang="en-US" altLang="zh-CN" sz="2000" dirty="0"/>
              <a:t> </a:t>
            </a:r>
            <a:r>
              <a:rPr lang="zh-CN" altLang="en-US" sz="2000" dirty="0"/>
              <a:t>中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SSTable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是</a:t>
            </a:r>
            <a:r>
              <a:rPr lang="zh-CN" altLang="en-US" sz="2000" b="1" dirty="0">
                <a:sym typeface="+mn-ea"/>
              </a:rPr>
              <a:t>每个</a:t>
            </a:r>
            <a:r>
              <a:rPr lang="en-US" altLang="zh-CN" sz="2000" b="1" dirty="0">
                <a:sym typeface="+mn-ea"/>
              </a:rPr>
              <a:t> Data Block </a:t>
            </a:r>
            <a:r>
              <a:rPr lang="zh-CN" altLang="en-US" sz="2000" dirty="0">
                <a:sym typeface="+mn-ea"/>
              </a:rPr>
              <a:t>对应一个</a:t>
            </a:r>
            <a:r>
              <a:rPr lang="en-US" altLang="zh-CN" sz="2000" dirty="0">
                <a:sym typeface="+mn-ea"/>
              </a:rPr>
              <a:t> Meta Block</a:t>
            </a:r>
            <a:r>
              <a:rPr lang="zh-CN" altLang="en-US" sz="2000" dirty="0">
                <a:sym typeface="+mn-ea"/>
              </a:rPr>
              <a:t>，因此，当</a:t>
            </a:r>
            <a:r>
              <a:rPr lang="en-US" altLang="zh-CN" sz="2000" dirty="0">
                <a:sym typeface="+mn-ea"/>
              </a:rPr>
              <a:t> Data </a:t>
            </a:r>
            <a:r>
              <a:rPr lang="zh-CN" altLang="en-US" sz="2000" dirty="0">
                <a:sym typeface="+mn-ea"/>
              </a:rPr>
              <a:t>部分大小一定时，</a:t>
            </a:r>
            <a:r>
              <a:rPr lang="en-US" altLang="zh-CN" sz="2000" dirty="0">
                <a:sym typeface="+mn-ea"/>
              </a:rPr>
              <a:t>Metadata </a:t>
            </a:r>
            <a:r>
              <a:rPr lang="zh-CN" altLang="en-US" sz="2000" dirty="0">
                <a:sym typeface="+mn-ea"/>
              </a:rPr>
              <a:t>部分大小也是确定的，与 </a:t>
            </a:r>
            <a:r>
              <a:rPr lang="en-US" altLang="zh-CN" sz="2000" dirty="0">
                <a:sym typeface="+mn-ea"/>
              </a:rPr>
              <a:t>value </a:t>
            </a:r>
            <a:r>
              <a:rPr lang="zh-CN" altLang="en-US" sz="2000" dirty="0">
                <a:sym typeface="+mn-ea"/>
              </a:rPr>
              <a:t>大小无关，不存在以上问题。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2997" y="618266"/>
            <a:ext cx="278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value size </a:t>
            </a:r>
            <a:r>
              <a:rPr kumimoji="1" lang="zh-CN" altLang="en-US" sz="3200" dirty="0">
                <a:solidFill>
                  <a:schemeClr val="bg1"/>
                </a:solidFill>
              </a:rPr>
              <a:t>太小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1740535"/>
            <a:ext cx="5233035" cy="35179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1190" y="1685290"/>
            <a:ext cx="584073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为</a:t>
            </a:r>
            <a:r>
              <a:rPr lang="en-US" altLang="zh-CN" sz="2000" dirty="0"/>
              <a:t> Column Family </a:t>
            </a:r>
            <a:r>
              <a:rPr lang="zh-CN" altLang="en-US" sz="2000" dirty="0"/>
              <a:t>的</a:t>
            </a:r>
            <a:r>
              <a:rPr lang="en-US" altLang="zh-CN" sz="2000" dirty="0"/>
              <a:t> Options </a:t>
            </a:r>
            <a:r>
              <a:rPr lang="zh-CN" altLang="en-US" sz="2000" dirty="0"/>
              <a:t>增加</a:t>
            </a:r>
            <a:r>
              <a:rPr lang="en-US" altLang="zh-CN" sz="2000" dirty="0"/>
              <a:t> </a:t>
            </a:r>
            <a:r>
              <a:rPr lang="en-US" altLang="zh-CN" sz="2000" b="1" dirty="0"/>
              <a:t>Metadata Size </a:t>
            </a:r>
            <a:r>
              <a:rPr lang="zh-CN" altLang="en-US" sz="2000" dirty="0"/>
              <a:t>属性，实现为每个</a:t>
            </a:r>
            <a:r>
              <a:rPr lang="en-US" altLang="zh-CN" sz="2000" dirty="0"/>
              <a:t> Column Family </a:t>
            </a:r>
            <a:r>
              <a:rPr lang="zh-CN" altLang="en-US" sz="2000" dirty="0"/>
              <a:t>指定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大小。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不足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需要事先知道每个</a:t>
            </a:r>
            <a:r>
              <a:rPr lang="en-US" altLang="zh-CN" sz="2000" dirty="0"/>
              <a:t> Column Family </a:t>
            </a:r>
            <a:r>
              <a:rPr lang="zh-CN" altLang="en-US" sz="2000" dirty="0"/>
              <a:t>中</a:t>
            </a:r>
            <a:r>
              <a:rPr lang="en-US" altLang="zh-CN" sz="2000" dirty="0"/>
              <a:t> value </a:t>
            </a:r>
            <a:r>
              <a:rPr lang="zh-CN" altLang="en-US" sz="2000" dirty="0"/>
              <a:t>的平均大小，从而确定</a:t>
            </a:r>
            <a:r>
              <a:rPr lang="en-US" altLang="zh-CN" sz="2000" dirty="0"/>
              <a:t> Metadata </a:t>
            </a:r>
            <a:r>
              <a:rPr lang="zh-CN" altLang="en-US" sz="2000" dirty="0"/>
              <a:t>空间大小。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如果当前</a:t>
            </a:r>
            <a:r>
              <a:rPr lang="en-US" altLang="zh-CN" sz="2000" dirty="0"/>
              <a:t> Column Family </a:t>
            </a:r>
            <a:r>
              <a:rPr lang="zh-CN" altLang="en-US" sz="2000" dirty="0"/>
              <a:t>大小不确定，可能由于预分配太大</a:t>
            </a:r>
            <a:r>
              <a:rPr lang="en-US" altLang="zh-CN" sz="2000" dirty="0"/>
              <a:t>/</a:t>
            </a:r>
            <a:r>
              <a:rPr lang="zh-CN" altLang="en-US" sz="2000" dirty="0"/>
              <a:t>大小</a:t>
            </a:r>
            <a:r>
              <a:rPr lang="en-US" altLang="zh-CN" sz="2000" dirty="0"/>
              <a:t> </a:t>
            </a:r>
            <a:r>
              <a:rPr lang="zh-CN" altLang="en-US" sz="2000" dirty="0"/>
              <a:t>而造成</a:t>
            </a:r>
            <a:r>
              <a:rPr lang="en-US" altLang="zh-CN" sz="2000" dirty="0"/>
              <a:t> </a:t>
            </a:r>
            <a:r>
              <a:rPr lang="zh-CN" altLang="en-US" sz="2000" dirty="0"/>
              <a:t>空间浪费</a:t>
            </a:r>
            <a:r>
              <a:rPr lang="en-US" altLang="zh-CN" sz="2000" dirty="0"/>
              <a:t>/</a:t>
            </a:r>
            <a:r>
              <a:rPr lang="zh-CN" altLang="en-US" sz="2000" dirty="0"/>
              <a:t>程序出错。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4307" y="655731"/>
            <a:ext cx="4685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memtable Flush </a:t>
            </a:r>
            <a:r>
              <a:rPr kumimoji="1" lang="zh-CN" altLang="en-US" sz="3200" dirty="0">
                <a:solidFill>
                  <a:schemeClr val="bg1"/>
                </a:solidFill>
              </a:rPr>
              <a:t>时被去重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11835" y="1598295"/>
            <a:ext cx="1076896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起因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RocksDB</a:t>
            </a:r>
            <a:r>
              <a:rPr lang="en-US" altLang="zh-CN" sz="2000" dirty="0"/>
              <a:t> </a:t>
            </a:r>
            <a:r>
              <a:rPr lang="zh-CN" altLang="en-US" sz="2000" dirty="0"/>
              <a:t>进行</a:t>
            </a:r>
            <a:r>
              <a:rPr lang="en-US" altLang="zh-CN" sz="2000" dirty="0"/>
              <a:t> Flush </a:t>
            </a:r>
            <a:r>
              <a:rPr lang="zh-CN" altLang="en-US" sz="2000" dirty="0"/>
              <a:t>操作时，会对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MemTable</a:t>
            </a:r>
            <a:r>
              <a:rPr lang="en-US" altLang="zh-CN" sz="2000" dirty="0"/>
              <a:t> </a:t>
            </a:r>
            <a:r>
              <a:rPr lang="zh-CN" altLang="en-US" sz="2000" dirty="0"/>
              <a:t>中相同的 </a:t>
            </a:r>
            <a:r>
              <a:rPr lang="en-US" altLang="zh-CN" sz="2000" dirty="0"/>
              <a:t>key </a:t>
            </a:r>
            <a:r>
              <a:rPr lang="zh-CN" altLang="en-US" sz="2000" dirty="0"/>
              <a:t>进行</a:t>
            </a:r>
            <a:r>
              <a:rPr lang="zh-CN" altLang="en-US" sz="2000" b="1" dirty="0"/>
              <a:t>去重。</a:t>
            </a:r>
            <a:endParaRPr lang="zh-CN" altLang="en-US" sz="2000" dirty="0"/>
          </a:p>
          <a:p>
            <a:r>
              <a:rPr lang="en-US" sz="2000" u="sng" dirty="0">
                <a:sym typeface="+mn-ea"/>
              </a:rPr>
              <a:t>https://github.com/facebook/rocksdb/wiki/RocksDB-Basics#multi-threaded-compactions</a:t>
            </a:r>
            <a:endParaRPr lang="zh-CN" altLang="en-US" sz="2000" dirty="0"/>
          </a:p>
          <a:p>
            <a:endParaRPr lang="en-US" sz="2000" dirty="0"/>
          </a:p>
          <a:p>
            <a:r>
              <a:rPr lang="zh-CN" altLang="en-US" b="1" dirty="0"/>
              <a:t>造成影响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 </a:t>
            </a:r>
            <a:r>
              <a:rPr lang="en-US" altLang="zh-CN" dirty="0" err="1"/>
              <a:t>MatrixKV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Column Compaction </a:t>
            </a:r>
            <a:r>
              <a:rPr lang="zh-CN" altLang="en-US" dirty="0"/>
              <a:t>是</a:t>
            </a:r>
            <a:r>
              <a:rPr lang="zh-CN" altLang="en-US" b="1" dirty="0"/>
              <a:t>由</a:t>
            </a:r>
            <a:r>
              <a:rPr lang="en-US" altLang="zh-CN" b="1" dirty="0"/>
              <a:t> Matrix Container </a:t>
            </a:r>
            <a:r>
              <a:rPr lang="zh-CN" altLang="en-US" b="1" dirty="0"/>
              <a:t>的大小触发</a:t>
            </a:r>
            <a:r>
              <a:rPr lang="zh-CN" altLang="en-US" dirty="0"/>
              <a:t>，默认触发大小为</a:t>
            </a:r>
            <a:r>
              <a:rPr lang="en-US" altLang="zh-CN" dirty="0"/>
              <a:t> </a:t>
            </a:r>
            <a:r>
              <a:rPr lang="en-US" altLang="zh-CN" b="1" dirty="0"/>
              <a:t>7G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 </a:t>
            </a:r>
            <a:r>
              <a:rPr lang="en-US" altLang="zh-CN" dirty="0" err="1"/>
              <a:t>Memtable</a:t>
            </a:r>
            <a:r>
              <a:rPr lang="en-US" altLang="zh-CN" dirty="0"/>
              <a:t> </a:t>
            </a:r>
            <a:r>
              <a:rPr lang="zh-CN" altLang="en-US" dirty="0"/>
              <a:t>达到</a:t>
            </a:r>
            <a:r>
              <a:rPr lang="en-US" altLang="zh-CN" dirty="0"/>
              <a:t> Write Buffer Size </a:t>
            </a:r>
            <a:r>
              <a:rPr lang="zh-CN" altLang="en-US" dirty="0"/>
              <a:t>时，会将</a:t>
            </a:r>
            <a:r>
              <a:rPr lang="en-US" altLang="zh-CN" dirty="0"/>
              <a:t> </a:t>
            </a:r>
            <a:r>
              <a:rPr lang="en-US" altLang="zh-CN" dirty="0" err="1"/>
              <a:t>Memtable</a:t>
            </a:r>
            <a:r>
              <a:rPr lang="en-US" altLang="zh-CN" dirty="0"/>
              <a:t> (Immutable) Flush </a:t>
            </a:r>
            <a:r>
              <a:rPr lang="zh-CN" altLang="en-US" dirty="0"/>
              <a:t>到</a:t>
            </a:r>
            <a:r>
              <a:rPr lang="en-US" altLang="zh-CN" dirty="0"/>
              <a:t> Matrix Container</a:t>
            </a:r>
            <a:r>
              <a:rPr lang="zh-CN" altLang="en-US" dirty="0"/>
              <a:t>，并且一个</a:t>
            </a:r>
            <a:r>
              <a:rPr lang="en-US" altLang="zh-CN" dirty="0"/>
              <a:t> </a:t>
            </a:r>
            <a:r>
              <a:rPr lang="en-US" altLang="zh-CN" dirty="0" err="1"/>
              <a:t>Memtable</a:t>
            </a:r>
            <a:r>
              <a:rPr lang="en-US" altLang="zh-CN" dirty="0"/>
              <a:t> </a:t>
            </a:r>
            <a:r>
              <a:rPr lang="zh-CN" altLang="en-US" dirty="0"/>
              <a:t>对应一个</a:t>
            </a:r>
            <a:r>
              <a:rPr lang="en-US" altLang="zh-CN" dirty="0"/>
              <a:t> </a:t>
            </a:r>
            <a:r>
              <a:rPr lang="en-US" altLang="zh-CN" dirty="0" err="1"/>
              <a:t>RowTable</a:t>
            </a:r>
            <a:r>
              <a:rPr lang="zh-CN" altLang="en-US" dirty="0"/>
              <a:t>。然而当</a:t>
            </a:r>
            <a:r>
              <a:rPr lang="en-US" altLang="zh-CN" dirty="0"/>
              <a:t> </a:t>
            </a:r>
            <a:r>
              <a:rPr lang="en-US" altLang="zh-CN" dirty="0" err="1"/>
              <a:t>Memtable</a:t>
            </a:r>
            <a:r>
              <a:rPr lang="en-US" altLang="zh-CN" dirty="0"/>
              <a:t> </a:t>
            </a:r>
            <a:r>
              <a:rPr lang="zh-CN" altLang="en-US" dirty="0"/>
              <a:t>中有</a:t>
            </a:r>
            <a:r>
              <a:rPr lang="zh-CN" altLang="en-US" b="1" dirty="0"/>
              <a:t>大量重复</a:t>
            </a:r>
            <a:r>
              <a:rPr lang="en-US" altLang="zh-CN" b="1" dirty="0"/>
              <a:t> key </a:t>
            </a:r>
            <a:r>
              <a:rPr lang="zh-CN" altLang="en-US" b="1" dirty="0"/>
              <a:t>时</a:t>
            </a:r>
            <a:r>
              <a:rPr lang="zh-CN" altLang="en-US" dirty="0"/>
              <a:t>，会导致每个</a:t>
            </a:r>
            <a:r>
              <a:rPr lang="en-US" altLang="zh-CN" dirty="0"/>
              <a:t> </a:t>
            </a:r>
            <a:r>
              <a:rPr lang="en-US" altLang="zh-CN" dirty="0" err="1"/>
              <a:t>RowTable</a:t>
            </a:r>
            <a:r>
              <a:rPr lang="en-US" altLang="zh-CN" dirty="0"/>
              <a:t> </a:t>
            </a:r>
            <a:r>
              <a:rPr lang="zh-CN" altLang="en-US" dirty="0"/>
              <a:t>非常小</a:t>
            </a:r>
            <a:r>
              <a:rPr lang="en-US" altLang="zh-CN" dirty="0"/>
              <a:t> (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  <a:r>
              <a:rPr lang="zh-CN" altLang="en-US" dirty="0"/>
              <a:t>。这种情况下，会由于</a:t>
            </a:r>
            <a:r>
              <a:rPr lang="en-US" altLang="zh-CN" dirty="0"/>
              <a:t> </a:t>
            </a:r>
            <a:r>
              <a:rPr lang="en-US" altLang="zh-CN" dirty="0" err="1"/>
              <a:t>RowTable</a:t>
            </a:r>
            <a:r>
              <a:rPr lang="en-US" altLang="zh-CN" dirty="0"/>
              <a:t> </a:t>
            </a:r>
            <a:r>
              <a:rPr lang="zh-CN" altLang="en-US" dirty="0"/>
              <a:t>总大小</a:t>
            </a:r>
            <a:r>
              <a:rPr lang="zh-CN" altLang="en-US" b="1" dirty="0"/>
              <a:t>达不到</a:t>
            </a:r>
            <a:r>
              <a:rPr lang="en-US" altLang="zh-CN" b="1" dirty="0"/>
              <a:t> Column Compaction </a:t>
            </a:r>
            <a:r>
              <a:rPr lang="zh-CN" altLang="en-US" b="1" dirty="0"/>
              <a:t>触发阈值</a:t>
            </a:r>
            <a:r>
              <a:rPr lang="zh-CN" altLang="en-US" dirty="0"/>
              <a:t>，从而</a:t>
            </a:r>
            <a:r>
              <a:rPr lang="zh-CN" altLang="en-US" b="1" dirty="0"/>
              <a:t>耗光所有</a:t>
            </a:r>
            <a:r>
              <a:rPr lang="en-US" altLang="zh-CN" b="1" dirty="0"/>
              <a:t> </a:t>
            </a:r>
            <a:r>
              <a:rPr lang="en-US" altLang="zh-CN" b="1" dirty="0" err="1"/>
              <a:t>RowTable</a:t>
            </a:r>
            <a:r>
              <a:rPr lang="zh-CN" altLang="en-US" dirty="0"/>
              <a:t>，最终导致空间不足报错。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Matrix Container </a:t>
            </a:r>
            <a:r>
              <a:rPr lang="zh-CN" altLang="en-US" dirty="0"/>
              <a:t>中，根据</a:t>
            </a:r>
            <a:r>
              <a:rPr lang="en-US" altLang="zh-CN" dirty="0"/>
              <a:t> </a:t>
            </a:r>
            <a:r>
              <a:rPr lang="en-US" altLang="zh-CN" dirty="0" err="1"/>
              <a:t>stop_size</a:t>
            </a:r>
            <a:r>
              <a:rPr lang="en-US" altLang="zh-CN" dirty="0"/>
              <a:t> (</a:t>
            </a:r>
            <a:r>
              <a:rPr lang="zh-CN" altLang="en-US" dirty="0"/>
              <a:t>默认</a:t>
            </a:r>
            <a:r>
              <a:rPr lang="en-US" altLang="zh-CN" dirty="0"/>
              <a:t> </a:t>
            </a:r>
            <a:r>
              <a:rPr lang="en-US" altLang="zh-CN" b="1" dirty="0"/>
              <a:t>8G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 write buffer size </a:t>
            </a:r>
            <a:r>
              <a:rPr lang="zh-CN" altLang="en-US" dirty="0"/>
              <a:t>来确定</a:t>
            </a:r>
            <a:r>
              <a:rPr lang="en-US" altLang="zh-CN" dirty="0"/>
              <a:t> </a:t>
            </a:r>
            <a:r>
              <a:rPr lang="en-US" altLang="zh-CN" dirty="0" err="1"/>
              <a:t>RowTable</a:t>
            </a:r>
            <a:r>
              <a:rPr lang="en-US" altLang="zh-CN" dirty="0"/>
              <a:t> </a:t>
            </a:r>
            <a:r>
              <a:rPr lang="zh-CN" altLang="en-US" dirty="0"/>
              <a:t>数量。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4629785"/>
            <a:ext cx="10243820" cy="110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3037" y="646206"/>
            <a:ext cx="4685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200" dirty="0">
                <a:solidFill>
                  <a:schemeClr val="bg1"/>
                </a:solidFill>
                <a:sym typeface="+mn-ea"/>
              </a:rPr>
              <a:t>memtable Flush </a:t>
            </a:r>
            <a:r>
              <a:rPr kumimoji="1" lang="zh-CN" altLang="en-US" sz="3200" dirty="0">
                <a:solidFill>
                  <a:schemeClr val="bg1"/>
                </a:solidFill>
                <a:sym typeface="+mn-ea"/>
              </a:rPr>
              <a:t>时被去重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9610" y="1450340"/>
            <a:ext cx="9448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 Column Compaction </a:t>
            </a:r>
            <a:r>
              <a:rPr lang="zh-CN" altLang="en-US" sz="2000" dirty="0"/>
              <a:t>的触发检测中，增加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数量限制。当</a:t>
            </a:r>
            <a:r>
              <a:rPr lang="en-US" altLang="zh-CN" sz="2000" dirty="0"/>
              <a:t> Matrix Container </a:t>
            </a:r>
            <a:r>
              <a:rPr lang="zh-CN" altLang="en-US" sz="2000" dirty="0"/>
              <a:t>中的数量达到一定阈值时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如总数量</a:t>
            </a:r>
            <a:r>
              <a:rPr lang="en-US" altLang="zh-CN" sz="2000" dirty="0"/>
              <a:t> 80%)</a:t>
            </a:r>
            <a:r>
              <a:rPr lang="zh-CN" altLang="en-US" sz="2000" dirty="0"/>
              <a:t>，则进行</a:t>
            </a:r>
            <a:r>
              <a:rPr lang="en-US" altLang="zh-CN" sz="2000" dirty="0"/>
              <a:t> Column Compaction</a:t>
            </a:r>
            <a:r>
              <a:rPr lang="zh-CN" altLang="en-US" sz="2000" dirty="0"/>
              <a:t>。避免了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耗光导致空间不足的问题。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不足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会导致</a:t>
            </a:r>
            <a:r>
              <a:rPr lang="en-US" altLang="zh-CN" sz="2000" dirty="0"/>
              <a:t> Matrix Container </a:t>
            </a:r>
            <a:r>
              <a:rPr lang="zh-CN" altLang="en-US" sz="2000" dirty="0"/>
              <a:t>空间利用率不足，当</a:t>
            </a:r>
            <a:r>
              <a:rPr lang="en-US" altLang="zh-CN" sz="2000" dirty="0"/>
              <a:t> key </a:t>
            </a:r>
            <a:r>
              <a:rPr lang="zh-CN" altLang="en-US" sz="2000" dirty="0"/>
              <a:t>重复</a:t>
            </a:r>
          </a:p>
          <a:p>
            <a:r>
              <a:rPr lang="zh-CN" altLang="en-US" sz="2000" dirty="0"/>
              <a:t>率过高时，对应的 </a:t>
            </a:r>
            <a:r>
              <a:rPr lang="en-US" altLang="zh-CN" sz="2000" dirty="0" err="1"/>
              <a:t>RowTable</a:t>
            </a:r>
            <a:r>
              <a:rPr lang="en-US" altLang="zh-CN" sz="2000" dirty="0"/>
              <a:t> </a:t>
            </a:r>
            <a:r>
              <a:rPr lang="zh-CN" altLang="en-US" sz="2000" dirty="0"/>
              <a:t>将会比较小。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由于</a:t>
            </a:r>
            <a:r>
              <a:rPr lang="en-US" altLang="zh-CN" sz="2000" dirty="0"/>
              <a:t> Column Compaction </a:t>
            </a:r>
            <a:r>
              <a:rPr lang="zh-CN" altLang="en-US" sz="2000" dirty="0"/>
              <a:t>是</a:t>
            </a:r>
            <a:r>
              <a:rPr lang="en-US" altLang="zh-CN" sz="2000" dirty="0"/>
              <a:t> </a:t>
            </a:r>
            <a:r>
              <a:rPr lang="zh-CN" altLang="en-US" sz="2000" b="1" dirty="0"/>
              <a:t>按列压缩</a:t>
            </a:r>
            <a:r>
              <a:rPr lang="zh-CN" altLang="en-US" sz="2000" dirty="0"/>
              <a:t>，短时间内可能</a:t>
            </a:r>
          </a:p>
          <a:p>
            <a:r>
              <a:rPr lang="zh-CN" altLang="en-US" sz="2000" b="1" dirty="0"/>
              <a:t>不会减少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RowTable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数量</a:t>
            </a:r>
            <a:r>
              <a:rPr lang="zh-CN" altLang="en-US" sz="2000" dirty="0"/>
              <a:t>，导致持续触发</a:t>
            </a:r>
            <a:r>
              <a:rPr lang="en-US" altLang="zh-CN" sz="2000" dirty="0"/>
              <a:t> Column Compaction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对比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RocksDB</a:t>
            </a:r>
            <a:r>
              <a:rPr lang="en-US" altLang="zh-CN" sz="2000" dirty="0"/>
              <a:t>:  L0 </a:t>
            </a:r>
            <a:r>
              <a:rPr lang="zh-CN" altLang="en-US" sz="2000" dirty="0"/>
              <a:t>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Sstable</a:t>
            </a:r>
            <a:r>
              <a:rPr lang="en-US" altLang="zh-CN" sz="2000" dirty="0"/>
              <a:t> </a:t>
            </a:r>
            <a:r>
              <a:rPr lang="zh-CN" altLang="en-US" sz="2000" dirty="0"/>
              <a:t>数量达到</a:t>
            </a:r>
            <a:r>
              <a:rPr lang="en-US" altLang="zh-CN" sz="2000" dirty="0"/>
              <a:t> </a:t>
            </a:r>
            <a:r>
              <a:rPr lang="en-US" altLang="zh-CN" sz="2000" b="1" dirty="0"/>
              <a:t>level0_file_num_compaction_trigger</a:t>
            </a:r>
            <a:r>
              <a:rPr lang="en-US" altLang="zh-CN" sz="2000" dirty="0"/>
              <a:t> </a:t>
            </a:r>
            <a:r>
              <a:rPr lang="zh-CN" altLang="en-US" sz="2000" dirty="0"/>
              <a:t>时进行</a:t>
            </a:r>
            <a:r>
              <a:rPr lang="en-US" altLang="zh-CN" sz="2000" dirty="0"/>
              <a:t> compaction</a:t>
            </a:r>
            <a:r>
              <a:rPr lang="zh-CN" altLang="en-US" sz="2000" dirty="0"/>
              <a:t>，不存在上述问题。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55" y="1999615"/>
            <a:ext cx="5008245" cy="2858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4787" y="618901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10540" y="1449705"/>
            <a:ext cx="1117028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[1] Ting Yao, Yiwen Zhang, Jiguang Wan, Qiu Cui, Liu Tang, Hong Jiang, Changsheng Xie, Xubin He: MatrixKV: Reducing Write Stalls and Write Amplification in LSM-tree Based KV Stores with Matrix Container in NVM. USENIX Annual Technical Conference 2020: 17-31</a:t>
            </a:r>
          </a:p>
          <a:p>
            <a:endParaRPr lang="en-US" sz="2800"/>
          </a:p>
          <a:p>
            <a:r>
              <a:rPr lang="en-US" sz="2400"/>
              <a:t>[2] RocksDB: A Persistent Key-Value Store for Flash and RAM Storage. </a:t>
            </a:r>
            <a:r>
              <a:rPr lang="en-US" sz="2400" u="sng"/>
              <a:t>https://github.com/facebook/rocksdb</a:t>
            </a:r>
          </a:p>
          <a:p>
            <a:endParaRPr lang="en-US" sz="2400" u="sng"/>
          </a:p>
          <a:p>
            <a:r>
              <a:rPr lang="en-US" sz="2400"/>
              <a:t>[3] RocksDB Wiki. </a:t>
            </a:r>
            <a:r>
              <a:rPr lang="en-US" sz="2400" u="sng">
                <a:solidFill>
                  <a:schemeClr val="tx1"/>
                </a:solidFill>
              </a:rPr>
              <a:t>https://github.com/facebook/rocksdb/wiki</a:t>
            </a:r>
          </a:p>
          <a:p>
            <a:endParaRPr lang="en-US" sz="2400" u="sng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[4] Lu Lanyue, Pillai Thanumalayan Sankaranarayana,Arpaci-Dusseau Andrea C, and Arpaci-Dusseau RemziH. WiscKey: separating keys from values in ssd_x0002_conscious storage. In 14th USENIX Conference on File and Storage Technologies (FAST 16), 2016.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52350" y="252825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感谢您观看</a:t>
            </a:r>
          </a:p>
        </p:txBody>
      </p:sp>
      <p:sp>
        <p:nvSpPr>
          <p:cNvPr id="10" name="矩形 9"/>
          <p:cNvSpPr/>
          <p:nvPr/>
        </p:nvSpPr>
        <p:spPr>
          <a:xfrm>
            <a:off x="2443162" y="4419191"/>
            <a:ext cx="830103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To the world you may be one person, but to one person you may be the </a:t>
            </a:r>
            <a:r>
              <a:rPr lang="en-US" altLang="zh-CN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worldTo</a:t>
            </a:r>
            <a:r>
              <a:rPr lang="en-US" altLang="zh-CN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the world you may be one person, but to one person you may be the </a:t>
            </a:r>
            <a:r>
              <a:rPr lang="en-US" altLang="zh-CN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worldTo</a:t>
            </a:r>
            <a:r>
              <a:rPr lang="en-US" altLang="zh-CN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the world you may be one person, but to one person you may be the world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5318470" y="353264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汇报人：赵凯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94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STEP 1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5760" y="4291965"/>
            <a:ext cx="604139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背景以及现有基于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LSM-tree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的持久性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kv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存储系统的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两大问题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19277" y="69827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背景介绍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307465" y="2005330"/>
            <a:ext cx="9577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000"/>
              <a:t>持久化的 </a:t>
            </a:r>
            <a:r>
              <a:rPr lang="en-US" altLang="zh-CN" sz="2000"/>
              <a:t>KV </a:t>
            </a:r>
            <a:r>
              <a:rPr lang="zh-CN" altLang="en-US" sz="2000"/>
              <a:t>引擎在当今数据中心的位置中已经显得越来越重要。 并且在</a:t>
            </a:r>
            <a:r>
              <a:rPr lang="zh-CN" altLang="en-US" sz="2000" b="1"/>
              <a:t>写密集</a:t>
            </a:r>
            <a:r>
              <a:rPr lang="zh-CN" altLang="en-US" sz="2000"/>
              <a:t>的场景中，</a:t>
            </a:r>
            <a:r>
              <a:rPr lang="en-US" altLang="zh-CN" sz="2000" b="1"/>
              <a:t>LSM-tree</a:t>
            </a:r>
            <a:r>
              <a:rPr lang="en-US" altLang="zh-CN" sz="2000"/>
              <a:t> </a:t>
            </a:r>
            <a:r>
              <a:rPr lang="zh-CN" altLang="en-US" sz="2000"/>
              <a:t>是目前持久化 </a:t>
            </a:r>
            <a:r>
              <a:rPr lang="en-US" altLang="zh-CN" sz="2000"/>
              <a:t>KV </a:t>
            </a:r>
            <a:r>
              <a:rPr lang="zh-CN" altLang="en-US" sz="2000"/>
              <a:t>存储引擎的一个重要支柱 </a:t>
            </a:r>
            <a:r>
              <a:rPr lang="en-US" altLang="zh-CN" sz="2000"/>
              <a:t>( RocksDB, LevelDB, HBase, Cassandra,etc)</a:t>
            </a:r>
            <a:r>
              <a:rPr lang="zh-CN" altLang="en-US" sz="2000"/>
              <a:t>。</a:t>
            </a:r>
          </a:p>
          <a:p>
            <a:endParaRPr lang="zh-CN" altLang="en-US" sz="2000"/>
          </a:p>
          <a:p>
            <a:r>
              <a:rPr lang="en-US" altLang="zh-CN" sz="2000"/>
              <a:t>    </a:t>
            </a:r>
            <a:r>
              <a:rPr lang="zh-CN" altLang="en-US" sz="2000"/>
              <a:t>在目前流行的 </a:t>
            </a:r>
            <a:r>
              <a:rPr lang="en-US" altLang="zh-CN" sz="2000"/>
              <a:t>KV </a:t>
            </a:r>
            <a:r>
              <a:rPr lang="zh-CN" altLang="en-US" sz="2000"/>
              <a:t>存储引擎中，大都采用 </a:t>
            </a:r>
            <a:r>
              <a:rPr lang="en-US" altLang="zh-CN" sz="2000" b="1"/>
              <a:t>DRAM-SSD (</a:t>
            </a:r>
            <a:r>
              <a:rPr lang="zh-CN" altLang="en-US" sz="2000" b="1"/>
              <a:t>内存</a:t>
            </a:r>
            <a:r>
              <a:rPr lang="en-US" altLang="zh-CN" sz="2000" b="1"/>
              <a:t>-</a:t>
            </a:r>
            <a:r>
              <a:rPr lang="zh-CN" altLang="en-US" sz="2000" b="1"/>
              <a:t>固态硬盘</a:t>
            </a:r>
            <a:r>
              <a:rPr lang="en-US" altLang="zh-CN" sz="2000" b="1"/>
              <a:t>)</a:t>
            </a:r>
            <a:r>
              <a:rPr lang="en-US" altLang="zh-CN" sz="2000"/>
              <a:t> </a:t>
            </a:r>
            <a:r>
              <a:rPr lang="zh-CN" altLang="en-US" sz="2000"/>
              <a:t>的架构模式，即利用 </a:t>
            </a:r>
            <a:r>
              <a:rPr lang="en-US" altLang="zh-CN" sz="2000"/>
              <a:t>DRAM </a:t>
            </a:r>
            <a:r>
              <a:rPr lang="zh-CN" altLang="en-US" sz="2000"/>
              <a:t>的快速随机访问能力以及 </a:t>
            </a:r>
            <a:r>
              <a:rPr lang="en-US" altLang="zh-CN" sz="2000"/>
              <a:t>SSD </a:t>
            </a:r>
            <a:r>
              <a:rPr lang="zh-CN" altLang="en-US" sz="2000"/>
              <a:t>的持久化能力来提供高性能的数据存取。</a:t>
            </a:r>
            <a:endParaRPr lang="en-US" altLang="zh-CN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10" y="3893185"/>
            <a:ext cx="3315335" cy="296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82982" y="711611"/>
            <a:ext cx="3027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RocksDB </a:t>
            </a:r>
            <a:r>
              <a:rPr kumimoji="1" lang="zh-CN" altLang="en-US" sz="2800" dirty="0">
                <a:solidFill>
                  <a:schemeClr val="bg1"/>
                </a:solidFill>
              </a:rPr>
              <a:t>架构设计</a:t>
            </a:r>
          </a:p>
        </p:txBody>
      </p:sp>
      <p:pic>
        <p:nvPicPr>
          <p:cNvPr id="3" name="Picture 2" descr="rocksdb-detail-14-6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" y="1599565"/>
            <a:ext cx="7296785" cy="516953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826375" y="1721485"/>
            <a:ext cx="42202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写：</a:t>
            </a:r>
          </a:p>
          <a:p>
            <a:r>
              <a:rPr lang="en-US" altLang="zh-CN"/>
              <a:t>1. </a:t>
            </a:r>
            <a:r>
              <a:rPr lang="zh-CN" altLang="en-US"/>
              <a:t>数据首先写入 </a:t>
            </a:r>
            <a:r>
              <a:rPr lang="en-US" altLang="zh-CN"/>
              <a:t>Memtable</a:t>
            </a:r>
          </a:p>
          <a:p>
            <a:r>
              <a:rPr lang="en-US" altLang="zh-CN"/>
              <a:t>2. Memtable </a:t>
            </a:r>
            <a:r>
              <a:rPr lang="zh-CN" altLang="en-US"/>
              <a:t>数据量达到一定大小后，转换为 </a:t>
            </a:r>
            <a:r>
              <a:rPr lang="en-US" altLang="zh-CN"/>
              <a:t>Immutable</a:t>
            </a:r>
          </a:p>
          <a:p>
            <a:r>
              <a:rPr lang="en-US" altLang="zh-CN"/>
              <a:t>3. </a:t>
            </a:r>
            <a:r>
              <a:rPr lang="zh-CN" altLang="en-US"/>
              <a:t>后台线程将 </a:t>
            </a:r>
            <a:r>
              <a:rPr lang="en-US" altLang="zh-CN"/>
              <a:t>Immutable Flush </a:t>
            </a:r>
            <a:r>
              <a:rPr lang="zh-CN" altLang="en-US"/>
              <a:t>到 </a:t>
            </a:r>
            <a:r>
              <a:rPr lang="en-US" altLang="zh-CN"/>
              <a:t>L0 </a:t>
            </a:r>
            <a:r>
              <a:rPr lang="zh-CN" altLang="en-US"/>
              <a:t>中，以 </a:t>
            </a:r>
            <a:r>
              <a:rPr lang="en-US" altLang="zh-CN"/>
              <a:t>SSTable </a:t>
            </a:r>
            <a:r>
              <a:rPr lang="zh-CN" altLang="en-US"/>
              <a:t>形式存储</a:t>
            </a:r>
          </a:p>
          <a:p>
            <a:r>
              <a:rPr lang="en-US" altLang="zh-CN"/>
              <a:t>4. </a:t>
            </a:r>
            <a:r>
              <a:rPr lang="zh-CN" altLang="en-US"/>
              <a:t>随着 </a:t>
            </a:r>
            <a:r>
              <a:rPr lang="en-US" altLang="zh-CN"/>
              <a:t>SSTable </a:t>
            </a:r>
            <a:r>
              <a:rPr lang="zh-CN" altLang="en-US"/>
              <a:t>的增加，</a:t>
            </a:r>
            <a:r>
              <a:rPr lang="en-US" altLang="zh-CN"/>
              <a:t>SSTable </a:t>
            </a:r>
            <a:r>
              <a:rPr lang="zh-CN" altLang="en-US"/>
              <a:t>由 </a:t>
            </a:r>
            <a:r>
              <a:rPr lang="en-US" altLang="zh-CN"/>
              <a:t>L0 </a:t>
            </a:r>
            <a:r>
              <a:rPr lang="zh-CN" altLang="en-US"/>
              <a:t>往下压缩到 </a:t>
            </a:r>
            <a:r>
              <a:rPr lang="en-US" altLang="zh-CN"/>
              <a:t>L1, ..., Ln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读：</a:t>
            </a:r>
          </a:p>
          <a:p>
            <a:r>
              <a:rPr lang="en-US" altLang="zh-CN"/>
              <a:t>Memtable =&gt; Immutable =&gt; L0 =&gt; L1 ,...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9077" y="672876"/>
            <a:ext cx="4554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“</a:t>
            </a:r>
            <a:r>
              <a:rPr kumimoji="1" lang="zh-CN" altLang="en-US" sz="2800" dirty="0">
                <a:solidFill>
                  <a:schemeClr val="bg1"/>
                </a:solidFill>
              </a:rPr>
              <a:t>两大问题</a:t>
            </a:r>
            <a:r>
              <a:rPr kumimoji="1" lang="en-US" altLang="zh-CN" sz="2800" dirty="0">
                <a:solidFill>
                  <a:schemeClr val="bg1"/>
                </a:solidFill>
              </a:rPr>
              <a:t>”(</a:t>
            </a:r>
            <a:r>
              <a:rPr kumimoji="1" lang="zh-CN" altLang="en-US" sz="2800" dirty="0">
                <a:solidFill>
                  <a:schemeClr val="bg1"/>
                </a:solidFill>
              </a:rPr>
              <a:t>以 </a:t>
            </a:r>
            <a:r>
              <a:rPr kumimoji="1" lang="en-US" altLang="zh-CN" sz="2800" dirty="0">
                <a:solidFill>
                  <a:schemeClr val="bg1"/>
                </a:solidFill>
              </a:rPr>
              <a:t>RocksDB</a:t>
            </a:r>
            <a:r>
              <a:rPr kumimoji="1" lang="zh-CN" altLang="en-US" sz="2800" dirty="0">
                <a:solidFill>
                  <a:schemeClr val="bg1"/>
                </a:solidFill>
              </a:rPr>
              <a:t>为例</a:t>
            </a:r>
            <a:r>
              <a:rPr kumimoji="1" lang="en-US" altLang="zh-CN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23010" y="1810385"/>
            <a:ext cx="9577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</a:t>
            </a:r>
            <a:r>
              <a:rPr lang="zh-CN" altLang="en-US" sz="2000" dirty="0"/>
              <a:t>传统的基于 </a:t>
            </a:r>
            <a:r>
              <a:rPr lang="en-US" altLang="zh-CN" sz="2000" dirty="0"/>
              <a:t>LSM-Tree </a:t>
            </a:r>
            <a:r>
              <a:rPr lang="zh-CN" altLang="en-US" sz="2000" dirty="0"/>
              <a:t>的持久化 </a:t>
            </a:r>
            <a:r>
              <a:rPr lang="en-US" altLang="zh-CN" sz="2000" dirty="0"/>
              <a:t>KV </a:t>
            </a:r>
            <a:r>
              <a:rPr lang="zh-CN" altLang="en-US" sz="2000" dirty="0"/>
              <a:t>存储系统存在的两大问题：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）写停顿</a:t>
            </a:r>
            <a:r>
              <a:rPr lang="zh-CN" altLang="en-US" sz="2000" dirty="0"/>
              <a:t>：当达到写停顿的触发条件时，</a:t>
            </a:r>
            <a:r>
              <a:rPr lang="en-US" altLang="zh-CN" sz="2000" dirty="0" err="1"/>
              <a:t>RocksDB</a:t>
            </a:r>
            <a:r>
              <a:rPr lang="en-US" altLang="zh-CN" sz="2000" dirty="0"/>
              <a:t> </a:t>
            </a:r>
            <a:r>
              <a:rPr lang="zh-CN" altLang="en-US" sz="2000" dirty="0"/>
              <a:t>将会将 </a:t>
            </a:r>
            <a:r>
              <a:rPr lang="zh-CN" altLang="en-US" sz="2000" b="1" dirty="0"/>
              <a:t>写速率</a:t>
            </a:r>
            <a:r>
              <a:rPr lang="zh-CN" altLang="en-US" sz="2000" dirty="0"/>
              <a:t> 降低到一定的值</a:t>
            </a:r>
            <a:r>
              <a:rPr lang="en-US" altLang="zh-CN" sz="2000" dirty="0"/>
              <a:t>(</a:t>
            </a:r>
            <a:r>
              <a:rPr lang="en-US" altLang="zh-CN" sz="2000" dirty="0" err="1">
                <a:sym typeface="+mn-ea"/>
              </a:rPr>
              <a:t>delayed_write_rate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/>
              <a:t>，必要的情况下甚至低于 </a:t>
            </a:r>
            <a:r>
              <a:rPr lang="en-US" altLang="zh-CN" sz="2000" dirty="0" err="1"/>
              <a:t>delayed_write_rate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     触发条件：</a:t>
            </a:r>
            <a:r>
              <a:rPr lang="en-US" altLang="zh-CN" sz="2000" dirty="0"/>
              <a:t>1.  </a:t>
            </a:r>
            <a:r>
              <a:rPr lang="en-US" altLang="zh-CN" sz="2000" dirty="0" err="1"/>
              <a:t>memtable</a:t>
            </a:r>
            <a:r>
              <a:rPr lang="en-US" altLang="zh-CN" sz="2000" dirty="0"/>
              <a:t> </a:t>
            </a:r>
            <a:r>
              <a:rPr lang="zh-CN" altLang="en-US" sz="2000" dirty="0"/>
              <a:t>过多</a:t>
            </a:r>
          </a:p>
          <a:p>
            <a:r>
              <a:rPr lang="en-US" altLang="zh-CN" sz="2000" dirty="0"/>
              <a:t>		 2.  level-0 </a:t>
            </a:r>
            <a:r>
              <a:rPr lang="zh-CN" altLang="en-US" sz="2000" dirty="0"/>
              <a:t>层的 </a:t>
            </a:r>
            <a:r>
              <a:rPr lang="en-US" altLang="zh-CN" sz="2000" dirty="0"/>
              <a:t>SST </a:t>
            </a:r>
            <a:r>
              <a:rPr lang="zh-CN" altLang="en-US" sz="2000" dirty="0"/>
              <a:t>过多</a:t>
            </a:r>
            <a:r>
              <a:rPr lang="en-US" altLang="zh-CN" sz="2000" dirty="0"/>
              <a:t>(sorted string table)</a:t>
            </a:r>
            <a:endParaRPr lang="zh-CN" altLang="en-US" sz="2000" dirty="0"/>
          </a:p>
          <a:p>
            <a:r>
              <a:rPr lang="en-US" altLang="zh-CN" sz="2000" dirty="0"/>
              <a:t>		 3.  </a:t>
            </a:r>
            <a:r>
              <a:rPr lang="zh-CN" altLang="en-US" sz="2000" dirty="0"/>
              <a:t>等待</a:t>
            </a:r>
            <a:r>
              <a:rPr lang="en-US" altLang="zh-CN" sz="2000" dirty="0"/>
              <a:t> compaction </a:t>
            </a:r>
            <a:r>
              <a:rPr lang="zh-CN" altLang="en-US" sz="2000" dirty="0"/>
              <a:t>的数据量</a:t>
            </a:r>
            <a:r>
              <a:rPr lang="zh-CN" altLang="en-US" sz="2000"/>
              <a:t>过大</a:t>
            </a:r>
            <a:endParaRPr lang="en-US" altLang="zh-CN" sz="2000" dirty="0"/>
          </a:p>
          <a:p>
            <a:r>
              <a:rPr lang="en-US" altLang="zh-CN" sz="2000" dirty="0"/>
              <a:t>         		 (</a:t>
            </a:r>
            <a:r>
              <a:rPr lang="en-US" altLang="zh-CN" sz="1600" u="sng" dirty="0"/>
              <a:t>https://github.com/facebook/rocksdb/wiki/Write-Stalls#causes-of-write-stalls)</a:t>
            </a:r>
          </a:p>
          <a:p>
            <a:endParaRPr lang="en-US" altLang="zh-CN" sz="2000" dirty="0"/>
          </a:p>
          <a:p>
            <a:r>
              <a:rPr lang="zh-CN" altLang="en-US" sz="2000" dirty="0"/>
              <a:t>         影响：造成应用的吞吐量间歇性地下降 </a:t>
            </a:r>
            <a:r>
              <a:rPr lang="en-US" altLang="zh-CN" sz="2000" dirty="0"/>
              <a:t>(</a:t>
            </a:r>
            <a:r>
              <a:rPr lang="zh-CN" altLang="en-US" sz="2000" dirty="0"/>
              <a:t>甚至接近 </a:t>
            </a:r>
            <a:r>
              <a:rPr lang="en-US" altLang="zh-CN" sz="2000" dirty="0"/>
              <a:t>0), </a:t>
            </a:r>
            <a:r>
              <a:rPr lang="zh-CN" altLang="en-US" sz="2000" dirty="0"/>
              <a:t>进而导致性能表现很差以及存在比较大的尾延迟 </a:t>
            </a:r>
            <a:r>
              <a:rPr lang="en-US" altLang="zh-CN" sz="2000" dirty="0"/>
              <a:t>( P99, P999 )</a:t>
            </a:r>
          </a:p>
          <a:p>
            <a:endParaRPr lang="zh-CN" altLang="en-US" sz="2000" dirty="0"/>
          </a:p>
          <a:p>
            <a:r>
              <a:rPr lang="en-US" altLang="zh-CN" sz="2000" dirty="0"/>
              <a:t>         </a:t>
            </a:r>
            <a:r>
              <a:rPr lang="zh-CN" altLang="en-US" sz="2000" dirty="0"/>
              <a:t>实验</a:t>
            </a:r>
            <a:r>
              <a:rPr lang="en-US" altLang="zh-CN" sz="2000" dirty="0"/>
              <a:t>(</a:t>
            </a:r>
            <a:r>
              <a:rPr lang="zh-CN" altLang="en-US" sz="2000" dirty="0"/>
              <a:t>论文</a:t>
            </a:r>
            <a:r>
              <a:rPr lang="en-US" altLang="zh-CN" sz="2000" dirty="0"/>
              <a:t>)</a:t>
            </a:r>
            <a:r>
              <a:rPr lang="zh-CN" altLang="en-US" sz="2000" dirty="0"/>
              <a:t>：实验结果表明造成 写停顿 的主要原因是每次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L0-L1 </a:t>
            </a:r>
            <a:r>
              <a:rPr lang="zh-CN" altLang="en-US" sz="2000" dirty="0"/>
              <a:t>的数据处理和数据压缩的数据量过大。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07517" y="710341"/>
            <a:ext cx="17341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Write Stall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1909445"/>
            <a:ext cx="6297295" cy="4447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2478405"/>
            <a:ext cx="5824220" cy="2740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9077" y="672876"/>
            <a:ext cx="4554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“</a:t>
            </a:r>
            <a:r>
              <a:rPr kumimoji="1" lang="zh-CN" altLang="en-US" sz="2800" dirty="0">
                <a:solidFill>
                  <a:schemeClr val="bg1"/>
                </a:solidFill>
              </a:rPr>
              <a:t>两大问题</a:t>
            </a:r>
            <a:r>
              <a:rPr kumimoji="1" lang="en-US" altLang="zh-CN" sz="2800" dirty="0">
                <a:solidFill>
                  <a:schemeClr val="bg1"/>
                </a:solidFill>
              </a:rPr>
              <a:t>”(</a:t>
            </a:r>
            <a:r>
              <a:rPr kumimoji="1" lang="zh-CN" altLang="en-US" sz="2800" dirty="0">
                <a:solidFill>
                  <a:schemeClr val="bg1"/>
                </a:solidFill>
              </a:rPr>
              <a:t>以 </a:t>
            </a:r>
            <a:r>
              <a:rPr kumimoji="1" lang="en-US" altLang="zh-CN" sz="2800" dirty="0">
                <a:solidFill>
                  <a:schemeClr val="bg1"/>
                </a:solidFill>
              </a:rPr>
              <a:t>RocksDB</a:t>
            </a:r>
            <a:r>
              <a:rPr kumimoji="1" lang="zh-CN" altLang="en-US" sz="2800" dirty="0">
                <a:solidFill>
                  <a:schemeClr val="bg1"/>
                </a:solidFill>
              </a:rPr>
              <a:t>为例</a:t>
            </a:r>
            <a:r>
              <a:rPr kumimoji="1" lang="en-US" altLang="zh-CN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23010" y="1664913"/>
            <a:ext cx="9577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</a:t>
            </a:r>
            <a:r>
              <a:rPr lang="zh-CN" altLang="en-US" sz="2000" dirty="0"/>
              <a:t>传统的基于 </a:t>
            </a:r>
            <a:r>
              <a:rPr lang="en-US" altLang="zh-CN" sz="2000" dirty="0"/>
              <a:t>LSM-Tree </a:t>
            </a:r>
            <a:r>
              <a:rPr lang="zh-CN" altLang="en-US" sz="2000" dirty="0"/>
              <a:t>的持久化 </a:t>
            </a:r>
            <a:r>
              <a:rPr lang="en-US" altLang="zh-CN" sz="2000" dirty="0"/>
              <a:t>KV </a:t>
            </a:r>
            <a:r>
              <a:rPr lang="zh-CN" altLang="en-US" sz="2000" dirty="0"/>
              <a:t>存储系统存在的两大问题：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）写放大</a:t>
            </a:r>
            <a:r>
              <a:rPr lang="zh-CN" altLang="en-US" sz="2000" dirty="0"/>
              <a:t>：</a:t>
            </a:r>
            <a:r>
              <a:rPr lang="en-US" altLang="zh-CN" sz="2000" dirty="0"/>
              <a:t>WA = </a:t>
            </a:r>
            <a:r>
              <a:rPr lang="zh-CN" altLang="en-US" sz="2000" dirty="0"/>
              <a:t>写入存储设备（如 </a:t>
            </a:r>
            <a:r>
              <a:rPr lang="en-US" altLang="zh-CN" sz="2000" dirty="0"/>
              <a:t>SSD</a:t>
            </a:r>
            <a:r>
              <a:rPr lang="zh-CN" altLang="en-US" sz="2000" dirty="0"/>
              <a:t>）的数据量与</a:t>
            </a:r>
            <a:r>
              <a:rPr lang="zh-CN" altLang="en-US" sz="2000" b="1" dirty="0"/>
              <a:t>用户</a:t>
            </a:r>
            <a:r>
              <a:rPr lang="zh-CN" altLang="en-US" sz="2000" dirty="0"/>
              <a:t>写入存储引擎的数据量比值。</a:t>
            </a:r>
            <a:endParaRPr lang="en-US" altLang="zh-CN" sz="2000" dirty="0"/>
          </a:p>
          <a:p>
            <a:r>
              <a:rPr lang="zh-CN" altLang="en-US" sz="2000" dirty="0"/>
              <a:t>         影响：</a:t>
            </a:r>
            <a:endParaRPr lang="en-US" altLang="zh-CN" sz="2000" dirty="0"/>
          </a:p>
          <a:p>
            <a:r>
              <a:rPr lang="en-US" altLang="zh-CN" sz="2000" dirty="0"/>
              <a:t>         1. </a:t>
            </a:r>
            <a:r>
              <a:rPr lang="zh-CN" altLang="en-US" sz="2000" dirty="0"/>
              <a:t>降低系统性能：假设存储设备速度 </a:t>
            </a:r>
            <a:r>
              <a:rPr lang="en-US" altLang="zh-CN" sz="2000" dirty="0"/>
              <a:t>500MB/s</a:t>
            </a:r>
            <a:r>
              <a:rPr lang="zh-CN" altLang="en-US" sz="2000" dirty="0"/>
              <a:t>，</a:t>
            </a:r>
            <a:r>
              <a:rPr lang="en-US" altLang="zh-CN" sz="2000" dirty="0"/>
              <a:t>WA = 50</a:t>
            </a:r>
            <a:r>
              <a:rPr lang="zh-CN" altLang="en-US" sz="2000" dirty="0"/>
              <a:t>，则用户请求写入速度最高则为 </a:t>
            </a:r>
            <a:r>
              <a:rPr lang="en-US" altLang="zh-CN" sz="2000" dirty="0"/>
              <a:t>10MB/s</a:t>
            </a:r>
            <a:r>
              <a:rPr lang="zh-CN" altLang="en-US" sz="2000" dirty="0"/>
              <a:t>，此时 </a:t>
            </a:r>
            <a:r>
              <a:rPr lang="en-US" altLang="zh-CN" sz="2000" dirty="0"/>
              <a:t>WA </a:t>
            </a:r>
            <a:r>
              <a:rPr lang="zh-CN" altLang="en-US" sz="2000" dirty="0"/>
              <a:t>直接影响最大写入速度。</a:t>
            </a:r>
            <a:endParaRPr lang="en-US" altLang="zh-CN" sz="2000" dirty="0"/>
          </a:p>
          <a:p>
            <a:r>
              <a:rPr lang="en-US" altLang="zh-CN" sz="2000" dirty="0"/>
              <a:t>         2. </a:t>
            </a:r>
            <a:r>
              <a:rPr lang="zh-CN" altLang="en-US" sz="2000" dirty="0"/>
              <a:t>影响</a:t>
            </a:r>
            <a:r>
              <a:rPr lang="en-US" altLang="zh-CN" sz="2000" dirty="0"/>
              <a:t>SSD </a:t>
            </a:r>
            <a:r>
              <a:rPr lang="zh-CN" altLang="en-US" sz="2000" dirty="0"/>
              <a:t>的使用寿命</a:t>
            </a:r>
            <a:endParaRPr lang="en-US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u="sng" dirty="0"/>
              <a:t>https://github.com/facebook/rocksdb/wiki/RocksDB-Tuning-Guide#amplification-factors</a:t>
            </a:r>
            <a:endParaRPr lang="zh-CN" altLang="en-US" sz="2000" u="sng" dirty="0"/>
          </a:p>
          <a:p>
            <a:endParaRPr lang="zh-CN" altLang="en-US" sz="2000" dirty="0"/>
          </a:p>
          <a:p>
            <a:r>
              <a:rPr lang="zh-CN" altLang="en-US" sz="2000" dirty="0"/>
              <a:t>         原因：</a:t>
            </a:r>
            <a:r>
              <a:rPr lang="zh-CN" altLang="en-US" sz="2000" dirty="0">
                <a:sym typeface="+mn-ea"/>
              </a:rPr>
              <a:t>写放大 直接与 </a:t>
            </a:r>
            <a:r>
              <a:rPr lang="en-US" altLang="zh-CN" sz="2000" dirty="0">
                <a:sym typeface="+mn-ea"/>
              </a:rPr>
              <a:t>LSM-Tree 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b="1" dirty="0">
                <a:sym typeface="+mn-ea"/>
              </a:rPr>
              <a:t>高度</a:t>
            </a:r>
            <a:r>
              <a:rPr lang="zh-CN" altLang="en-US" sz="2000" dirty="0">
                <a:sym typeface="+mn-ea"/>
              </a:rPr>
              <a:t>有关，有</a:t>
            </a:r>
            <a:r>
              <a:rPr lang="en-US" altLang="zh-CN" sz="2000" dirty="0">
                <a:sym typeface="+mn-ea"/>
              </a:rPr>
              <a:t> WA = n * AF</a:t>
            </a:r>
            <a:r>
              <a:rPr lang="zh-CN" altLang="en-US" sz="2000" dirty="0">
                <a:sym typeface="+mn-ea"/>
              </a:rPr>
              <a:t>。其中，</a:t>
            </a:r>
            <a:r>
              <a:rPr lang="en-US" altLang="zh-CN" sz="2000" dirty="0">
                <a:sym typeface="+mn-ea"/>
              </a:rPr>
              <a:t>WA = Write Amplification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AF = Amplification Factor ( </a:t>
            </a:r>
            <a:r>
              <a:rPr lang="zh-CN" altLang="en-US" sz="2000" dirty="0">
                <a:sym typeface="+mn-ea"/>
              </a:rPr>
              <a:t>相邻</a:t>
            </a:r>
            <a:r>
              <a:rPr lang="en-US" altLang="zh-CN" sz="2000" dirty="0">
                <a:sym typeface="+mn-ea"/>
              </a:rPr>
              <a:t> Level </a:t>
            </a:r>
            <a:r>
              <a:rPr lang="zh-CN" altLang="en-US" sz="2000" dirty="0">
                <a:sym typeface="+mn-ea"/>
              </a:rPr>
              <a:t>之间的放大系数）</a:t>
            </a:r>
            <a:r>
              <a:rPr lang="en-US" altLang="zh-CN" sz="2000" dirty="0">
                <a:sym typeface="+mn-ea"/>
              </a:rPr>
              <a:t>[4]</a:t>
            </a:r>
          </a:p>
          <a:p>
            <a:r>
              <a:rPr lang="en-US" altLang="zh-CN" sz="2000" dirty="0">
                <a:sym typeface="+mn-ea"/>
              </a:rPr>
              <a:t>        </a:t>
            </a:r>
          </a:p>
          <a:p>
            <a:r>
              <a:rPr lang="en-US" altLang="zh-CN" sz="2000" dirty="0">
                <a:sym typeface="+mn-ea"/>
              </a:rPr>
              <a:t>         </a:t>
            </a:r>
            <a:r>
              <a:rPr lang="zh-CN" altLang="en-US" sz="2000" dirty="0">
                <a:sym typeface="+mn-ea"/>
              </a:rPr>
              <a:t>说明：当对</a:t>
            </a:r>
            <a:r>
              <a:rPr lang="en-US" altLang="zh-CN" sz="2000" dirty="0">
                <a:sym typeface="+mn-ea"/>
              </a:rPr>
              <a:t> Li-1 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 Li </a:t>
            </a:r>
            <a:r>
              <a:rPr lang="zh-CN" altLang="en-US" sz="2000" dirty="0">
                <a:sym typeface="+mn-ea"/>
              </a:rPr>
              <a:t>进行</a:t>
            </a:r>
            <a:r>
              <a:rPr lang="en-US" altLang="zh-CN" sz="2000" dirty="0">
                <a:sym typeface="+mn-ea"/>
              </a:rPr>
              <a:t> Merge </a:t>
            </a:r>
            <a:r>
              <a:rPr lang="zh-CN" altLang="en-US" sz="2000" dirty="0">
                <a:sym typeface="+mn-ea"/>
              </a:rPr>
              <a:t>时，在读取一个</a:t>
            </a:r>
            <a:r>
              <a:rPr lang="en-US" altLang="zh-CN" sz="2000" dirty="0">
                <a:sym typeface="+mn-ea"/>
              </a:rPr>
              <a:t> Li</a:t>
            </a:r>
            <a:r>
              <a:rPr lang="en-US" altLang="zh-CN" dirty="0">
                <a:sym typeface="+mn-ea"/>
              </a:rPr>
              <a:t>-1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 file </a:t>
            </a:r>
            <a:r>
              <a:rPr lang="zh-CN" altLang="en-US" sz="2000" dirty="0">
                <a:sym typeface="+mn-ea"/>
              </a:rPr>
              <a:t>时，但最坏情况下将会读取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10 </a:t>
            </a:r>
            <a:r>
              <a:rPr lang="zh-CN" altLang="en-US" sz="2000" b="1" dirty="0">
                <a:sym typeface="+mn-ea"/>
              </a:rPr>
              <a:t>个</a:t>
            </a:r>
            <a:r>
              <a:rPr lang="en-US" altLang="zh-CN" sz="2000" b="1" dirty="0">
                <a:sym typeface="+mn-ea"/>
              </a:rPr>
              <a:t> Li file</a:t>
            </a:r>
            <a:r>
              <a:rPr lang="zh-CN" altLang="en-US" sz="2000" dirty="0">
                <a:sym typeface="+mn-ea"/>
              </a:rPr>
              <a:t>，在内存中</a:t>
            </a:r>
            <a:r>
              <a:rPr lang="en-US" altLang="zh-CN" sz="2000" dirty="0">
                <a:sym typeface="+mn-ea"/>
              </a:rPr>
              <a:t> Merge </a:t>
            </a:r>
            <a:r>
              <a:rPr lang="zh-CN" altLang="en-US" sz="2000" dirty="0">
                <a:sym typeface="+mn-ea"/>
              </a:rPr>
              <a:t>后再写入</a:t>
            </a:r>
            <a:r>
              <a:rPr lang="en-US" altLang="zh-CN" sz="2000" dirty="0">
                <a:sym typeface="+mn-ea"/>
              </a:rPr>
              <a:t> Li</a:t>
            </a:r>
            <a:r>
              <a:rPr lang="zh-CN" altLang="en-US" sz="2000" dirty="0">
                <a:sym typeface="+mn-ea"/>
              </a:rPr>
              <a:t>，这里将这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10 </a:t>
            </a:r>
            <a:r>
              <a:rPr lang="zh-CN" altLang="en-US" sz="2000" b="1" dirty="0">
                <a:sym typeface="+mn-ea"/>
              </a:rPr>
              <a:t>个</a:t>
            </a:r>
            <a:r>
              <a:rPr lang="en-US" altLang="zh-CN" sz="2000" b="1" dirty="0">
                <a:sym typeface="+mn-ea"/>
              </a:rPr>
              <a:t> file </a:t>
            </a:r>
            <a:r>
              <a:rPr lang="zh-CN" altLang="en-US" sz="2000" b="1" dirty="0">
                <a:sym typeface="+mn-ea"/>
              </a:rPr>
              <a:t>写入到</a:t>
            </a:r>
            <a:r>
              <a:rPr lang="en-US" altLang="zh-CN" sz="2000" b="1" dirty="0">
                <a:sym typeface="+mn-ea"/>
              </a:rPr>
              <a:t> Li</a:t>
            </a:r>
            <a:r>
              <a:rPr lang="zh-CN" altLang="en-US" sz="2000" dirty="0">
                <a:sym typeface="+mn-ea"/>
              </a:rPr>
              <a:t>，因此</a:t>
            </a:r>
            <a:r>
              <a:rPr lang="zh-CN" altLang="en-US" sz="2000" b="1" dirty="0">
                <a:sym typeface="+mn-ea"/>
              </a:rPr>
              <a:t>两层之间的</a:t>
            </a:r>
            <a:r>
              <a:rPr lang="en-US" altLang="zh-CN" sz="2000" b="1" dirty="0">
                <a:sym typeface="+mn-ea"/>
              </a:rPr>
              <a:t> Write amplification = 10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。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总共</a:t>
            </a:r>
            <a:r>
              <a:rPr lang="en-US" altLang="zh-CN" sz="2000" dirty="0">
                <a:sym typeface="+mn-ea"/>
              </a:rPr>
              <a:t> n + 1 </a:t>
            </a:r>
            <a:r>
              <a:rPr lang="zh-CN" altLang="en-US" sz="2000" dirty="0">
                <a:sym typeface="+mn-ea"/>
              </a:rPr>
              <a:t>层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因此</a:t>
            </a:r>
            <a:r>
              <a:rPr lang="en-US" altLang="zh-CN" sz="2000" dirty="0">
                <a:sym typeface="+mn-ea"/>
              </a:rPr>
              <a:t> WA = n * AF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[4]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STEP 2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9545" y="4291965"/>
            <a:ext cx="389382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MatrixKV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的架构及优化措施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2075</Words>
  <Application>Microsoft Office PowerPoint</Application>
  <PresentationFormat>宽屏</PresentationFormat>
  <Paragraphs>198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</vt:lpstr>
      <vt:lpstr>DengXian Light</vt:lpstr>
      <vt:lpstr>方正正中黑简体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zhao kai</cp:lastModifiedBy>
  <cp:revision>465</cp:revision>
  <dcterms:created xsi:type="dcterms:W3CDTF">2017-10-13T08:07:00Z</dcterms:created>
  <dcterms:modified xsi:type="dcterms:W3CDTF">2021-02-03T06:09:22Z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