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0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2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2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2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6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6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2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1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gur.com/gallery/0sfWi" TargetMode="External"/><Relationship Id="rId2" Type="http://schemas.openxmlformats.org/officeDocument/2006/relationships/hyperlink" Target="http://brutalsimplicity.github.io/assets/sudoku/sudoku-backtrack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sudoku-and-backtracking-6613d33229a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Sudoku Solving Algorithm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By 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Shivani Dhanasamy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Zimple Kabariya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Reshma Barvin Shahul Hameed Ammanullah</a:t>
            </a:r>
          </a:p>
        </p:txBody>
      </p:sp>
    </p:spTree>
    <p:extLst>
      <p:ext uri="{BB962C8B-B14F-4D97-AF65-F5344CB8AC3E}">
        <p14:creationId xmlns:p14="http://schemas.microsoft.com/office/powerpoint/2010/main" val="4678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516"/>
            <a:ext cx="8229600" cy="1143000"/>
          </a:xfrm>
        </p:spPr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What is Sudoku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Bahnschrift Light Condensed" panose="020B0502040204020203" pitchFamily="34" charset="0"/>
              </a:rPr>
              <a:t>Sudoku is a fun and brain-wrecking puzzle .</a:t>
            </a:r>
          </a:p>
          <a:p>
            <a:r>
              <a:rPr lang="en-IN" sz="2400" dirty="0">
                <a:latin typeface="Bahnschrift Light Condensed" panose="020B0502040204020203" pitchFamily="34" charset="0"/>
              </a:rPr>
              <a:t>Rules are very simple.</a:t>
            </a:r>
          </a:p>
          <a:p>
            <a:r>
              <a:rPr lang="en-IN" sz="2400" dirty="0">
                <a:latin typeface="Bahnschrift Light Condensed" panose="020B0502040204020203" pitchFamily="34" charset="0"/>
              </a:rPr>
              <a:t>No same number in row or column or block.</a:t>
            </a:r>
          </a:p>
          <a:p>
            <a:pPr marL="0" indent="0">
              <a:buNone/>
            </a:pPr>
            <a:endParaRPr lang="en-IN" sz="1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IN" sz="1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IN" sz="1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IN" sz="1800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IN" sz="1800" dirty="0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C:\Users\pc\Desktop\Suduko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204992"/>
            <a:ext cx="4953000" cy="325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4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Why Sudoku Solving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Bahnschrift Light Condensed" panose="020B0502040204020203" pitchFamily="34" charset="0"/>
            </a:endParaRPr>
          </a:p>
          <a:p>
            <a:r>
              <a:rPr lang="en-IN" sz="2400" dirty="0">
                <a:latin typeface="Bahnschrift Light Condensed" panose="020B0502040204020203" pitchFamily="34" charset="0"/>
              </a:rPr>
              <a:t>We choose this algorithm not with the sole purpose of solving the puzzle but to help the maker create a well-posed Sudoku grid.</a:t>
            </a:r>
          </a:p>
          <a:p>
            <a:endParaRPr lang="en-IN" sz="2400" dirty="0">
              <a:latin typeface="Bahnschrift Light Condensed" panose="020B0502040204020203" pitchFamily="34" charset="0"/>
            </a:endParaRPr>
          </a:p>
          <a:p>
            <a:r>
              <a:rPr lang="en-IN" sz="2400" dirty="0">
                <a:latin typeface="Bahnschrift Light Condensed" panose="020B0502040204020203" pitchFamily="34" charset="0"/>
              </a:rPr>
              <a:t>So our algorithm helps the person to check if a grid is solvable and if it has more than one solution.</a:t>
            </a:r>
          </a:p>
          <a:p>
            <a:endParaRPr lang="en-IN" sz="2400" dirty="0">
              <a:latin typeface="Bahnschrift Light Condensed" panose="020B0502040204020203" pitchFamily="34" charset="0"/>
            </a:endParaRPr>
          </a:p>
          <a:p>
            <a:r>
              <a:rPr lang="en-US" sz="2400" dirty="0">
                <a:latin typeface="Bahnschrift Light Condensed" panose="020B0502040204020203" pitchFamily="34" charset="0"/>
              </a:rPr>
              <a:t>Solving sudoku has always been a time consuming task irrespective of its difficulty level. Using this algorithm developers or makers of the game can spend less time on developing or finding the solution of the game.</a:t>
            </a:r>
            <a:endParaRPr lang="en-IN" sz="2400" dirty="0">
              <a:latin typeface="Bahnschrift Light Condensed" panose="020B0502040204020203" pitchFamily="34" charset="0"/>
            </a:endParaRPr>
          </a:p>
          <a:p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Bahnschrift Light Condensed" panose="020B0502040204020203" pitchFamily="34" charset="0"/>
            </a:endParaRPr>
          </a:p>
          <a:p>
            <a:endParaRPr lang="en-IN" dirty="0">
              <a:latin typeface="Bahnschrift Light Condensed" panose="020B0502040204020203" pitchFamily="34" charset="0"/>
            </a:endParaRPr>
          </a:p>
          <a:p>
            <a:endParaRPr lang="en-IN" dirty="0">
              <a:latin typeface="Bahnschrift Light Condensed" panose="020B0502040204020203" pitchFamily="34" charset="0"/>
            </a:endParaRPr>
          </a:p>
          <a:p>
            <a:endParaRPr lang="en-IN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3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Naïve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2894076" cy="4351338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>
                <a:latin typeface="Bahnschrift Light Condensed" panose="020B0502040204020203" pitchFamily="34" charset="0"/>
              </a:rPr>
              <a:t>The naïve algorithm also known as elimination method is to generate all possible values to fill the empty cells. </a:t>
            </a:r>
          </a:p>
          <a:p>
            <a:pPr marL="0" indent="0">
              <a:buNone/>
            </a:pPr>
            <a:r>
              <a:rPr lang="en-IN" sz="2400" dirty="0">
                <a:latin typeface="Bahnschrift Light Condensed" panose="020B0502040204020203" pitchFamily="34" charset="0"/>
              </a:rPr>
              <a:t> </a:t>
            </a:r>
          </a:p>
          <a:p>
            <a:r>
              <a:rPr lang="en-IN" sz="2400" dirty="0">
                <a:latin typeface="Bahnschrift Light Condensed" panose="020B0502040204020203" pitchFamily="34" charset="0"/>
              </a:rPr>
              <a:t>If possibility set has only 1 value then its enter in the grid else it move to next empty cell.</a:t>
            </a:r>
          </a:p>
          <a:p>
            <a:pPr marL="0" indent="0">
              <a:buNone/>
            </a:pPr>
            <a:endParaRPr lang="en-IN" sz="2400" dirty="0">
              <a:latin typeface="Bahnschrift Light Condensed" panose="020B0502040204020203" pitchFamily="34" charset="0"/>
            </a:endParaRPr>
          </a:p>
          <a:p>
            <a:r>
              <a:rPr lang="en-IN" sz="2400" dirty="0">
                <a:latin typeface="Bahnschrift Light Condensed" panose="020B0502040204020203" pitchFamily="34" charset="0"/>
              </a:rPr>
              <a:t>We will iterate this till we find the correct placement for all cell. This is a very tedious process.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5A0D5AD6-91FA-4203-9D8B-DF0E33031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8" t="10717" r="22628" b="16162"/>
          <a:stretch/>
        </p:blipFill>
        <p:spPr bwMode="auto">
          <a:xfrm>
            <a:off x="5257800" y="32004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13E14D0-BCFE-4F5C-BE68-D92CC84DD9C7}"/>
              </a:ext>
            </a:extLst>
          </p:cNvPr>
          <p:cNvSpPr/>
          <p:nvPr/>
        </p:nvSpPr>
        <p:spPr>
          <a:xfrm>
            <a:off x="3628263" y="3446463"/>
            <a:ext cx="15240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Possible values: 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F27F6D-0157-481D-ABBD-BB3D0D17B2FD}"/>
              </a:ext>
            </a:extLst>
          </p:cNvPr>
          <p:cNvSpPr/>
          <p:nvPr/>
        </p:nvSpPr>
        <p:spPr>
          <a:xfrm>
            <a:off x="6096000" y="2140351"/>
            <a:ext cx="19812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Possible values: 1,2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69D127-BD30-4E4E-A534-A041BBBE888E}"/>
              </a:ext>
            </a:extLst>
          </p:cNvPr>
          <p:cNvCxnSpPr>
            <a:stCxn id="5" idx="6"/>
          </p:cNvCxnSpPr>
          <p:nvPr/>
        </p:nvCxnSpPr>
        <p:spPr>
          <a:xfrm>
            <a:off x="5152263" y="3789363"/>
            <a:ext cx="638937" cy="2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C940B2-5D04-48D3-815B-20FD94B6F35D}"/>
              </a:ext>
            </a:extLst>
          </p:cNvPr>
          <p:cNvCxnSpPr>
            <a:stCxn id="9" idx="4"/>
          </p:cNvCxnSpPr>
          <p:nvPr/>
        </p:nvCxnSpPr>
        <p:spPr>
          <a:xfrm>
            <a:off x="7086600" y="2826151"/>
            <a:ext cx="0" cy="90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8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E216-662E-4B66-9EFD-AE41D398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517"/>
            <a:ext cx="8229600" cy="1143000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Crook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3E566-B084-4A82-B500-26236BBEB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sz="2400" b="1" dirty="0">
                <a:latin typeface="Bahnschrift Light Condensed" panose="020B0502040204020203" pitchFamily="34" charset="0"/>
              </a:rPr>
              <a:t>Elimination</a:t>
            </a:r>
            <a:r>
              <a:rPr lang="en-US" sz="2400" dirty="0">
                <a:latin typeface="Bahnschrift Light Condensed" panose="020B0502040204020203" pitchFamily="34" charset="0"/>
              </a:rPr>
              <a:t>: a cell only has one possible value left.</a:t>
            </a: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Bahnschrift Light Condensed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US" sz="2400" b="1" dirty="0">
                <a:latin typeface="Bahnschrift Light Condensed" panose="020B0502040204020203" pitchFamily="34" charset="0"/>
              </a:rPr>
              <a:t>Lone rangers</a:t>
            </a:r>
            <a:r>
              <a:rPr lang="en-US" sz="2400" dirty="0">
                <a:latin typeface="Bahnschrift Light Condensed" panose="020B0502040204020203" pitchFamily="34" charset="0"/>
              </a:rPr>
              <a:t>: a number can only fit in one cell in a row or column or block.</a:t>
            </a:r>
          </a:p>
        </p:txBody>
      </p:sp>
      <p:pic>
        <p:nvPicPr>
          <p:cNvPr id="2050" name="Picture 2" descr="https://mpardesh.github.io/halide-bilateral-filtering-website/images/crook_flowchart.png">
            <a:extLst>
              <a:ext uri="{FF2B5EF4-FFF2-40B4-BE49-F238E27FC236}">
                <a16:creationId xmlns:a16="http://schemas.microsoft.com/office/drawing/2014/main" id="{DB816376-5BA2-46E8-8462-72A4523048D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3" y="1600200"/>
            <a:ext cx="347307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5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endParaRPr lang="en-IN" sz="2400" dirty="0">
              <a:latin typeface="Bahnschrift Light Condensed" panose="020B0502040204020203" pitchFamily="34" charset="0"/>
            </a:endParaRPr>
          </a:p>
          <a:p>
            <a:r>
              <a:rPr lang="en-IN" sz="2400" dirty="0">
                <a:latin typeface="Bahnschrift Light Condensed" panose="020B0502040204020203" pitchFamily="34" charset="0"/>
              </a:rPr>
              <a:t>Backtracking is a technique for solving problems recursively by building a solution incrementally one step at a time. </a:t>
            </a:r>
          </a:p>
          <a:p>
            <a:pPr marL="0" indent="0">
              <a:buNone/>
            </a:pPr>
            <a:endParaRPr lang="en-IN" sz="2400" dirty="0">
              <a:latin typeface="Bahnschrift Light Condensed" panose="020B0502040204020203" pitchFamily="34" charset="0"/>
            </a:endParaRPr>
          </a:p>
          <a:p>
            <a:r>
              <a:rPr lang="en-IN" sz="2400" dirty="0">
                <a:latin typeface="Bahnschrift Light Condensed" panose="020B0502040204020203" pitchFamily="34" charset="0"/>
              </a:rPr>
              <a:t>We proceed by discarding the solution paths that fail to satisfy the constraints at any point.</a:t>
            </a:r>
            <a:endParaRPr lang="en-IN" sz="2400" dirty="0"/>
          </a:p>
        </p:txBody>
      </p:sp>
      <p:pic>
        <p:nvPicPr>
          <p:cNvPr id="4" name="Picture 2" descr="C:\Users\pc\Desktop\Suduko\Backtracking-algorithm-taken-from-1.png">
            <a:extLst>
              <a:ext uri="{FF2B5EF4-FFF2-40B4-BE49-F238E27FC236}">
                <a16:creationId xmlns:a16="http://schemas.microsoft.com/office/drawing/2014/main" id="{25B6DD39-DC2A-41C0-AAC9-D3D95E83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5883" y="1943100"/>
            <a:ext cx="4643317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6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Backtracking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600200"/>
            <a:ext cx="3962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600" dirty="0">
              <a:latin typeface="Bahnschrift Light Condensed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2600" dirty="0">
                <a:latin typeface="Bahnschrift Light Condensed" panose="020B0502040204020203" pitchFamily="34" charset="0"/>
              </a:rPr>
              <a:t>Assign possible value to the empty cells.</a:t>
            </a:r>
          </a:p>
          <a:p>
            <a:r>
              <a:rPr lang="en-IN" sz="2600" dirty="0">
                <a:latin typeface="Bahnschrift Light Condensed" panose="020B0502040204020203" pitchFamily="34" charset="0"/>
              </a:rPr>
              <a:t>We begin traversing from the cell with fewest values in the possibility set.</a:t>
            </a:r>
          </a:p>
          <a:p>
            <a:r>
              <a:rPr lang="en-IN" sz="2600" dirty="0">
                <a:latin typeface="Bahnschrift Light Condensed" panose="020B0502040204020203" pitchFamily="34" charset="0"/>
              </a:rPr>
              <a:t>But before doing so always check if that solution is safe or not. i.e. Violating any constraints or not.</a:t>
            </a:r>
          </a:p>
          <a:p>
            <a:r>
              <a:rPr lang="en-IN" sz="2600" dirty="0">
                <a:latin typeface="Bahnschrift Light Condensed" panose="020B0502040204020203" pitchFamily="34" charset="0"/>
              </a:rPr>
              <a:t>Repeat the above process recursively checking whether it leads to a solution or not after each assignment.</a:t>
            </a:r>
          </a:p>
          <a:p>
            <a:pPr marL="457200" lvl="1" indent="0">
              <a:buNone/>
            </a:pPr>
            <a:endParaRPr lang="en-IN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2" descr="Image result for backtracking algorithm sudoku">
            <a:extLst>
              <a:ext uri="{FF2B5EF4-FFF2-40B4-BE49-F238E27FC236}">
                <a16:creationId xmlns:a16="http://schemas.microsoft.com/office/drawing/2014/main" id="{EF4479B0-E0B4-4CFF-A70C-54E104A37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/>
          <a:stretch/>
        </p:blipFill>
        <p:spPr bwMode="auto">
          <a:xfrm>
            <a:off x="152400" y="1350718"/>
            <a:ext cx="4648200" cy="415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acktracking algorithm sudoku">
            <a:extLst>
              <a:ext uri="{FF2B5EF4-FFF2-40B4-BE49-F238E27FC236}">
                <a16:creationId xmlns:a16="http://schemas.microsoft.com/office/drawing/2014/main" id="{42550500-A989-4CF5-A7E0-3277F7B08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68638" r="73333" b="5555"/>
          <a:stretch/>
        </p:blipFill>
        <p:spPr bwMode="auto">
          <a:xfrm>
            <a:off x="1485900" y="5679351"/>
            <a:ext cx="1714500" cy="118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6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ACFB-FE17-4776-BB58-D26EF1F4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2BC2-E377-413E-9159-8B3B6820E9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atin typeface="Bahnschrift Light SemiCondensed" panose="020B0502040204020203" pitchFamily="34" charset="0"/>
            </a:endParaRPr>
          </a:p>
          <a:p>
            <a:r>
              <a:rPr lang="en-US" dirty="0">
                <a:latin typeface="Bahnschrift Light SemiCondensed" panose="020B0502040204020203" pitchFamily="34" charset="0"/>
              </a:rPr>
              <a:t>The setTimeout() method calls a function after a specified number of milliseconds.</a:t>
            </a:r>
          </a:p>
        </p:txBody>
      </p:sp>
      <p:pic>
        <p:nvPicPr>
          <p:cNvPr id="12" name="Picture 11" descr="A picture containing indoor, different, necktie, book&#10;&#10;Description automatically generated">
            <a:extLst>
              <a:ext uri="{FF2B5EF4-FFF2-40B4-BE49-F238E27FC236}">
                <a16:creationId xmlns:a16="http://schemas.microsoft.com/office/drawing/2014/main" id="{BD2B75EC-7484-4619-9EA7-E4F2A7B90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8100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33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EF02-939B-4D0C-B745-4D479C72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694F-467B-48C9-A3C7-8503C758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Bahnschrift Light SemiCondensed" panose="020B0502040204020203" pitchFamily="34" charset="0"/>
              <a:hlinkClick r:id="rId2"/>
            </a:endParaRPr>
          </a:p>
          <a:p>
            <a:r>
              <a:rPr lang="en-US" sz="2400" dirty="0">
                <a:latin typeface="Bahnschrift Light SemiCondensed" panose="020B0502040204020203" pitchFamily="34" charset="0"/>
                <a:hlinkClick r:id="rId2"/>
              </a:rPr>
              <a:t>https://mpardesh.github.io/halide-bilateral-filtering-website/finalreport</a:t>
            </a:r>
            <a:endParaRPr lang="en-US" sz="2400" dirty="0">
              <a:latin typeface="Bahnschrift Light SemiCondensed" panose="020B0502040204020203" pitchFamily="34" charset="0"/>
            </a:endParaRPr>
          </a:p>
          <a:p>
            <a:r>
              <a:rPr lang="en-US" sz="2400" dirty="0">
                <a:latin typeface="Bahnschrift Light SemiCondensed" panose="020B0502040204020203" pitchFamily="34" charset="0"/>
                <a:hlinkClick r:id="rId3"/>
              </a:rPr>
              <a:t>https://imgur.com/gallery/0sfWi</a:t>
            </a:r>
            <a:endParaRPr lang="en-US" sz="2400" dirty="0">
              <a:latin typeface="Bahnschrift Light SemiCondensed" panose="020B0502040204020203" pitchFamily="34" charset="0"/>
            </a:endParaRPr>
          </a:p>
          <a:p>
            <a:r>
              <a:rPr lang="en-US" sz="2400" dirty="0">
                <a:latin typeface="Bahnschrift Light SemiCondensed" panose="020B0502040204020203" pitchFamily="34" charset="0"/>
                <a:hlinkClick r:id="rId2"/>
              </a:rPr>
              <a:t>http://brutalsimplicity.github.io/assets/sudoku/sudoku-backtrack.png</a:t>
            </a:r>
            <a:endParaRPr lang="en-US" sz="2400" dirty="0">
              <a:latin typeface="Bahnschrift Light SemiCondensed" panose="020B0502040204020203" pitchFamily="34" charset="0"/>
            </a:endParaRPr>
          </a:p>
          <a:p>
            <a:r>
              <a:rPr lang="en-US" sz="2400" dirty="0">
                <a:hlinkClick r:id="rId4"/>
              </a:rPr>
              <a:t>https://hackernoon.com/sudoku-and-backtracking-6613d33229af</a:t>
            </a:r>
            <a:endParaRPr lang="en-US" sz="2400" dirty="0">
              <a:latin typeface="Bahnschrift Light SemiCondensed" panose="020B0502040204020203" pitchFamily="34" charset="0"/>
            </a:endParaRPr>
          </a:p>
          <a:p>
            <a:endParaRPr lang="en-US" sz="2400" dirty="0">
              <a:latin typeface="Bahnschrift Light SemiCondense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396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Condensed</vt:lpstr>
      <vt:lpstr>Bahnschrift Light Condensed</vt:lpstr>
      <vt:lpstr>Bahnschrift Light SemiCondensed</vt:lpstr>
      <vt:lpstr>Bahnschrift SemiBold SemiConden</vt:lpstr>
      <vt:lpstr>Calibri</vt:lpstr>
      <vt:lpstr>Office Theme</vt:lpstr>
      <vt:lpstr>Sudoku Solving Algorithm and Visualization</vt:lpstr>
      <vt:lpstr>What is Sudoku ? </vt:lpstr>
      <vt:lpstr>Why Sudoku Solving Algorithm? </vt:lpstr>
      <vt:lpstr>Naïve Algorithm </vt:lpstr>
      <vt:lpstr>Crook Algorithm</vt:lpstr>
      <vt:lpstr>Backtracking</vt:lpstr>
      <vt:lpstr>Backtracking </vt:lpstr>
      <vt:lpstr>Visualization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Solving Algorithm and Visualization</dc:title>
  <dc:creator>Shivani Dhanasamy</dc:creator>
  <cp:lastModifiedBy>zimple kabariya</cp:lastModifiedBy>
  <cp:revision>31</cp:revision>
  <dcterms:created xsi:type="dcterms:W3CDTF">2006-08-16T00:00:00Z</dcterms:created>
  <dcterms:modified xsi:type="dcterms:W3CDTF">2019-05-03T15:14:35Z</dcterms:modified>
</cp:coreProperties>
</file>