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0" r:id="rId3"/>
  </p:sldMasterIdLst>
  <p:sldIdLst>
    <p:sldId id="257" r:id="rId4"/>
    <p:sldId id="258" r:id="rId5"/>
    <p:sldId id="259" r:id="rId6"/>
    <p:sldId id="260" r:id="rId7"/>
    <p:sldId id="261" r:id="rId8"/>
    <p:sldId id="266" r:id="rId9"/>
    <p:sldId id="267" r:id="rId10"/>
    <p:sldId id="262" r:id="rId11"/>
    <p:sldId id="263" r:id="rId12"/>
    <p:sldId id="268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DD752AF0-948D-44A6-9A72-C0678D3FDED8}">
          <p14:sldIdLst>
            <p14:sldId id="257"/>
            <p14:sldId id="258"/>
            <p14:sldId id="259"/>
            <p14:sldId id="260"/>
            <p14:sldId id="261"/>
            <p14:sldId id="266"/>
            <p14:sldId id="267"/>
            <p14:sldId id="262"/>
            <p14:sldId id="263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62" autoAdjust="0"/>
    <p:restoredTop sz="94660"/>
  </p:normalViewPr>
  <p:slideViewPr>
    <p:cSldViewPr snapToGrid="0">
      <p:cViewPr varScale="1">
        <p:scale>
          <a:sx n="65" d="100"/>
          <a:sy n="65" d="100"/>
        </p:scale>
        <p:origin x="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7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9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38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Perso\sho8\Origami\fond1_origam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349" y="878856"/>
            <a:ext cx="5856651" cy="1470025"/>
          </a:xfrm>
        </p:spPr>
        <p:txBody>
          <a:bodyPr lIns="0" rIns="0" anchor="b">
            <a:normAutofit/>
          </a:bodyPr>
          <a:lstStyle>
            <a:lvl1pPr>
              <a:defRPr sz="3200" b="1" cap="all" baseline="0">
                <a:solidFill>
                  <a:srgbClr val="0086A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625600" y="2708921"/>
            <a:ext cx="2844800" cy="365125"/>
          </a:xfrm>
        </p:spPr>
        <p:txBody>
          <a:bodyPr/>
          <a:lstStyle>
            <a:lvl1pPr algn="ctr">
              <a:defRPr sz="14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7D89EED-4E11-4D7F-9EAA-86CBFAD2334D}" type="datetimeFigureOut">
              <a:rPr lang="fr-FR" smtClean="0"/>
              <a:pPr/>
              <a:t>06/03/2016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239349" y="2528900"/>
            <a:ext cx="5856651" cy="0"/>
          </a:xfrm>
          <a:prstGeom prst="line">
            <a:avLst/>
          </a:prstGeom>
          <a:ln w="28575">
            <a:solidFill>
              <a:srgbClr val="0086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645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1 on"/>
          <p:cNvSpPr/>
          <p:nvPr userDrawn="1"/>
        </p:nvSpPr>
        <p:spPr>
          <a:xfrm>
            <a:off x="91440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3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2"/>
          <a:srcRect t="7778" b="6046"/>
          <a:stretch/>
        </p:blipFill>
        <p:spPr bwMode="auto">
          <a:xfrm>
            <a:off x="18903" y="767317"/>
            <a:ext cx="12192000" cy="5909931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0071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ab 2 on"/>
          <p:cNvSpPr/>
          <p:nvPr userDrawn="1"/>
        </p:nvSpPr>
        <p:spPr>
          <a:xfrm>
            <a:off x="268224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2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2"/>
          <a:srcRect t="7778" b="6046"/>
          <a:stretch/>
        </p:blipFill>
        <p:spPr bwMode="auto">
          <a:xfrm>
            <a:off x="18903" y="767317"/>
            <a:ext cx="12192000" cy="5909931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2553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 3 on"/>
          <p:cNvSpPr/>
          <p:nvPr userDrawn="1"/>
        </p:nvSpPr>
        <p:spPr>
          <a:xfrm>
            <a:off x="4439728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2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2"/>
          <a:srcRect t="7778" b="6046"/>
          <a:stretch/>
        </p:blipFill>
        <p:spPr bwMode="auto">
          <a:xfrm>
            <a:off x="18903" y="767317"/>
            <a:ext cx="12192000" cy="5909931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9165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ab 4 on"/>
          <p:cNvSpPr/>
          <p:nvPr userDrawn="1"/>
        </p:nvSpPr>
        <p:spPr>
          <a:xfrm>
            <a:off x="621792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1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2"/>
          <a:srcRect t="7778"/>
          <a:stretch/>
        </p:blipFill>
        <p:spPr bwMode="auto">
          <a:xfrm>
            <a:off x="0" y="762000"/>
            <a:ext cx="12192000" cy="6324600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69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ab 5 on"/>
          <p:cNvSpPr/>
          <p:nvPr userDrawn="1"/>
        </p:nvSpPr>
        <p:spPr>
          <a:xfrm>
            <a:off x="798576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1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2"/>
          <a:srcRect t="7778"/>
          <a:stretch/>
        </p:blipFill>
        <p:spPr bwMode="auto">
          <a:xfrm>
            <a:off x="0" y="762000"/>
            <a:ext cx="12192000" cy="6324600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1554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ab 6 on"/>
          <p:cNvSpPr/>
          <p:nvPr userDrawn="1"/>
        </p:nvSpPr>
        <p:spPr>
          <a:xfrm>
            <a:off x="9763185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1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2"/>
          <a:srcRect t="7778"/>
          <a:stretch/>
        </p:blipFill>
        <p:spPr bwMode="auto">
          <a:xfrm>
            <a:off x="0" y="762000"/>
            <a:ext cx="12192000" cy="6324600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6317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31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71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u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hlinkClick r:id="" action="ppaction://hlinkshowjump?jump=nextslide"/>
          </p:cNvPr>
          <p:cNvSpPr/>
          <p:nvPr userDrawn="1"/>
        </p:nvSpPr>
        <p:spPr>
          <a:xfrm>
            <a:off x="10944447" y="6019800"/>
            <a:ext cx="6096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Left Arrow 2"/>
          <p:cNvSpPr/>
          <p:nvPr userDrawn="1"/>
        </p:nvSpPr>
        <p:spPr>
          <a:xfrm>
            <a:off x="609600" y="6019800"/>
            <a:ext cx="609600" cy="457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ounded Rectangle 3"/>
          <p:cNvSpPr/>
          <p:nvPr userDrawn="1"/>
        </p:nvSpPr>
        <p:spPr>
          <a:xfrm>
            <a:off x="457201" y="847726"/>
            <a:ext cx="11290300" cy="5029200"/>
          </a:xfrm>
          <a:prstGeom prst="roundRect">
            <a:avLst>
              <a:gd name="adj" fmla="val 3124"/>
            </a:avLst>
          </a:prstGeom>
          <a:solidFill>
            <a:schemeClr val="bg1"/>
          </a:solidFill>
          <a:ln w="381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bg1"/>
                </a:gs>
                <a:gs pos="100000">
                  <a:schemeClr val="bg1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90193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Perso\sho8\Origami\fond1_origam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349" y="878856"/>
            <a:ext cx="5856651" cy="1470025"/>
          </a:xfrm>
        </p:spPr>
        <p:txBody>
          <a:bodyPr lIns="0" rIns="0" anchor="b">
            <a:normAutofit/>
          </a:bodyPr>
          <a:lstStyle>
            <a:lvl1pPr>
              <a:defRPr sz="3200" b="1" cap="all" baseline="0">
                <a:solidFill>
                  <a:srgbClr val="0086A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625600" y="2708921"/>
            <a:ext cx="2844800" cy="365125"/>
          </a:xfrm>
        </p:spPr>
        <p:txBody>
          <a:bodyPr/>
          <a:lstStyle>
            <a:lvl1pPr algn="ctr">
              <a:defRPr sz="14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7D89EED-4E11-4D7F-9EAA-86CBFAD2334D}" type="datetimeFigureOut">
              <a:rPr lang="fr-FR" smtClean="0"/>
              <a:pPr/>
              <a:t>06/03/2016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239349" y="2528900"/>
            <a:ext cx="5856651" cy="0"/>
          </a:xfrm>
          <a:prstGeom prst="line">
            <a:avLst/>
          </a:prstGeom>
          <a:ln w="28575">
            <a:solidFill>
              <a:srgbClr val="0086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168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Perso\sho8\Origami\fond2_origam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11957" y="274638"/>
            <a:ext cx="5870443" cy="1143000"/>
          </a:xfrm>
        </p:spPr>
        <p:txBody>
          <a:bodyPr>
            <a:noAutofit/>
          </a:bodyPr>
          <a:lstStyle>
            <a:lvl1pPr algn="r">
              <a:defRPr sz="2800" cap="all" baseline="0">
                <a:solidFill>
                  <a:srgbClr val="0086A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847861" y="1988841"/>
            <a:ext cx="6734539" cy="4137323"/>
          </a:xfrm>
        </p:spPr>
        <p:txBody>
          <a:bodyPr lIns="0" rIns="0">
            <a:normAutofit/>
          </a:bodyPr>
          <a:lstStyle>
            <a:lvl1pPr algn="r">
              <a:defRPr sz="24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6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672064" y="6356351"/>
            <a:ext cx="3860800" cy="365125"/>
          </a:xfrm>
        </p:spPr>
        <p:txBody>
          <a:bodyPr/>
          <a:lstStyle/>
          <a:p>
            <a:pPr algn="r"/>
            <a:r>
              <a:rPr lang="en-US" noProof="0" dirty="0"/>
              <a:t>Your footer here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704512" y="6356351"/>
            <a:ext cx="877888" cy="365125"/>
          </a:xfrm>
        </p:spPr>
        <p:txBody>
          <a:bodyPr/>
          <a:lstStyle>
            <a:lvl1pPr algn="r">
              <a:defRPr/>
            </a:lvl1pPr>
          </a:lstStyle>
          <a:p>
            <a:fld id="{AE199FAC-4B86-4121-B622-50028D35B74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847861" y="6309320"/>
            <a:ext cx="6720747" cy="0"/>
          </a:xfrm>
          <a:prstGeom prst="line">
            <a:avLst/>
          </a:prstGeom>
          <a:ln w="28575">
            <a:solidFill>
              <a:srgbClr val="0086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pied de page 4"/>
          <p:cNvSpPr txBox="1">
            <a:spLocks/>
          </p:cNvSpPr>
          <p:nvPr userDrawn="1"/>
        </p:nvSpPr>
        <p:spPr>
          <a:xfrm>
            <a:off x="10416480" y="6356351"/>
            <a:ext cx="500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24177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19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2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4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3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8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7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9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" Target="../slides/slide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" Target="../slides/slide4.xml"/><Relationship Id="rId2" Type="http://schemas.openxmlformats.org/officeDocument/2006/relationships/slideLayout" Target="../slideLayouts/slideLayout14.xml"/><Relationship Id="rId16" Type="http://schemas.openxmlformats.org/officeDocument/2006/relationships/slide" Target="../slides/slide1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" Target="../slides/slide3.xml"/><Relationship Id="rId5" Type="http://schemas.openxmlformats.org/officeDocument/2006/relationships/slideLayout" Target="../slideLayouts/slideLayout17.xml"/><Relationship Id="rId15" Type="http://schemas.openxmlformats.org/officeDocument/2006/relationships/slide" Target="../slides/slide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Relationship Id="rId14" Type="http://schemas.openxmlformats.org/officeDocument/2006/relationships/slide" Target="../slides/slide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DBA61-C33C-4FE7-A868-EDD650919717}" type="datetimeFigureOut">
              <a:rPr lang="ko-KR" altLang="en-US" smtClean="0"/>
              <a:t>2016-03-06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60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-1219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lor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header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ab1"/>
          <p:cNvSpPr/>
          <p:nvPr userDrawn="1"/>
        </p:nvSpPr>
        <p:spPr>
          <a:xfrm>
            <a:off x="91440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ab2"/>
          <p:cNvSpPr/>
          <p:nvPr userDrawn="1"/>
        </p:nvSpPr>
        <p:spPr>
          <a:xfrm>
            <a:off x="268224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tab3"/>
          <p:cNvSpPr/>
          <p:nvPr userDrawn="1"/>
        </p:nvSpPr>
        <p:spPr>
          <a:xfrm>
            <a:off x="445008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tab4"/>
          <p:cNvSpPr/>
          <p:nvPr userDrawn="1"/>
        </p:nvSpPr>
        <p:spPr>
          <a:xfrm>
            <a:off x="621792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ab5"/>
          <p:cNvSpPr/>
          <p:nvPr userDrawn="1"/>
        </p:nvSpPr>
        <p:spPr>
          <a:xfrm>
            <a:off x="798576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tab6"/>
          <p:cNvSpPr/>
          <p:nvPr userDrawn="1"/>
        </p:nvSpPr>
        <p:spPr>
          <a:xfrm>
            <a:off x="975360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5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10"/>
          <a:srcRect t="7778" b="6046"/>
          <a:stretch/>
        </p:blipFill>
        <p:spPr bwMode="auto">
          <a:xfrm>
            <a:off x="18903" y="767317"/>
            <a:ext cx="12192000" cy="5909931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  <p:sp>
        <p:nvSpPr>
          <p:cNvPr id="16" name="link1" hidden="1">
            <a:hlinkClick r:id="rId11" action="ppaction://hlinksldjump"/>
          </p:cNvPr>
          <p:cNvSpPr/>
          <p:nvPr userDrawn="1"/>
        </p:nvSpPr>
        <p:spPr>
          <a:xfrm>
            <a:off x="914400" y="30480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link2" hidden="1">
            <a:hlinkClick r:id="rId12" action="ppaction://hlinksldjump"/>
          </p:cNvPr>
          <p:cNvSpPr/>
          <p:nvPr userDrawn="1"/>
        </p:nvSpPr>
        <p:spPr>
          <a:xfrm>
            <a:off x="2682240" y="30480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link3" hidden="1">
            <a:hlinkClick r:id="rId13" action="ppaction://hlinksldjump"/>
          </p:cNvPr>
          <p:cNvSpPr/>
          <p:nvPr userDrawn="1"/>
        </p:nvSpPr>
        <p:spPr>
          <a:xfrm>
            <a:off x="4470400" y="30480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link4" hidden="1">
            <a:hlinkClick r:id="rId14" action="ppaction://hlinksldjump"/>
          </p:cNvPr>
          <p:cNvSpPr/>
          <p:nvPr userDrawn="1"/>
        </p:nvSpPr>
        <p:spPr>
          <a:xfrm>
            <a:off x="6227371" y="30480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link5" hidden="1">
            <a:hlinkClick r:id="rId15" action="ppaction://hlinksldjump"/>
          </p:cNvPr>
          <p:cNvSpPr/>
          <p:nvPr userDrawn="1"/>
        </p:nvSpPr>
        <p:spPr>
          <a:xfrm>
            <a:off x="7985760" y="30480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link6" hidden="1">
            <a:hlinkClick r:id="rId16" action="ppaction://hlinksldjump"/>
          </p:cNvPr>
          <p:cNvSpPr/>
          <p:nvPr userDrawn="1"/>
        </p:nvSpPr>
        <p:spPr>
          <a:xfrm>
            <a:off x="9753600" y="30480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1412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89EED-4E11-4D7F-9EAA-86CBFAD2334D}" type="datetimeFigureOut">
              <a:rPr lang="fr-FR" smtClean="0"/>
              <a:t>06/03/2016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 here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9FAC-4B86-4121-B622-50028D35B744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502266" y="5799922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5491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slideLayout" Target="../slideLayouts/slideLayout18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rticulate.com/download/blue-top-tabs" TargetMode="External"/><Relationship Id="rId2" Type="http://schemas.openxmlformats.org/officeDocument/2006/relationships/hyperlink" Target="http://www.showeet.com/02/09/2012/templates/origami-free-template-powerpoint-impress/" TargetMode="Externa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www.officetimelin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캡스톤</a:t>
            </a:r>
            <a:r>
              <a:rPr lang="ko-KR" altLang="en-US" dirty="0"/>
              <a:t> 디자인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프로젝트 제안서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z="1800" dirty="0"/>
              <a:t>팀 명</a:t>
            </a:r>
            <a:endParaRPr lang="fr-FR" sz="1800" dirty="0"/>
          </a:p>
        </p:txBody>
      </p:sp>
      <p:sp>
        <p:nvSpPr>
          <p:cNvPr id="3" name="ZoneTexte 2"/>
          <p:cNvSpPr txBox="1"/>
          <p:nvPr/>
        </p:nvSpPr>
        <p:spPr>
          <a:xfrm>
            <a:off x="9104944" y="5652142"/>
            <a:ext cx="2368304" cy="59858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pPr algn="ctr"/>
            <a:r>
              <a:rPr lang="ko-KR" altLang="en-US" sz="2000" cap="small" dirty="0">
                <a:solidFill>
                  <a:srgbClr val="00204F"/>
                </a:solidFill>
                <a:latin typeface="Arial" pitchFamily="34" charset="0"/>
                <a:cs typeface="Arial" pitchFamily="34" charset="0"/>
              </a:rPr>
              <a:t>발표 </a:t>
            </a:r>
            <a:r>
              <a:rPr lang="en-US" altLang="ko-KR" sz="2000" cap="small" dirty="0">
                <a:solidFill>
                  <a:srgbClr val="00204F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2000" cap="small" dirty="0">
                <a:solidFill>
                  <a:srgbClr val="00204F"/>
                </a:solidFill>
                <a:latin typeface="Arial" pitchFamily="34" charset="0"/>
                <a:cs typeface="Arial" pitchFamily="34" charset="0"/>
              </a:rPr>
              <a:t>팀장 손규호</a:t>
            </a:r>
            <a:endParaRPr lang="en-US" sz="2000" cap="small" dirty="0">
              <a:solidFill>
                <a:srgbClr val="00204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e la date 1"/>
          <p:cNvSpPr txBox="1">
            <a:spLocks/>
          </p:cNvSpPr>
          <p:nvPr/>
        </p:nvSpPr>
        <p:spPr>
          <a:xfrm>
            <a:off x="8866697" y="63710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400" kern="1200">
                <a:solidFill>
                  <a:srgbClr val="00204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2016</a:t>
            </a:r>
            <a:r>
              <a:rPr lang="ko-KR" altLang="en-US" sz="1800" dirty="0"/>
              <a:t>년</a:t>
            </a:r>
            <a:r>
              <a:rPr lang="fr-FR" sz="1800" dirty="0"/>
              <a:t> 3</a:t>
            </a:r>
            <a:r>
              <a:rPr lang="ko-KR" altLang="en-US" sz="1800" dirty="0"/>
              <a:t>월</a:t>
            </a:r>
            <a:r>
              <a:rPr lang="fr-FR" sz="1800" dirty="0"/>
              <a:t> 9</a:t>
            </a:r>
            <a:r>
              <a:rPr lang="ko-KR" altLang="en-US" sz="1800" dirty="0"/>
              <a:t>일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47239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38469" y="4812890"/>
            <a:ext cx="762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cxnSp>
        <p:nvCxnSpPr>
          <p:cNvPr id="25" name="OTLSHAPE_M_cb71ea5d65284603aa77dd3cf4e9d429_Connector1"/>
          <p:cNvCxnSpPr/>
          <p:nvPr>
            <p:custDataLst>
              <p:tags r:id="rId1"/>
            </p:custDataLst>
          </p:nvPr>
        </p:nvCxnSpPr>
        <p:spPr>
          <a:xfrm>
            <a:off x="10805609" y="1075151"/>
            <a:ext cx="0" cy="442172"/>
          </a:xfrm>
          <a:prstGeom prst="line">
            <a:avLst/>
          </a:prstGeom>
          <a:ln w="6350" cap="flat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M_50a7f901dc9241aea393bd371f2a8f90_Connector1"/>
          <p:cNvCxnSpPr/>
          <p:nvPr>
            <p:custDataLst>
              <p:tags r:id="rId2"/>
            </p:custDataLst>
          </p:nvPr>
        </p:nvCxnSpPr>
        <p:spPr>
          <a:xfrm>
            <a:off x="2060737" y="1075151"/>
            <a:ext cx="0" cy="442172"/>
          </a:xfrm>
          <a:prstGeom prst="line">
            <a:avLst/>
          </a:prstGeom>
          <a:ln w="6350" cap="flat" cmpd="sng" algn="ctr">
            <a:solidFill>
              <a:srgbClr val="0072B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TLSHAPE_TB_00000000000000000000000000000000_LeftEndCaps"/>
          <p:cNvSpPr txBox="1"/>
          <p:nvPr>
            <p:custDataLst>
              <p:tags r:id="rId3"/>
            </p:custDataLst>
          </p:nvPr>
        </p:nvSpPr>
        <p:spPr>
          <a:xfrm>
            <a:off x="1147588" y="1569323"/>
            <a:ext cx="612092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 dirty="0">
                <a:solidFill>
                  <a:schemeClr val="accent2"/>
                </a:solidFill>
                <a:latin typeface="Calibri" panose="020F0502020204030204" pitchFamily="34" charset="0"/>
              </a:rPr>
              <a:t>3</a:t>
            </a:r>
            <a:r>
              <a:rPr lang="ko-KR" altLang="en-US" b="1" spc="-38" dirty="0">
                <a:solidFill>
                  <a:schemeClr val="accent2"/>
                </a:solidFill>
                <a:latin typeface="Calibri" panose="020F0502020204030204" pitchFamily="34" charset="0"/>
              </a:rPr>
              <a:t>월 초</a:t>
            </a:r>
          </a:p>
        </p:txBody>
      </p:sp>
      <p:sp>
        <p:nvSpPr>
          <p:cNvPr id="29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1843667" y="1517322"/>
            <a:ext cx="8961942" cy="41182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TLSHAPE_TB_00000000000000000000000000000000_TimescaleInterval1"/>
          <p:cNvSpPr txBox="1"/>
          <p:nvPr>
            <p:custDataLst>
              <p:tags r:id="rId5"/>
            </p:custDataLst>
          </p:nvPr>
        </p:nvSpPr>
        <p:spPr>
          <a:xfrm>
            <a:off x="1907167" y="1614796"/>
            <a:ext cx="266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1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주</a:t>
            </a:r>
          </a:p>
        </p:txBody>
      </p:sp>
      <p:cxnSp>
        <p:nvCxnSpPr>
          <p:cNvPr id="34" name="OTLSHAPE_TB_00000000000000000000000000000000_Separator1"/>
          <p:cNvCxnSpPr/>
          <p:nvPr>
            <p:custDataLst>
              <p:tags r:id="rId6"/>
            </p:custDataLst>
          </p:nvPr>
        </p:nvCxnSpPr>
        <p:spPr>
          <a:xfrm>
            <a:off x="3318705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TLSHAPE_TB_00000000000000000000000000000000_TimescaleInterval2"/>
          <p:cNvSpPr txBox="1"/>
          <p:nvPr>
            <p:custDataLst>
              <p:tags r:id="rId7"/>
            </p:custDataLst>
          </p:nvPr>
        </p:nvSpPr>
        <p:spPr>
          <a:xfrm>
            <a:off x="3382206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OTLSHAPE_TB_00000000000000000000000000000000_Separator2"/>
          <p:cNvCxnSpPr/>
          <p:nvPr>
            <p:custDataLst>
              <p:tags r:id="rId8"/>
            </p:custDataLst>
          </p:nvPr>
        </p:nvCxnSpPr>
        <p:spPr>
          <a:xfrm>
            <a:off x="4793743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TLSHAPE_TB_00000000000000000000000000000000_TimescaleInterval3"/>
          <p:cNvSpPr txBox="1"/>
          <p:nvPr>
            <p:custDataLst>
              <p:tags r:id="rId9"/>
            </p:custDataLst>
          </p:nvPr>
        </p:nvSpPr>
        <p:spPr>
          <a:xfrm>
            <a:off x="4857245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" name="OTLSHAPE_TB_00000000000000000000000000000000_Separator4"/>
          <p:cNvCxnSpPr/>
          <p:nvPr>
            <p:custDataLst>
              <p:tags r:id="rId10"/>
            </p:custDataLst>
          </p:nvPr>
        </p:nvCxnSpPr>
        <p:spPr>
          <a:xfrm>
            <a:off x="7743821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TLSHAPE_TB_00000000000000000000000000000000_TimescaleInterval5"/>
          <p:cNvSpPr txBox="1"/>
          <p:nvPr>
            <p:custDataLst>
              <p:tags r:id="rId11"/>
            </p:custDataLst>
          </p:nvPr>
        </p:nvSpPr>
        <p:spPr>
          <a:xfrm>
            <a:off x="7807322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2" name="OTLSHAPE_TB_00000000000000000000000000000000_Separator5"/>
          <p:cNvCxnSpPr/>
          <p:nvPr>
            <p:custDataLst>
              <p:tags r:id="rId12"/>
            </p:custDataLst>
          </p:nvPr>
        </p:nvCxnSpPr>
        <p:spPr>
          <a:xfrm>
            <a:off x="9218859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TLSHAPE_TB_00000000000000000000000000000000_TimescaleInterval6"/>
          <p:cNvSpPr txBox="1"/>
          <p:nvPr>
            <p:custDataLst>
              <p:tags r:id="rId13"/>
            </p:custDataLst>
          </p:nvPr>
        </p:nvSpPr>
        <p:spPr>
          <a:xfrm>
            <a:off x="9282361" y="1614796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r>
              <a:rPr lang="ko-KR" alt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주</a:t>
            </a:r>
          </a:p>
        </p:txBody>
      </p:sp>
      <p:sp>
        <p:nvSpPr>
          <p:cNvPr id="46" name="OTLSHAPE_M_50a7f901dc9241aea393bd371f2a8f90_Title"/>
          <p:cNvSpPr txBox="1"/>
          <p:nvPr>
            <p:custDataLst>
              <p:tags r:id="rId14"/>
            </p:custDataLst>
          </p:nvPr>
        </p:nvSpPr>
        <p:spPr>
          <a:xfrm>
            <a:off x="2282987" y="96318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개발 시작</a:t>
            </a:r>
          </a:p>
        </p:txBody>
      </p:sp>
      <p:sp>
        <p:nvSpPr>
          <p:cNvPr id="47" name="OTLSHAPE_M_50a7f901dc9241aea393bd371f2a8f90_Date"/>
          <p:cNvSpPr txBox="1"/>
          <p:nvPr>
            <p:custDataLst>
              <p:tags r:id="rId15"/>
            </p:custDataLst>
          </p:nvPr>
        </p:nvSpPr>
        <p:spPr>
          <a:xfrm>
            <a:off x="2282987" y="1146398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3/7/2016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M_50a7f901dc9241aea393bd371f2a8f90_Shape"/>
          <p:cNvSpPr/>
          <p:nvPr>
            <p:custDataLst>
              <p:tags r:id="rId16"/>
            </p:custDataLst>
          </p:nvPr>
        </p:nvSpPr>
        <p:spPr>
          <a:xfrm rot="16200000">
            <a:off x="2086137" y="1075151"/>
            <a:ext cx="165100" cy="1651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TLSHAPE_M_cb71ea5d65284603aa77dd3cf4e9d429_Title"/>
          <p:cNvSpPr txBox="1"/>
          <p:nvPr>
            <p:custDataLst>
              <p:tags r:id="rId17"/>
            </p:custDataLst>
          </p:nvPr>
        </p:nvSpPr>
        <p:spPr>
          <a:xfrm>
            <a:off x="11027859" y="96318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개발 완료</a:t>
            </a:r>
          </a:p>
        </p:txBody>
      </p:sp>
      <p:sp>
        <p:nvSpPr>
          <p:cNvPr id="50" name="OTLSHAPE_M_cb71ea5d65284603aa77dd3cf4e9d429_Date"/>
          <p:cNvSpPr txBox="1"/>
          <p:nvPr>
            <p:custDataLst>
              <p:tags r:id="rId18"/>
            </p:custDataLst>
          </p:nvPr>
        </p:nvSpPr>
        <p:spPr>
          <a:xfrm>
            <a:off x="11027859" y="1146398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5/29/2016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M_cb71ea5d65284603aa77dd3cf4e9d429_Shape"/>
          <p:cNvSpPr/>
          <p:nvPr>
            <p:custDataLst>
              <p:tags r:id="rId19"/>
            </p:custDataLst>
          </p:nvPr>
        </p:nvSpPr>
        <p:spPr>
          <a:xfrm rot="16200000">
            <a:off x="10831009" y="1075151"/>
            <a:ext cx="165100" cy="165100"/>
          </a:xfrm>
          <a:prstGeom prst="flowChartMerg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OTLSHAPE_M_6ca32d0736d24ea99e94b4389f6c1365_Title"/>
          <p:cNvSpPr txBox="1"/>
          <p:nvPr>
            <p:custDataLst>
              <p:tags r:id="rId20"/>
            </p:custDataLst>
          </p:nvPr>
        </p:nvSpPr>
        <p:spPr>
          <a:xfrm>
            <a:off x="5085106" y="2222495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핵심 기술 확보</a:t>
            </a:r>
          </a:p>
        </p:txBody>
      </p:sp>
      <p:sp>
        <p:nvSpPr>
          <p:cNvPr id="53" name="OTLSHAPE_M_6ca32d0736d24ea99e94b4389f6c1365_Date"/>
          <p:cNvSpPr txBox="1"/>
          <p:nvPr>
            <p:custDataLst>
              <p:tags r:id="rId21"/>
            </p:custDataLst>
          </p:nvPr>
        </p:nvSpPr>
        <p:spPr>
          <a:xfrm>
            <a:off x="5198092" y="2051359"/>
            <a:ext cx="64217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spc="-8" dirty="0">
                <a:solidFill>
                  <a:srgbClr val="1F497E"/>
                </a:solidFill>
                <a:latin typeface="Calibri" panose="020F0502020204030204" pitchFamily="34" charset="0"/>
              </a:rPr>
              <a:t>4/10/2016</a:t>
            </a:r>
            <a:endParaRPr lang="ko-KR" altLang="en-US" sz="11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M_bfe662ef86ba451a81e2dd2b1baf0353_Title"/>
          <p:cNvSpPr txBox="1"/>
          <p:nvPr>
            <p:custDataLst>
              <p:tags r:id="rId22"/>
            </p:custDataLst>
          </p:nvPr>
        </p:nvSpPr>
        <p:spPr>
          <a:xfrm>
            <a:off x="8158764" y="2222495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10" dirty="0" err="1">
                <a:solidFill>
                  <a:schemeClr val="dk1"/>
                </a:solidFill>
                <a:latin typeface="Calibri" panose="020F0502020204030204" pitchFamily="34" charset="0"/>
              </a:rPr>
              <a:t>프로토타입</a:t>
            </a:r>
            <a:endParaRPr lang="ko-KR" alt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M_bfe662ef86ba451a81e2dd2b1baf0353_Date"/>
          <p:cNvSpPr txBox="1"/>
          <p:nvPr>
            <p:custDataLst>
              <p:tags r:id="rId23"/>
            </p:custDataLst>
          </p:nvPr>
        </p:nvSpPr>
        <p:spPr>
          <a:xfrm>
            <a:off x="8255389" y="2044564"/>
            <a:ext cx="79171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spc="-8" dirty="0">
                <a:solidFill>
                  <a:srgbClr val="1F497E"/>
                </a:solidFill>
                <a:latin typeface="Calibri" panose="020F0502020204030204" pitchFamily="34" charset="0"/>
              </a:rPr>
              <a:t>5/8/2016</a:t>
            </a:r>
            <a:endParaRPr lang="ko-KR" altLang="en-US" sz="11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5535956" y="1538709"/>
            <a:ext cx="1483319" cy="355303"/>
            <a:chOff x="5527567" y="1614210"/>
            <a:chExt cx="1485900" cy="355303"/>
          </a:xfrm>
        </p:grpSpPr>
        <p:sp>
          <p:nvSpPr>
            <p:cNvPr id="82" name="OTLSHAPE_T_de02eea5d67d43eeaf69c8adf5fdb713_Shape"/>
            <p:cNvSpPr/>
            <p:nvPr>
              <p:custDataLst>
                <p:tags r:id="rId87"/>
              </p:custDataLst>
            </p:nvPr>
          </p:nvSpPr>
          <p:spPr>
            <a:xfrm>
              <a:off x="5527567" y="1614210"/>
              <a:ext cx="1485900" cy="355303"/>
            </a:xfrm>
            <a:prstGeom prst="round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OTLSHAPE_T_de02eea5d67d43eeaf69c8adf5fdb713_Title"/>
            <p:cNvSpPr txBox="1"/>
            <p:nvPr>
              <p:custDataLst>
                <p:tags r:id="rId88"/>
              </p:custDataLst>
            </p:nvPr>
          </p:nvSpPr>
          <p:spPr>
            <a:xfrm>
              <a:off x="5599818" y="1713682"/>
              <a:ext cx="13589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1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중간고사 준비 및 응시</a:t>
              </a: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78426" y="2677401"/>
            <a:ext cx="10043526" cy="3699134"/>
            <a:chOff x="678426" y="2731167"/>
            <a:chExt cx="10043526" cy="2861595"/>
          </a:xfrm>
        </p:grpSpPr>
        <p:cxnSp>
          <p:nvCxnSpPr>
            <p:cNvPr id="14" name="OTLSHAPE_T_b027ee81a8424a8ca669801eecd681f5_HorizontalConnector1"/>
            <p:cNvCxnSpPr/>
            <p:nvPr>
              <p:custDataLst>
                <p:tags r:id="rId46"/>
              </p:custDataLst>
            </p:nvPr>
          </p:nvCxnSpPr>
          <p:spPr>
            <a:xfrm>
              <a:off x="1969307" y="5224463"/>
              <a:ext cx="5033299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OTLSHAPE_T_e7286dcac39641718362ed16bcba7eff_HorizontalConnector1"/>
            <p:cNvCxnSpPr/>
            <p:nvPr>
              <p:custDataLst>
                <p:tags r:id="rId47"/>
              </p:custDataLst>
            </p:nvPr>
          </p:nvCxnSpPr>
          <p:spPr>
            <a:xfrm>
              <a:off x="1818346" y="4957763"/>
              <a:ext cx="5184260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OTLSHAPE_T_f261db622abe43e0936f6267e2da657f_HorizontalConnector1"/>
            <p:cNvCxnSpPr/>
            <p:nvPr>
              <p:custDataLst>
                <p:tags r:id="rId48"/>
              </p:custDataLst>
            </p:nvPr>
          </p:nvCxnSpPr>
          <p:spPr>
            <a:xfrm>
              <a:off x="2287780" y="4699667"/>
              <a:ext cx="1764748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OTLSHAPE_T_ab526be094b242268d9545621e74862e_HorizontalConnector1"/>
            <p:cNvCxnSpPr/>
            <p:nvPr>
              <p:custDataLst>
                <p:tags r:id="rId49"/>
              </p:custDataLst>
            </p:nvPr>
          </p:nvCxnSpPr>
          <p:spPr>
            <a:xfrm>
              <a:off x="2248706" y="4432967"/>
              <a:ext cx="1803822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OTLSHAPE_T_be74855d57784beba1590fc2d6c6bcc6_HorizontalConnector1"/>
            <p:cNvCxnSpPr/>
            <p:nvPr>
              <p:custDataLst>
                <p:tags r:id="rId50"/>
              </p:custDataLst>
            </p:nvPr>
          </p:nvCxnSpPr>
          <p:spPr>
            <a:xfrm>
              <a:off x="2890988" y="4166267"/>
              <a:ext cx="1161541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OTLSHAPE_T_dbc51ea702d44d248f317e69bf9903d7_HorizontalConnector1"/>
            <p:cNvCxnSpPr/>
            <p:nvPr>
              <p:custDataLst>
                <p:tags r:id="rId51"/>
              </p:custDataLst>
            </p:nvPr>
          </p:nvCxnSpPr>
          <p:spPr>
            <a:xfrm>
              <a:off x="2259882" y="3899567"/>
              <a:ext cx="1792646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OTLSHAPE_T_11c2c1d8acb942949ec53edd907b98a4_HorizontalConnector1"/>
            <p:cNvCxnSpPr/>
            <p:nvPr>
              <p:custDataLst>
                <p:tags r:id="rId52"/>
              </p:custDataLst>
            </p:nvPr>
          </p:nvCxnSpPr>
          <p:spPr>
            <a:xfrm>
              <a:off x="1969306" y="3632867"/>
              <a:ext cx="1345703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OTLSHAPE_T_f1f9876abc2941dea13571208c36a916_HorizontalConnector1"/>
            <p:cNvCxnSpPr/>
            <p:nvPr>
              <p:custDataLst>
                <p:tags r:id="rId53"/>
              </p:custDataLst>
            </p:nvPr>
          </p:nvCxnSpPr>
          <p:spPr>
            <a:xfrm>
              <a:off x="1969306" y="3366167"/>
              <a:ext cx="1345703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TLSHAPE_T_476a29ce61184c51baa621877d79b974_Shape"/>
            <p:cNvSpPr/>
            <p:nvPr>
              <p:custDataLst>
                <p:tags r:id="rId54"/>
              </p:custDataLst>
            </p:nvPr>
          </p:nvSpPr>
          <p:spPr>
            <a:xfrm>
              <a:off x="2577489" y="2731167"/>
              <a:ext cx="2959100" cy="2032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9" name="OTLSHAPE_T_476a29ce61184c51baa621877d79b974_JoinedDate"/>
            <p:cNvSpPr txBox="1"/>
            <p:nvPr>
              <p:custDataLst>
                <p:tags r:id="rId55"/>
              </p:custDataLst>
            </p:nvPr>
          </p:nvSpPr>
          <p:spPr>
            <a:xfrm>
              <a:off x="5578367" y="2749641"/>
              <a:ext cx="2195368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3/14/2016 - 4/10/2016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OTLSHAPE_T_476a29ce61184c51baa621877d79b974_Title"/>
            <p:cNvSpPr txBox="1"/>
            <p:nvPr>
              <p:custDataLst>
                <p:tags r:id="rId56"/>
              </p:custDataLst>
            </p:nvPr>
          </p:nvSpPr>
          <p:spPr>
            <a:xfrm>
              <a:off x="678426" y="2756138"/>
              <a:ext cx="18278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Beacon </a:t>
              </a:r>
              <a:r>
                <a:rPr lang="ko-KR" altLang="en-US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위치 인식 기술 획득</a:t>
              </a:r>
            </a:p>
          </p:txBody>
        </p:sp>
        <p:sp>
          <p:nvSpPr>
            <p:cNvPr id="61" name="OTLSHAPE_T_8d69e999e3cd426fb1e09b1c553e9f26_Shape"/>
            <p:cNvSpPr/>
            <p:nvPr>
              <p:custDataLst>
                <p:tags r:id="rId57"/>
              </p:custDataLst>
            </p:nvPr>
          </p:nvSpPr>
          <p:spPr>
            <a:xfrm>
              <a:off x="2577489" y="2997867"/>
              <a:ext cx="2959100" cy="2032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2" name="OTLSHAPE_T_8d69e999e3cd426fb1e09b1c553e9f26_JoinedDate"/>
            <p:cNvSpPr txBox="1"/>
            <p:nvPr>
              <p:custDataLst>
                <p:tags r:id="rId58"/>
              </p:custDataLst>
            </p:nvPr>
          </p:nvSpPr>
          <p:spPr>
            <a:xfrm>
              <a:off x="5578366" y="3008944"/>
              <a:ext cx="2280741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3/14/2016 - 4/10/2016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OTLSHAPE_T_8d69e999e3cd426fb1e09b1c553e9f26_Title"/>
            <p:cNvSpPr txBox="1"/>
            <p:nvPr>
              <p:custDataLst>
                <p:tags r:id="rId59"/>
              </p:custDataLst>
            </p:nvPr>
          </p:nvSpPr>
          <p:spPr>
            <a:xfrm>
              <a:off x="678426" y="3007412"/>
              <a:ext cx="18024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2" dirty="0">
                  <a:solidFill>
                    <a:schemeClr val="dk1"/>
                  </a:solidFill>
                  <a:latin typeface="Calibri" panose="020F0502020204030204" pitchFamily="34" charset="0"/>
                </a:rPr>
                <a:t>안드로이드 </a:t>
              </a:r>
              <a:r>
                <a:rPr lang="en-US" altLang="ko-KR" sz="1200" b="1" spc="-2" dirty="0">
                  <a:solidFill>
                    <a:schemeClr val="dk1"/>
                  </a:solidFill>
                  <a:latin typeface="Calibri" panose="020F0502020204030204" pitchFamily="34" charset="0"/>
                </a:rPr>
                <a:t>UI &amp; UX </a:t>
              </a:r>
              <a:r>
                <a:rPr lang="ko-KR" altLang="en-US" sz="1200" b="1" spc="-2" dirty="0">
                  <a:solidFill>
                    <a:schemeClr val="dk1"/>
                  </a:solidFill>
                  <a:latin typeface="Calibri" panose="020F0502020204030204" pitchFamily="34" charset="0"/>
                </a:rPr>
                <a:t>디자인</a:t>
              </a:r>
            </a:p>
          </p:txBody>
        </p:sp>
        <p:sp>
          <p:nvSpPr>
            <p:cNvPr id="64" name="OTLSHAPE_T_f1f9876abc2941dea13571208c36a916_Shape"/>
            <p:cNvSpPr/>
            <p:nvPr>
              <p:custDataLst>
                <p:tags r:id="rId60"/>
              </p:custDataLst>
            </p:nvPr>
          </p:nvSpPr>
          <p:spPr>
            <a:xfrm>
              <a:off x="3315009" y="3264567"/>
              <a:ext cx="2959100" cy="2032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5" name="OTLSHAPE_T_f1f9876abc2941dea13571208c36a916_JoinedDate"/>
            <p:cNvSpPr txBox="1"/>
            <p:nvPr>
              <p:custDataLst>
                <p:tags r:id="rId61"/>
              </p:custDataLst>
            </p:nvPr>
          </p:nvSpPr>
          <p:spPr>
            <a:xfrm>
              <a:off x="6315885" y="3279420"/>
              <a:ext cx="2474153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3/21/2016 - 4/17/2016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OTLSHAPE_T_f1f9876abc2941dea13571208c36a916_Title"/>
            <p:cNvSpPr txBox="1"/>
            <p:nvPr>
              <p:custDataLst>
                <p:tags r:id="rId62"/>
              </p:custDataLst>
            </p:nvPr>
          </p:nvSpPr>
          <p:spPr>
            <a:xfrm>
              <a:off x="678426" y="3292948"/>
              <a:ext cx="11928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서버 서비스 구축</a:t>
              </a:r>
            </a:p>
          </p:txBody>
        </p:sp>
        <p:sp>
          <p:nvSpPr>
            <p:cNvPr id="67" name="OTLSHAPE_T_11c2c1d8acb942949ec53edd907b98a4_Shape"/>
            <p:cNvSpPr/>
            <p:nvPr>
              <p:custDataLst>
                <p:tags r:id="rId63"/>
              </p:custDataLst>
            </p:nvPr>
          </p:nvSpPr>
          <p:spPr>
            <a:xfrm>
              <a:off x="3315009" y="3531267"/>
              <a:ext cx="2959100" cy="2032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8" name="OTLSHAPE_T_11c2c1d8acb942949ec53edd907b98a4_JoinedDate"/>
            <p:cNvSpPr txBox="1"/>
            <p:nvPr>
              <p:custDataLst>
                <p:tags r:id="rId64"/>
              </p:custDataLst>
            </p:nvPr>
          </p:nvSpPr>
          <p:spPr>
            <a:xfrm>
              <a:off x="6315885" y="3548091"/>
              <a:ext cx="3182075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3/21/2016 - 4/17/2016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" name="OTLSHAPE_T_11c2c1d8acb942949ec53edd907b98a4_Title"/>
            <p:cNvSpPr txBox="1"/>
            <p:nvPr>
              <p:custDataLst>
                <p:tags r:id="rId65"/>
              </p:custDataLst>
            </p:nvPr>
          </p:nvSpPr>
          <p:spPr>
            <a:xfrm>
              <a:off x="678426" y="3540812"/>
              <a:ext cx="11928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관리자 기능 구축</a:t>
              </a:r>
            </a:p>
          </p:txBody>
        </p:sp>
        <p:sp>
          <p:nvSpPr>
            <p:cNvPr id="70" name="OTLSHAPE_T_dbc51ea702d44d248f317e69bf9903d7_Shape"/>
            <p:cNvSpPr/>
            <p:nvPr>
              <p:custDataLst>
                <p:tags r:id="rId66"/>
              </p:custDataLst>
            </p:nvPr>
          </p:nvSpPr>
          <p:spPr>
            <a:xfrm>
              <a:off x="4052528" y="3797967"/>
              <a:ext cx="1485900" cy="203200"/>
            </a:xfrm>
            <a:prstGeom prst="rect">
              <a:avLst/>
            </a:prstGeom>
            <a:solidFill>
              <a:schemeClr val="dk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1" name="OTLSHAPE_T_dbc51ea702d44d248f317e69bf9903d7_JoinedDate"/>
            <p:cNvSpPr txBox="1"/>
            <p:nvPr>
              <p:custDataLst>
                <p:tags r:id="rId67"/>
              </p:custDataLst>
            </p:nvPr>
          </p:nvSpPr>
          <p:spPr>
            <a:xfrm>
              <a:off x="5578367" y="3817665"/>
              <a:ext cx="2641886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3/28/2016 - 4/10/2016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2" name="OTLSHAPE_T_dbc51ea702d44d248f317e69bf9903d7_Title"/>
            <p:cNvSpPr txBox="1"/>
            <p:nvPr>
              <p:custDataLst>
                <p:tags r:id="rId68"/>
              </p:custDataLst>
            </p:nvPr>
          </p:nvSpPr>
          <p:spPr>
            <a:xfrm>
              <a:off x="678426" y="3832766"/>
              <a:ext cx="14849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안드로이드</a:t>
              </a:r>
              <a:r>
                <a:rPr lang="en-US" altLang="ko-KR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-</a:t>
              </a:r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서버 통신</a:t>
              </a:r>
            </a:p>
          </p:txBody>
        </p:sp>
        <p:sp>
          <p:nvSpPr>
            <p:cNvPr id="73" name="OTLSHAPE_T_be74855d57784beba1590fc2d6c6bcc6_Shape"/>
            <p:cNvSpPr/>
            <p:nvPr>
              <p:custDataLst>
                <p:tags r:id="rId69"/>
              </p:custDataLst>
            </p:nvPr>
          </p:nvSpPr>
          <p:spPr>
            <a:xfrm>
              <a:off x="4052528" y="4064667"/>
              <a:ext cx="4432300" cy="2032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4" name="OTLSHAPE_T_be74855d57784beba1590fc2d6c6bcc6_JoinedDate"/>
            <p:cNvSpPr txBox="1"/>
            <p:nvPr>
              <p:custDataLst>
                <p:tags r:id="rId70"/>
              </p:custDataLst>
            </p:nvPr>
          </p:nvSpPr>
          <p:spPr>
            <a:xfrm>
              <a:off x="8528443" y="4083142"/>
              <a:ext cx="186781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3/28/2016 - 5/8/2016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" name="OTLSHAPE_T_be74855d57784beba1590fc2d6c6bcc6_Title"/>
            <p:cNvSpPr txBox="1"/>
            <p:nvPr>
              <p:custDataLst>
                <p:tags r:id="rId71"/>
              </p:custDataLst>
            </p:nvPr>
          </p:nvSpPr>
          <p:spPr>
            <a:xfrm>
              <a:off x="678426" y="4102337"/>
              <a:ext cx="2168946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안드로이드 기능 구축 및 </a:t>
              </a:r>
              <a:r>
                <a:rPr lang="en-US" altLang="ko-KR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UI </a:t>
              </a:r>
              <a:r>
                <a:rPr lang="ko-KR" altLang="en-US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제작</a:t>
              </a:r>
            </a:p>
          </p:txBody>
        </p:sp>
        <p:sp>
          <p:nvSpPr>
            <p:cNvPr id="76" name="OTLSHAPE_T_ab526be094b242268d9545621e74862e_Shape"/>
            <p:cNvSpPr/>
            <p:nvPr>
              <p:custDataLst>
                <p:tags r:id="rId72"/>
              </p:custDataLst>
            </p:nvPr>
          </p:nvSpPr>
          <p:spPr>
            <a:xfrm>
              <a:off x="4052528" y="4331367"/>
              <a:ext cx="4432300" cy="2032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7" name="OTLSHAPE_T_ab526be094b242268d9545621e74862e_JoinedDate"/>
            <p:cNvSpPr txBox="1"/>
            <p:nvPr>
              <p:custDataLst>
                <p:tags r:id="rId73"/>
              </p:custDataLst>
            </p:nvPr>
          </p:nvSpPr>
          <p:spPr>
            <a:xfrm>
              <a:off x="8528444" y="4349840"/>
              <a:ext cx="2168108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3/28/2016 - 5/8/2016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8" name="OTLSHAPE_T_ab526be094b242268d9545621e74862e_Title"/>
            <p:cNvSpPr txBox="1"/>
            <p:nvPr>
              <p:custDataLst>
                <p:tags r:id="rId74"/>
              </p:custDataLst>
            </p:nvPr>
          </p:nvSpPr>
          <p:spPr>
            <a:xfrm>
              <a:off x="678426" y="4360106"/>
              <a:ext cx="14722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안드로이드 </a:t>
              </a:r>
              <a:r>
                <a:rPr lang="ko-KR" altLang="en-US" sz="1200" b="1" spc="-6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에셋</a:t>
              </a:r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 제작</a:t>
              </a:r>
            </a:p>
          </p:txBody>
        </p:sp>
        <p:sp>
          <p:nvSpPr>
            <p:cNvPr id="79" name="OTLSHAPE_T_f261db622abe43e0936f6267e2da657f_Shape"/>
            <p:cNvSpPr/>
            <p:nvPr>
              <p:custDataLst>
                <p:tags r:id="rId75"/>
              </p:custDataLst>
            </p:nvPr>
          </p:nvSpPr>
          <p:spPr>
            <a:xfrm>
              <a:off x="4052528" y="4598067"/>
              <a:ext cx="1485900" cy="2032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0" name="OTLSHAPE_T_f261db622abe43e0936f6267e2da657f_JoinedDate"/>
            <p:cNvSpPr txBox="1"/>
            <p:nvPr>
              <p:custDataLst>
                <p:tags r:id="rId76"/>
              </p:custDataLst>
            </p:nvPr>
          </p:nvSpPr>
          <p:spPr>
            <a:xfrm>
              <a:off x="5578367" y="4611769"/>
              <a:ext cx="2827802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3/28/2016 - 4/10/2016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1" name="OTLSHAPE_T_f261db622abe43e0936f6267e2da657f_Title"/>
            <p:cNvSpPr txBox="1"/>
            <p:nvPr>
              <p:custDataLst>
                <p:tags r:id="rId77"/>
              </p:custDataLst>
            </p:nvPr>
          </p:nvSpPr>
          <p:spPr>
            <a:xfrm>
              <a:off x="678426" y="4648867"/>
              <a:ext cx="15230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관리자 </a:t>
              </a:r>
              <a:r>
                <a:rPr lang="en-US" altLang="ko-KR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UI &amp; UX </a:t>
              </a:r>
              <a:r>
                <a:rPr lang="ko-KR" altLang="en-US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디자인</a:t>
              </a:r>
            </a:p>
          </p:txBody>
        </p:sp>
        <p:sp>
          <p:nvSpPr>
            <p:cNvPr id="85" name="OTLSHAPE_T_e7286dcac39641718362ed16bcba7eff_Shape"/>
            <p:cNvSpPr/>
            <p:nvPr>
              <p:custDataLst>
                <p:tags r:id="rId78"/>
              </p:custDataLst>
            </p:nvPr>
          </p:nvSpPr>
          <p:spPr>
            <a:xfrm>
              <a:off x="5535956" y="4856163"/>
              <a:ext cx="2952550" cy="211803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6" name="OTLSHAPE_T_e7286dcac39641718362ed16bcba7eff_JoinedDate"/>
            <p:cNvSpPr txBox="1"/>
            <p:nvPr>
              <p:custDataLst>
                <p:tags r:id="rId79"/>
              </p:custDataLst>
            </p:nvPr>
          </p:nvSpPr>
          <p:spPr>
            <a:xfrm>
              <a:off x="8528444" y="4869865"/>
              <a:ext cx="1992072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4/18/2016 - 5/8/2016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OTLSHAPE_T_e7286dcac39641718362ed16bcba7eff_Title"/>
            <p:cNvSpPr txBox="1"/>
            <p:nvPr>
              <p:custDataLst>
                <p:tags r:id="rId80"/>
              </p:custDataLst>
            </p:nvPr>
          </p:nvSpPr>
          <p:spPr>
            <a:xfrm>
              <a:off x="678426" y="4906962"/>
              <a:ext cx="10531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관리자 </a:t>
              </a:r>
              <a:r>
                <a:rPr lang="en-US" altLang="ko-KR" sz="12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UI </a:t>
              </a:r>
              <a:r>
                <a:rPr lang="ko-KR" altLang="en-US" sz="12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제작</a:t>
              </a:r>
            </a:p>
          </p:txBody>
        </p:sp>
        <p:sp>
          <p:nvSpPr>
            <p:cNvPr id="88" name="OTLSHAPE_T_b027ee81a8424a8ca669801eecd681f5_Shape"/>
            <p:cNvSpPr/>
            <p:nvPr>
              <p:custDataLst>
                <p:tags r:id="rId81"/>
              </p:custDataLst>
            </p:nvPr>
          </p:nvSpPr>
          <p:spPr>
            <a:xfrm>
              <a:off x="5535956" y="5122863"/>
              <a:ext cx="2952550" cy="211743"/>
            </a:xfrm>
            <a:prstGeom prst="rect">
              <a:avLst/>
            </a:prstGeom>
            <a:solidFill>
              <a:schemeClr val="dk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9" name="OTLSHAPE_T_b027ee81a8424a8ca669801eecd681f5_JoinedDate"/>
            <p:cNvSpPr txBox="1"/>
            <p:nvPr>
              <p:custDataLst>
                <p:tags r:id="rId82"/>
              </p:custDataLst>
            </p:nvPr>
          </p:nvSpPr>
          <p:spPr>
            <a:xfrm>
              <a:off x="8528444" y="5141336"/>
              <a:ext cx="2193508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4/18/2016 - 5/8/2016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0" name="OTLSHAPE_T_b027ee81a8424a8ca669801eecd681f5_Title"/>
            <p:cNvSpPr txBox="1"/>
            <p:nvPr>
              <p:custDataLst>
                <p:tags r:id="rId83"/>
              </p:custDataLst>
            </p:nvPr>
          </p:nvSpPr>
          <p:spPr>
            <a:xfrm>
              <a:off x="678426" y="5141442"/>
              <a:ext cx="11928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관리자 </a:t>
              </a:r>
              <a:r>
                <a:rPr lang="ko-KR" altLang="en-US" sz="1200" b="1" spc="-6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에셋</a:t>
              </a:r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 제작</a:t>
              </a:r>
            </a:p>
          </p:txBody>
        </p:sp>
        <p:sp>
          <p:nvSpPr>
            <p:cNvPr id="91" name="OTLSHAPE_T_8fdc5909600a43d49a6e9b63b4612c4a_Shape"/>
            <p:cNvSpPr/>
            <p:nvPr>
              <p:custDataLst>
                <p:tags r:id="rId84"/>
              </p:custDataLst>
            </p:nvPr>
          </p:nvSpPr>
          <p:spPr>
            <a:xfrm>
              <a:off x="2577488" y="5389563"/>
              <a:ext cx="6641181" cy="203199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2" name="OTLSHAPE_T_8fdc5909600a43d49a6e9b63b4612c4a_JoinedDate"/>
            <p:cNvSpPr txBox="1"/>
            <p:nvPr>
              <p:custDataLst>
                <p:tags r:id="rId85"/>
              </p:custDataLst>
            </p:nvPr>
          </p:nvSpPr>
          <p:spPr>
            <a:xfrm>
              <a:off x="9265962" y="5403623"/>
              <a:ext cx="145598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3/7/2016 - 5/15/2016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" name="OTLSHAPE_T_8fdc5909600a43d49a6e9b63b4612c4a_Title"/>
            <p:cNvSpPr txBox="1"/>
            <p:nvPr>
              <p:custDataLst>
                <p:tags r:id="rId86"/>
              </p:custDataLst>
            </p:nvPr>
          </p:nvSpPr>
          <p:spPr>
            <a:xfrm>
              <a:off x="678426" y="5403839"/>
              <a:ext cx="16754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전시물 샘플 제작 및 탐색</a:t>
              </a:r>
            </a:p>
          </p:txBody>
        </p:sp>
      </p:grpSp>
      <p:sp>
        <p:nvSpPr>
          <p:cNvPr id="94" name="OTLSHAPE_TB_00000000000000000000000000000000_LeftEndCaps"/>
          <p:cNvSpPr txBox="1"/>
          <p:nvPr>
            <p:custDataLst>
              <p:tags r:id="rId24"/>
            </p:custDataLst>
          </p:nvPr>
        </p:nvSpPr>
        <p:spPr>
          <a:xfrm>
            <a:off x="11020263" y="1569323"/>
            <a:ext cx="612092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 dirty="0">
                <a:solidFill>
                  <a:schemeClr val="accent2"/>
                </a:solidFill>
                <a:latin typeface="Calibri" panose="020F0502020204030204" pitchFamily="34" charset="0"/>
              </a:rPr>
              <a:t>5</a:t>
            </a:r>
            <a:r>
              <a:rPr lang="ko-KR" altLang="en-US" b="1" spc="-38" dirty="0">
                <a:solidFill>
                  <a:schemeClr val="accent2"/>
                </a:solidFill>
                <a:latin typeface="Calibri" panose="020F0502020204030204" pitchFamily="34" charset="0"/>
              </a:rPr>
              <a:t>월 말</a:t>
            </a:r>
          </a:p>
        </p:txBody>
      </p:sp>
      <p:sp>
        <p:nvSpPr>
          <p:cNvPr id="105" name="이등변 삼각형 104"/>
          <p:cNvSpPr/>
          <p:nvPr>
            <p:custDataLst>
              <p:tags r:id="rId25"/>
            </p:custDataLst>
          </p:nvPr>
        </p:nvSpPr>
        <p:spPr>
          <a:xfrm>
            <a:off x="5418824" y="1773481"/>
            <a:ext cx="228600" cy="254000"/>
          </a:xfrm>
          <a:prstGeom prst="triangl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/>
          <p:cNvSpPr/>
          <p:nvPr>
            <p:custDataLst>
              <p:tags r:id="rId26"/>
            </p:custDataLst>
          </p:nvPr>
        </p:nvSpPr>
        <p:spPr>
          <a:xfrm>
            <a:off x="8374050" y="1764161"/>
            <a:ext cx="228600" cy="254000"/>
          </a:xfrm>
          <a:prstGeom prst="triangl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OTLSHAPE_TB_00000000000000000000000000000000_Separator1"/>
          <p:cNvCxnSpPr/>
          <p:nvPr>
            <p:custDataLst>
              <p:tags r:id="rId27"/>
            </p:custDataLst>
          </p:nvPr>
        </p:nvCxnSpPr>
        <p:spPr>
          <a:xfrm>
            <a:off x="2584882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TLSHAPE_TB_00000000000000000000000000000000_TimescaleInterval2"/>
          <p:cNvSpPr txBox="1"/>
          <p:nvPr>
            <p:custDataLst>
              <p:tags r:id="rId28"/>
            </p:custDataLst>
          </p:nvPr>
        </p:nvSpPr>
        <p:spPr>
          <a:xfrm>
            <a:off x="2648383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2" name="OTLSHAPE_TB_00000000000000000000000000000000_Separator1"/>
          <p:cNvCxnSpPr/>
          <p:nvPr>
            <p:custDataLst>
              <p:tags r:id="rId29"/>
            </p:custDataLst>
          </p:nvPr>
        </p:nvCxnSpPr>
        <p:spPr>
          <a:xfrm>
            <a:off x="4057047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TLSHAPE_TB_00000000000000000000000000000000_TimescaleInterval2"/>
          <p:cNvSpPr txBox="1"/>
          <p:nvPr>
            <p:custDataLst>
              <p:tags r:id="rId30"/>
            </p:custDataLst>
          </p:nvPr>
        </p:nvSpPr>
        <p:spPr>
          <a:xfrm>
            <a:off x="4120548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4" name="OTLSHAPE_TB_00000000000000000000000000000000_Separator2"/>
          <p:cNvCxnSpPr/>
          <p:nvPr>
            <p:custDataLst>
              <p:tags r:id="rId31"/>
            </p:custDataLst>
          </p:nvPr>
        </p:nvCxnSpPr>
        <p:spPr>
          <a:xfrm>
            <a:off x="7013483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TLSHAPE_TB_00000000000000000000000000000000_TimescaleInterval3"/>
          <p:cNvSpPr txBox="1"/>
          <p:nvPr>
            <p:custDataLst>
              <p:tags r:id="rId32"/>
            </p:custDataLst>
          </p:nvPr>
        </p:nvSpPr>
        <p:spPr>
          <a:xfrm>
            <a:off x="7076985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6" name="OTLSHAPE_TB_00000000000000000000000000000000_Separator4"/>
          <p:cNvCxnSpPr/>
          <p:nvPr>
            <p:custDataLst>
              <p:tags r:id="rId33"/>
            </p:custDataLst>
          </p:nvPr>
        </p:nvCxnSpPr>
        <p:spPr>
          <a:xfrm>
            <a:off x="8476757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TLSHAPE_TB_00000000000000000000000000000000_TimescaleInterval5"/>
          <p:cNvSpPr txBox="1"/>
          <p:nvPr>
            <p:custDataLst>
              <p:tags r:id="rId34"/>
            </p:custDataLst>
          </p:nvPr>
        </p:nvSpPr>
        <p:spPr>
          <a:xfrm>
            <a:off x="8540258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8" name="OTLSHAPE_TB_00000000000000000000000000000000_Separator5"/>
          <p:cNvCxnSpPr/>
          <p:nvPr>
            <p:custDataLst>
              <p:tags r:id="rId35"/>
            </p:custDataLst>
          </p:nvPr>
        </p:nvCxnSpPr>
        <p:spPr>
          <a:xfrm>
            <a:off x="9991983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TLSHAPE_TB_00000000000000000000000000000000_TimescaleInterval6"/>
          <p:cNvSpPr txBox="1"/>
          <p:nvPr>
            <p:custDataLst>
              <p:tags r:id="rId36"/>
            </p:custDataLst>
          </p:nvPr>
        </p:nvSpPr>
        <p:spPr>
          <a:xfrm>
            <a:off x="10055485" y="1614796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  <a:r>
              <a:rPr lang="ko-KR" alt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주</a:t>
            </a:r>
          </a:p>
        </p:txBody>
      </p:sp>
      <p:sp>
        <p:nvSpPr>
          <p:cNvPr id="130" name="OTLSHAPE_M_bfe662ef86ba451a81e2dd2b1baf0353_Title"/>
          <p:cNvSpPr txBox="1"/>
          <p:nvPr>
            <p:custDataLst>
              <p:tags r:id="rId37"/>
            </p:custDataLst>
          </p:nvPr>
        </p:nvSpPr>
        <p:spPr>
          <a:xfrm>
            <a:off x="1780551" y="2213841"/>
            <a:ext cx="1608662" cy="35137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프로젝트 기획</a:t>
            </a:r>
            <a:r>
              <a:rPr lang="en-US" altLang="ko-KR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, </a:t>
            </a:r>
            <a:r>
              <a:rPr lang="ko-KR" alt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사전조사 및 전반적 준비</a:t>
            </a:r>
          </a:p>
        </p:txBody>
      </p:sp>
      <p:sp>
        <p:nvSpPr>
          <p:cNvPr id="131" name="OTLSHAPE_M_bfe662ef86ba451a81e2dd2b1baf0353_Date"/>
          <p:cNvSpPr txBox="1"/>
          <p:nvPr>
            <p:custDataLst>
              <p:tags r:id="rId38"/>
            </p:custDataLst>
          </p:nvPr>
        </p:nvSpPr>
        <p:spPr>
          <a:xfrm>
            <a:off x="2290136" y="2044564"/>
            <a:ext cx="79171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spc="-8" dirty="0">
                <a:solidFill>
                  <a:srgbClr val="1F497E"/>
                </a:solidFill>
                <a:latin typeface="Calibri" panose="020F0502020204030204" pitchFamily="34" charset="0"/>
              </a:rPr>
              <a:t>3/13/2016</a:t>
            </a:r>
            <a:endParaRPr lang="ko-KR" altLang="en-US" sz="11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이등변 삼각형 131"/>
          <p:cNvSpPr/>
          <p:nvPr>
            <p:custDataLst>
              <p:tags r:id="rId39"/>
            </p:custDataLst>
          </p:nvPr>
        </p:nvSpPr>
        <p:spPr>
          <a:xfrm>
            <a:off x="2475909" y="1764161"/>
            <a:ext cx="228600" cy="254000"/>
          </a:xfrm>
          <a:prstGeom prst="triangle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OTLSHAPE_M_bfe662ef86ba451a81e2dd2b1baf0353_Title"/>
          <p:cNvSpPr txBox="1"/>
          <p:nvPr>
            <p:custDataLst>
              <p:tags r:id="rId40"/>
            </p:custDataLst>
          </p:nvPr>
        </p:nvSpPr>
        <p:spPr>
          <a:xfrm>
            <a:off x="8918103" y="2223974"/>
            <a:ext cx="583962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통합 </a:t>
            </a:r>
            <a:r>
              <a:rPr lang="ko-KR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및 컨텐츠 결합</a:t>
            </a:r>
            <a:endParaRPr lang="ko-KR" alt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M_bfe662ef86ba451a81e2dd2b1baf0353_Date"/>
          <p:cNvSpPr txBox="1"/>
          <p:nvPr>
            <p:custDataLst>
              <p:tags r:id="rId41"/>
            </p:custDataLst>
          </p:nvPr>
        </p:nvSpPr>
        <p:spPr>
          <a:xfrm>
            <a:off x="8932010" y="2044564"/>
            <a:ext cx="79171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spc="-8" dirty="0">
                <a:solidFill>
                  <a:srgbClr val="1F497E"/>
                </a:solidFill>
                <a:latin typeface="Calibri" panose="020F0502020204030204" pitchFamily="34" charset="0"/>
              </a:rPr>
              <a:t>5/15/2016</a:t>
            </a:r>
            <a:endParaRPr lang="ko-KR" altLang="en-US" sz="11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이등변 삼각형 134"/>
          <p:cNvSpPr/>
          <p:nvPr>
            <p:custDataLst>
              <p:tags r:id="rId42"/>
            </p:custDataLst>
          </p:nvPr>
        </p:nvSpPr>
        <p:spPr>
          <a:xfrm>
            <a:off x="9109394" y="1764161"/>
            <a:ext cx="228600" cy="254000"/>
          </a:xfrm>
          <a:prstGeom prst="triangle">
            <a:avLst/>
          </a:pr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OTLSHAPE_M_bfe662ef86ba451a81e2dd2b1baf0353_Title"/>
          <p:cNvSpPr txBox="1"/>
          <p:nvPr>
            <p:custDataLst>
              <p:tags r:id="rId43"/>
            </p:custDataLst>
          </p:nvPr>
        </p:nvSpPr>
        <p:spPr>
          <a:xfrm>
            <a:off x="10481759" y="2222495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10" dirty="0" err="1">
                <a:solidFill>
                  <a:schemeClr val="dk1"/>
                </a:solidFill>
                <a:latin typeface="Calibri" panose="020F0502020204030204" pitchFamily="34" charset="0"/>
              </a:rPr>
              <a:t>통합테스트</a:t>
            </a:r>
            <a:endParaRPr lang="ko-KR" alt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M_bfe662ef86ba451a81e2dd2b1baf0353_Date"/>
          <p:cNvSpPr txBox="1"/>
          <p:nvPr>
            <p:custDataLst>
              <p:tags r:id="rId44"/>
            </p:custDataLst>
          </p:nvPr>
        </p:nvSpPr>
        <p:spPr>
          <a:xfrm>
            <a:off x="10519661" y="2044564"/>
            <a:ext cx="79171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spc="-8" dirty="0">
                <a:solidFill>
                  <a:srgbClr val="1F497E"/>
                </a:solidFill>
                <a:latin typeface="Calibri" panose="020F0502020204030204" pitchFamily="34" charset="0"/>
              </a:rPr>
              <a:t>5/29/2016</a:t>
            </a:r>
            <a:endParaRPr lang="ko-KR" altLang="en-US" sz="11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이등변 삼각형 139"/>
          <p:cNvSpPr/>
          <p:nvPr>
            <p:custDataLst>
              <p:tags r:id="rId45"/>
            </p:custDataLst>
          </p:nvPr>
        </p:nvSpPr>
        <p:spPr>
          <a:xfrm>
            <a:off x="10697045" y="1764161"/>
            <a:ext cx="228600" cy="254000"/>
          </a:xfrm>
          <a:prstGeom prst="triangle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5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프로젝트 제안서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ko-KR" altLang="en-US" sz="1800" b="1" dirty="0"/>
              <a:t>팀원</a:t>
            </a:r>
            <a:endParaRPr lang="en-US" altLang="ko-KR" sz="1800" b="1" dirty="0"/>
          </a:p>
          <a:p>
            <a:pPr marL="0" indent="0" algn="just">
              <a:buNone/>
            </a:pPr>
            <a:r>
              <a:rPr lang="ko-KR" altLang="en-US" sz="1400" dirty="0"/>
              <a:t>팀장 </a:t>
            </a:r>
            <a:r>
              <a:rPr lang="en-US" altLang="ko-KR" sz="1400" dirty="0"/>
              <a:t>: </a:t>
            </a:r>
            <a:r>
              <a:rPr lang="ko-KR" altLang="en-US" sz="1400" dirty="0"/>
              <a:t>손규호</a:t>
            </a: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400" dirty="0"/>
              <a:t>기술팀 </a:t>
            </a:r>
            <a:r>
              <a:rPr lang="en-US" altLang="ko-KR" sz="1400" dirty="0"/>
              <a:t>: </a:t>
            </a:r>
            <a:r>
              <a:rPr lang="ko-KR" altLang="en-US" sz="1400" dirty="0"/>
              <a:t>손규호</a:t>
            </a:r>
            <a:r>
              <a:rPr lang="en-US" altLang="ko-KR" sz="1400" dirty="0"/>
              <a:t>, </a:t>
            </a:r>
            <a:r>
              <a:rPr lang="ko-KR" altLang="en-US" sz="1400" dirty="0"/>
              <a:t>박성준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지재민</a:t>
            </a: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400" dirty="0" err="1"/>
              <a:t>미술팀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최신우</a:t>
            </a:r>
            <a:r>
              <a:rPr lang="en-US" altLang="ko-KR" sz="1400" dirty="0"/>
              <a:t>, </a:t>
            </a:r>
            <a:r>
              <a:rPr lang="ko-KR" altLang="en-US" sz="1400" dirty="0"/>
              <a:t>장선영</a:t>
            </a:r>
            <a:r>
              <a:rPr lang="en-US" altLang="ko-KR" sz="1400" dirty="0"/>
              <a:t>, </a:t>
            </a:r>
            <a:r>
              <a:rPr lang="ko-KR" altLang="en-US" sz="1400" dirty="0"/>
              <a:t>김성현</a:t>
            </a:r>
            <a:endParaRPr lang="en-US" altLang="ko-KR" sz="1400" dirty="0"/>
          </a:p>
          <a:p>
            <a:pPr marL="0" indent="0" algn="just">
              <a:buNone/>
            </a:pP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800" b="1" dirty="0"/>
              <a:t>활용 자료</a:t>
            </a: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400" dirty="0"/>
              <a:t>표지 및 끝 템플릿 </a:t>
            </a:r>
            <a:r>
              <a:rPr lang="en-US" altLang="ko-KR" sz="1400" dirty="0"/>
              <a:t>: </a:t>
            </a:r>
          </a:p>
          <a:p>
            <a:pPr marL="0" indent="0" algn="just">
              <a:buNone/>
            </a:pPr>
            <a:r>
              <a:rPr lang="en-US" altLang="ko-KR" sz="1400" dirty="0">
                <a:hlinkClick r:id="rId2"/>
              </a:rPr>
              <a:t>http://www.showeet.com/02/09/2012/templates/origami-free-template-powerpoint-impress/</a:t>
            </a: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400" dirty="0"/>
              <a:t>본문 템플릿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https://community.articulate.com/download/blue-top-tabs</a:t>
            </a: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400" dirty="0"/>
              <a:t>타임 라인 플러그인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4"/>
              </a:rPr>
              <a:t>https://www.officetimeline.com/</a:t>
            </a:r>
            <a:endParaRPr lang="en-US" altLang="ko-KR" sz="1400" dirty="0"/>
          </a:p>
          <a:p>
            <a:pPr marL="0" indent="0" algn="just">
              <a:buNone/>
            </a:pP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800" b="1" dirty="0"/>
              <a:t>문의 사항</a:t>
            </a:r>
            <a:endParaRPr lang="en-US" altLang="ko-KR" sz="1800" b="1" dirty="0"/>
          </a:p>
          <a:p>
            <a:pPr marL="0" indent="0" algn="just">
              <a:buNone/>
            </a:pPr>
            <a:r>
              <a:rPr lang="en-US" altLang="ko-KR" sz="1400" dirty="0"/>
              <a:t>zkalffntm</a:t>
            </a:r>
            <a:r>
              <a:rPr lang="en-US" sz="1400" dirty="0"/>
              <a:t>@gmail.com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F9922A8A-E335-4B01-9B47-7F79D612943A}" type="slidenum">
              <a:rPr lang="en-US" sz="1800" kern="0">
                <a:solidFill>
                  <a:sysClr val="windowText" lastClr="000000"/>
                </a:solidFill>
              </a:rPr>
              <a:pPr latinLnBrk="0"/>
              <a:t>11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latinLnBrk="0"/>
            <a:r>
              <a:rPr lang="ko-KR" altLang="en-US" sz="1800" kern="0" dirty="0">
                <a:solidFill>
                  <a:sysClr val="windowText" lastClr="000000"/>
                </a:solidFill>
              </a:rPr>
              <a:t>경청해 주셔서 감사합니다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Espace réservé de la date 1"/>
          <p:cNvSpPr txBox="1">
            <a:spLocks/>
          </p:cNvSpPr>
          <p:nvPr/>
        </p:nvSpPr>
        <p:spPr>
          <a:xfrm>
            <a:off x="425975" y="481013"/>
            <a:ext cx="85754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팀 명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50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027723" y="1669409"/>
            <a:ext cx="250741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1. </a:t>
            </a:r>
            <a:r>
              <a:rPr lang="ko-KR" altLang="en-US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목표 및 정의</a:t>
            </a:r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2. </a:t>
            </a:r>
            <a:r>
              <a:rPr lang="ko-KR" altLang="en-US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요구사항</a:t>
            </a:r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팀 역량 분석</a:t>
            </a:r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프로젝트 분석</a:t>
            </a:r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4. </a:t>
            </a:r>
            <a:r>
              <a:rPr lang="ko-KR" altLang="en-US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역할 분담</a:t>
            </a:r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5. </a:t>
            </a:r>
            <a:r>
              <a:rPr lang="ko-KR" altLang="en-US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스케쥴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3" name="TextBox 2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67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36616" y="3228075"/>
            <a:ext cx="79246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전시회 및 박물관에서의 관람 활동을 돕는 시스템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시각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청각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촉각을 이용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작품 설명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및 위치 안내</a:t>
            </a:r>
            <a:b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장애우들의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관람을 위한 편의 제공 가능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BLE Beacon 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기반 위치 인식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통지대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프로젝트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번과 연계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44085" y="1574763"/>
            <a:ext cx="401744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전시회 도우미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696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28983"/>
              </p:ext>
            </p:extLst>
          </p:nvPr>
        </p:nvGraphicFramePr>
        <p:xfrm>
          <a:off x="921769" y="1149917"/>
          <a:ext cx="10462093" cy="519117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8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0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요구사항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50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안드로이드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전시물 해설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관람객이 각 전시물의 설정된 영역에 도달할 경우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 전시물에 대한 해설을 시청각을 통해 제공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음성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이미지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영상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텍스트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5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위치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현재 위치 및 방향을 전시관 평면도와 </a:t>
                      </a:r>
                      <a:r>
                        <a:rPr lang="ko-KR" altLang="en-US" sz="1600" dirty="0" err="1"/>
                        <a:t>마커를</a:t>
                      </a:r>
                      <a:r>
                        <a:rPr lang="ko-KR" altLang="en-US" sz="1600" dirty="0"/>
                        <a:t> 통해 제공</a:t>
                      </a:r>
                      <a:endParaRPr lang="en-US" altLang="ko-KR" sz="160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목적</a:t>
                      </a:r>
                      <a:r>
                        <a:rPr lang="ko-KR" altLang="en-US" sz="1600" baseline="0" dirty="0"/>
                        <a:t> 전시물을 입력 받아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상기 평면도와 </a:t>
                      </a:r>
                      <a:r>
                        <a:rPr lang="ko-KR" altLang="en-US" sz="1600" baseline="0" dirty="0" err="1"/>
                        <a:t>마커</a:t>
                      </a:r>
                      <a:r>
                        <a:rPr lang="ko-KR" altLang="en-US" sz="1600" baseline="0" dirty="0"/>
                        <a:t> 및 진동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음성을 통해 현재 위치로부터 목적 전시물로의 안내 기능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5453963"/>
                  </a:ext>
                </a:extLst>
              </a:tr>
              <a:tr h="572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추천 코스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관리자에 의해 미리 입력된 추천 관람 코스를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상기 위치 안내 및 전시물 해설 기능을 결합하여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제공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1538750"/>
                  </a:ext>
                </a:extLst>
              </a:tr>
              <a:tr h="361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편의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상기 각 서비스에 대한 제공</a:t>
                      </a:r>
                      <a:r>
                        <a:rPr lang="ko-KR" altLang="en-US" sz="1600" baseline="0" dirty="0"/>
                        <a:t> 여부는 사용자가 선택할 수 있음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2311498"/>
                  </a:ext>
                </a:extLst>
              </a:tr>
              <a:tr h="57250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관리자에 의해 입력된 전시물 해설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위치 안내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추천 코스에 대한 데이터를 안드로이드 클라이언트에 제공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6598136"/>
                  </a:ext>
                </a:extLst>
              </a:tr>
              <a:tr h="361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통신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동시</a:t>
                      </a:r>
                      <a:r>
                        <a:rPr lang="ko-KR" altLang="en-US" sz="1600" baseline="0" dirty="0"/>
                        <a:t> 다수의 안드로이드 클라이언트 수용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31217"/>
                  </a:ext>
                </a:extLst>
              </a:tr>
              <a:tr h="36157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전시물 해설 데이터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각 전시물의 해설에 대해 제공할 데이터를 입력할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1690290"/>
                  </a:ext>
                </a:extLst>
              </a:tr>
              <a:tr h="777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전시관 데이터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전시관</a:t>
                      </a:r>
                      <a:r>
                        <a:rPr lang="ko-KR" altLang="en-US" sz="1600" baseline="0" dirty="0"/>
                        <a:t> 평면도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전시관 내 </a:t>
                      </a:r>
                      <a:r>
                        <a:rPr lang="en-US" altLang="ko-KR" sz="1600" baseline="0" dirty="0"/>
                        <a:t>Beacon Device</a:t>
                      </a:r>
                      <a:r>
                        <a:rPr lang="ko-KR" altLang="en-US" sz="1600" baseline="0" dirty="0"/>
                        <a:t>의 위치 및 등록정보를 입력할 수 있음</a:t>
                      </a:r>
                      <a:endParaRPr lang="en-US" altLang="ko-KR" sz="1600" baseline="0" dirty="0"/>
                    </a:p>
                    <a:p>
                      <a:pPr algn="l" latinLnBrk="1"/>
                      <a:r>
                        <a:rPr lang="en-US" altLang="ko-KR" sz="1600" baseline="0" dirty="0"/>
                        <a:t>- </a:t>
                      </a:r>
                      <a:r>
                        <a:rPr lang="ko-KR" altLang="en-US" sz="1600" baseline="0" dirty="0"/>
                        <a:t>각 전시물의 위치와 관람 영역을 설정할 수 있음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9908350"/>
                  </a:ext>
                </a:extLst>
              </a:tr>
              <a:tr h="361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추천 코스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추천 관람 코스를 입력할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93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62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84912" y="1130828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기술팀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손규호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경력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002623"/>
              </p:ext>
            </p:extLst>
          </p:nvPr>
        </p:nvGraphicFramePr>
        <p:xfrm>
          <a:off x="921768" y="1692790"/>
          <a:ext cx="10369814" cy="4641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346">
                  <a:extLst>
                    <a:ext uri="{9D8B030D-6E8A-4147-A177-3AD203B41FA5}">
                      <a16:colId xmlns:a16="http://schemas.microsoft.com/office/drawing/2014/main" val="2070433064"/>
                    </a:ext>
                  </a:extLst>
                </a:gridCol>
                <a:gridCol w="6990468">
                  <a:extLst>
                    <a:ext uri="{9D8B030D-6E8A-4147-A177-3AD203B41FA5}">
                      <a16:colId xmlns:a16="http://schemas.microsoft.com/office/drawing/2014/main" val="428340982"/>
                    </a:ext>
                  </a:extLst>
                </a:gridCol>
              </a:tblGrid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특이사항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83839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공장 생산 </a:t>
                      </a:r>
                      <a:r>
                        <a:rPr lang="ko-KR" altLang="en-US" sz="1600" dirty="0" err="1"/>
                        <a:t>라인별</a:t>
                      </a:r>
                      <a:r>
                        <a:rPr lang="ko-KR" altLang="en-US" sz="1600" dirty="0"/>
                        <a:t> 물자 자원 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82166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스크린 샷 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27649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온라인 협동 게임 </a:t>
                      </a:r>
                      <a:r>
                        <a:rPr lang="en-US" altLang="ko-KR" sz="1600" dirty="0"/>
                        <a:t>DIXIT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Linux, GNOME GUI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29383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의약품 </a:t>
                      </a:r>
                      <a:r>
                        <a:rPr lang="ko-KR" altLang="en-US" sz="1600" dirty="0" err="1"/>
                        <a:t>타병원</a:t>
                      </a:r>
                      <a:r>
                        <a:rPr lang="ko-KR" altLang="en-US" sz="1600" dirty="0"/>
                        <a:t> 재고 조회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의료 </a:t>
                      </a:r>
                      <a:r>
                        <a:rPr lang="en-US" altLang="ko-KR" sz="1600" dirty="0"/>
                        <a:t>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모듈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의료 표준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08049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MyMonitor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USB </a:t>
                      </a:r>
                      <a:r>
                        <a:rPr lang="ko-KR" altLang="en-US" sz="1600" dirty="0"/>
                        <a:t>캠 제어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36636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종스크롤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2D </a:t>
                      </a:r>
                      <a:r>
                        <a:rPr lang="ko-KR" altLang="en-US" sz="1600" dirty="0"/>
                        <a:t>슈팅 게임 엔진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Direct X, </a:t>
                      </a:r>
                      <a:r>
                        <a:rPr lang="en-US" altLang="ko-KR" sz="1600" dirty="0" err="1"/>
                        <a:t>zlip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ogg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vorbis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08449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컨퍼런스 룸 예약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02412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오목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Python, </a:t>
                      </a:r>
                      <a:r>
                        <a:rPr lang="ko-KR" altLang="en-US" sz="1600" dirty="0"/>
                        <a:t>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50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원격 </a:t>
                      </a:r>
                      <a:r>
                        <a:rPr lang="ko-KR" altLang="en-US" sz="1600" dirty="0" err="1"/>
                        <a:t>도어락</a:t>
                      </a:r>
                      <a:r>
                        <a:rPr lang="ko-KR" altLang="en-US" sz="1600" dirty="0"/>
                        <a:t> 제어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아두이노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실시간 영상 스트리밍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안드로이드</a:t>
                      </a:r>
                      <a:r>
                        <a:rPr lang="en-US" altLang="ko-KR" sz="1600" dirty="0"/>
                        <a:t>, USB </a:t>
                      </a:r>
                      <a:r>
                        <a:rPr lang="ko-KR" altLang="en-US" sz="1600" dirty="0"/>
                        <a:t>캠 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영상처리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97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Web Monitor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HTTP </a:t>
                      </a:r>
                      <a:r>
                        <a:rPr lang="ko-KR" altLang="en-US" sz="1600" dirty="0"/>
                        <a:t>웹 </a:t>
                      </a:r>
                      <a:r>
                        <a:rPr lang="ko-KR" altLang="en-US" sz="1600" dirty="0" err="1"/>
                        <a:t>파싱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48836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스마트 동화책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USB </a:t>
                      </a:r>
                      <a:r>
                        <a:rPr lang="ko-KR" altLang="en-US" sz="1600" dirty="0"/>
                        <a:t>캠 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영상처리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패턴 인식</a:t>
                      </a:r>
                      <a:r>
                        <a:rPr lang="en-US" altLang="ko-KR" sz="1600" dirty="0"/>
                        <a:t>), </a:t>
                      </a:r>
                      <a:r>
                        <a:rPr lang="ko-KR" altLang="en-US" sz="1600" dirty="0" err="1"/>
                        <a:t>프로젝션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맵핑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72002"/>
                  </a:ext>
                </a:extLst>
              </a:tr>
              <a:tr h="6184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무인 감시 </a:t>
                      </a:r>
                      <a:r>
                        <a:rPr lang="ko-KR" altLang="en-US" sz="1600" dirty="0" err="1"/>
                        <a:t>드론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드론</a:t>
                      </a:r>
                      <a:r>
                        <a:rPr lang="ko-KR" altLang="en-US" sz="1600" dirty="0"/>
                        <a:t> 제어</a:t>
                      </a:r>
                      <a:r>
                        <a:rPr lang="en-US" altLang="ko-KR" sz="1600" dirty="0"/>
                        <a:t>, GPS </a:t>
                      </a:r>
                      <a:r>
                        <a:rPr lang="ko-KR" altLang="en-US" sz="1600" dirty="0"/>
                        <a:t>기반 자율 주행</a:t>
                      </a:r>
                      <a:r>
                        <a:rPr lang="en-US" altLang="ko-KR" sz="1600" dirty="0"/>
                        <a:t>, USB </a:t>
                      </a:r>
                      <a:r>
                        <a:rPr lang="ko-KR" altLang="en-US" sz="1600" dirty="0"/>
                        <a:t>캠 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센서 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임베디드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아두이노</a:t>
                      </a:r>
                      <a:r>
                        <a:rPr lang="en-US" altLang="ko-KR" sz="1600" dirty="0"/>
                        <a:t>(Intel Edison), Linux, </a:t>
                      </a:r>
                      <a:r>
                        <a:rPr lang="ko-KR" altLang="en-US" sz="1600" dirty="0"/>
                        <a:t>실시간 영상 스트리밍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안드로이드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3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1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84912" y="1130828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기술팀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박성준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경력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1184"/>
              </p:ext>
            </p:extLst>
          </p:nvPr>
        </p:nvGraphicFramePr>
        <p:xfrm>
          <a:off x="921768" y="1692791"/>
          <a:ext cx="10369814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063">
                  <a:extLst>
                    <a:ext uri="{9D8B030D-6E8A-4147-A177-3AD203B41FA5}">
                      <a16:colId xmlns:a16="http://schemas.microsoft.com/office/drawing/2014/main" val="2070433064"/>
                    </a:ext>
                  </a:extLst>
                </a:gridCol>
                <a:gridCol w="6895751">
                  <a:extLst>
                    <a:ext uri="{9D8B030D-6E8A-4147-A177-3AD203B41FA5}">
                      <a16:colId xmlns:a16="http://schemas.microsoft.com/office/drawing/2014/main" val="428340982"/>
                    </a:ext>
                  </a:extLst>
                </a:gridCol>
              </a:tblGrid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특이사항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83839"/>
                  </a:ext>
                </a:extLst>
              </a:tr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Simple ATM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82166"/>
                  </a:ext>
                </a:extLst>
              </a:tr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아저씨 전당포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27649"/>
                  </a:ext>
                </a:extLst>
              </a:tr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PC</a:t>
                      </a:r>
                      <a:r>
                        <a:rPr lang="ko-KR" altLang="en-US" sz="1600" dirty="0"/>
                        <a:t>방 경영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29383"/>
                  </a:ext>
                </a:extLst>
              </a:tr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스포츠센터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HTTP</a:t>
                      </a:r>
                      <a:r>
                        <a:rPr lang="en-US" altLang="ko-KR" sz="1600" baseline="0" dirty="0"/>
                        <a:t> Web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08049"/>
                  </a:ext>
                </a:extLst>
              </a:tr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정렬 알고리즘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알고리즘 분석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및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통계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36636"/>
                  </a:ext>
                </a:extLst>
              </a:tr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Simple FTP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Console, FTP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08449"/>
                  </a:ext>
                </a:extLst>
              </a:tr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마피아 클라이언트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02412"/>
                  </a:ext>
                </a:extLst>
              </a:tr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의약품 </a:t>
                      </a:r>
                      <a:r>
                        <a:rPr lang="ko-KR" altLang="en-US" sz="1600" dirty="0" err="1"/>
                        <a:t>타병원</a:t>
                      </a:r>
                      <a:r>
                        <a:rPr lang="ko-KR" altLang="en-US" sz="1600" dirty="0"/>
                        <a:t> 재고 조회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의료 </a:t>
                      </a:r>
                      <a:r>
                        <a:rPr lang="en-US" altLang="ko-KR" sz="1600" dirty="0"/>
                        <a:t>API </a:t>
                      </a:r>
                      <a:r>
                        <a:rPr lang="ko-KR" altLang="en-US" sz="1600" dirty="0"/>
                        <a:t>모듈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의료 표준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50032"/>
                  </a:ext>
                </a:extLst>
              </a:tr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과제 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97640"/>
                  </a:ext>
                </a:extLst>
              </a:tr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Ko</a:t>
                      </a:r>
                      <a:r>
                        <a:rPr lang="en-US" altLang="ko-KR" sz="1600" dirty="0"/>
                        <a:t>-co Bell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업무 자동화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48836"/>
                  </a:ext>
                </a:extLst>
              </a:tr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쿠폰 서비스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BLE Beacon, </a:t>
                      </a:r>
                      <a:r>
                        <a:rPr lang="ko-KR" altLang="en-US" sz="1600" dirty="0"/>
                        <a:t>안드로이드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72002"/>
                  </a:ext>
                </a:extLst>
              </a:tr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Spin </a:t>
                      </a:r>
                      <a:r>
                        <a:rPr lang="ko-KR" altLang="en-US" sz="1600" dirty="0"/>
                        <a:t>활용 차량 전자 장비 검증 솔루션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산업 표준</a:t>
                      </a:r>
                      <a:r>
                        <a:rPr lang="en-US" altLang="ko-KR" sz="1600" dirty="0"/>
                        <a:t>, Spin Model Checker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3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77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84912" y="1130828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기술팀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지재민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경력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82633"/>
              </p:ext>
            </p:extLst>
          </p:nvPr>
        </p:nvGraphicFramePr>
        <p:xfrm>
          <a:off x="921768" y="1692791"/>
          <a:ext cx="1036981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063">
                  <a:extLst>
                    <a:ext uri="{9D8B030D-6E8A-4147-A177-3AD203B41FA5}">
                      <a16:colId xmlns:a16="http://schemas.microsoft.com/office/drawing/2014/main" val="2070433064"/>
                    </a:ext>
                  </a:extLst>
                </a:gridCol>
                <a:gridCol w="6895751">
                  <a:extLst>
                    <a:ext uri="{9D8B030D-6E8A-4147-A177-3AD203B41FA5}">
                      <a16:colId xmlns:a16="http://schemas.microsoft.com/office/drawing/2014/main" val="428340982"/>
                    </a:ext>
                  </a:extLst>
                </a:gridCol>
              </a:tblGrid>
              <a:tr h="122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특이사항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83839"/>
                  </a:ext>
                </a:extLst>
              </a:tr>
              <a:tr h="122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회의실 예약 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82166"/>
                  </a:ext>
                </a:extLst>
              </a:tr>
              <a:tr h="122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유아용 색칠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27649"/>
                  </a:ext>
                </a:extLst>
              </a:tr>
              <a:tr h="122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지뢰 찾기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29383"/>
                  </a:ext>
                </a:extLst>
              </a:tr>
              <a:tr h="122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미로 찾기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Linux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08049"/>
                  </a:ext>
                </a:extLst>
              </a:tr>
              <a:tr h="122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IoT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융합 장난감 기차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아두이노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36636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무인 감시 </a:t>
                      </a:r>
                      <a:r>
                        <a:rPr lang="ko-KR" altLang="en-US" sz="1600" dirty="0" err="1"/>
                        <a:t>드론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드론</a:t>
                      </a:r>
                      <a:r>
                        <a:rPr lang="ko-KR" altLang="en-US" sz="1600" dirty="0"/>
                        <a:t> 제어</a:t>
                      </a:r>
                      <a:r>
                        <a:rPr lang="en-US" altLang="ko-KR" sz="1600" dirty="0"/>
                        <a:t>, GPS </a:t>
                      </a:r>
                      <a:r>
                        <a:rPr lang="ko-KR" altLang="en-US" sz="1600" dirty="0"/>
                        <a:t>기반 자율 주행</a:t>
                      </a:r>
                      <a:r>
                        <a:rPr lang="en-US" altLang="ko-KR" sz="1600" dirty="0"/>
                        <a:t>, USB </a:t>
                      </a:r>
                      <a:r>
                        <a:rPr lang="ko-KR" altLang="en-US" sz="1600" dirty="0"/>
                        <a:t>캠 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센서 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임베디드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아두이노</a:t>
                      </a:r>
                      <a:r>
                        <a:rPr lang="en-US" altLang="ko-KR" sz="1600" dirty="0"/>
                        <a:t>(Intel Edison), Linux, </a:t>
                      </a:r>
                      <a:r>
                        <a:rPr lang="ko-KR" altLang="en-US" sz="1600" dirty="0"/>
                        <a:t>실시간 영상 스트리밍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안드로이드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0844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84912" y="4570585"/>
            <a:ext cx="89596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미술팀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9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최신우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한국화 전공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입시 미술 학원 강사 재직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장선영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조소 전공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김성현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한국화 전공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Adobe Photoshop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이용한 이미지 편집 기술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3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84912" y="1173044"/>
            <a:ext cx="5065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필요 기술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BLE Beacon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기반 위치 인식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안드로이드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안드로이드 센서 제어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912" y="2554962"/>
            <a:ext cx="70054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필요 자원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Beacon Device		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구매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안드로이드 스마트폰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	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보유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Tester Pool 			: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최신우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팀원 제공 가능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전시물 샘플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		: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미술팀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지원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기술 자문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			: ???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496671" y="2920070"/>
            <a:ext cx="48381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2400" b="1" dirty="0" err="1">
                <a:ln/>
                <a:solidFill>
                  <a:schemeClr val="accent3"/>
                </a:solidFill>
              </a:rPr>
              <a:t>캡스톤</a:t>
            </a:r>
            <a:r>
              <a:rPr lang="ko-KR" altLang="en-US" sz="2400" b="1" dirty="0">
                <a:ln/>
                <a:solidFill>
                  <a:schemeClr val="accent3"/>
                </a:solidFill>
              </a:rPr>
              <a:t> 디자인 사업 예산 지원 필요</a:t>
            </a:r>
            <a:endParaRPr lang="en-US" altLang="ko-KR" sz="2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39109" y="1542375"/>
            <a:ext cx="53014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2400" b="1" dirty="0" err="1">
                <a:ln/>
                <a:solidFill>
                  <a:schemeClr val="accent3"/>
                </a:solidFill>
              </a:rPr>
              <a:t>통지대</a:t>
            </a:r>
            <a:r>
              <a:rPr lang="ko-KR" altLang="en-US" sz="2400" b="1" dirty="0">
                <a:ln/>
                <a:solidFill>
                  <a:schemeClr val="accent3"/>
                </a:solidFill>
              </a:rPr>
              <a:t> 협력 프로젝트 </a:t>
            </a:r>
            <a:r>
              <a:rPr lang="en-US" altLang="ko-KR" sz="2400" b="1" dirty="0">
                <a:ln/>
                <a:solidFill>
                  <a:schemeClr val="accent3"/>
                </a:solidFill>
              </a:rPr>
              <a:t>1</a:t>
            </a:r>
            <a:r>
              <a:rPr lang="ko-KR" altLang="en-US" sz="2400" b="1" dirty="0">
                <a:ln/>
                <a:solidFill>
                  <a:schemeClr val="accent3"/>
                </a:solidFill>
              </a:rPr>
              <a:t>번 연계 가능성</a:t>
            </a:r>
            <a:endParaRPr lang="en-US" altLang="ko-KR" sz="2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5037113" y="1626399"/>
            <a:ext cx="461395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39109" y="3012485"/>
            <a:ext cx="461395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4912" y="5061113"/>
            <a:ext cx="10485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확장 가능성</a:t>
            </a:r>
          </a:p>
          <a:p>
            <a:pPr marL="285750" indent="-285750">
              <a:buFontTx/>
              <a:buChar char="-"/>
            </a:pP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임베디드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및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아두이노를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접목하여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altLang="ko-KR" sz="2400" dirty="0" err="1">
                <a:solidFill>
                  <a:schemeClr val="tx2">
                    <a:lumMod val="50000"/>
                  </a:schemeClr>
                </a:solidFill>
              </a:rPr>
              <a:t>IoT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기반의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반응형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전시관으로 확장 가능</a:t>
            </a:r>
            <a:b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개발 역량이 남을 경우 추가 개발 계획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  <p:bldP spid="19" grpId="0"/>
      <p:bldP spid="2" grpId="0" animBg="1"/>
      <p:bldP spid="20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84912" y="1095279"/>
            <a:ext cx="51395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미술팀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UI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디자인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장선영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UX, V&amp;V :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최신우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어플리케이션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에셋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이미지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김성현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912" y="3192527"/>
            <a:ext cx="63706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기술팀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관람객용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안드로이드 어플리케이션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손규호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중앙 서버 시스템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박성준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관리자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PC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어플리케이션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지재민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65657" y="5105018"/>
            <a:ext cx="56733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2400" b="1" dirty="0">
                <a:ln/>
                <a:solidFill>
                  <a:schemeClr val="accent3"/>
                </a:solidFill>
              </a:rPr>
              <a:t>상기 역할 분담은 책임 파트일 뿐</a:t>
            </a:r>
            <a:r>
              <a:rPr lang="en-US" altLang="ko-KR" sz="2400" b="1" dirty="0">
                <a:ln/>
                <a:solidFill>
                  <a:schemeClr val="accent3"/>
                </a:solidFill>
              </a:rPr>
              <a:t>!</a:t>
            </a:r>
          </a:p>
          <a:p>
            <a:r>
              <a:rPr lang="ko-KR" altLang="en-US" sz="2400" b="1" dirty="0">
                <a:ln/>
                <a:solidFill>
                  <a:schemeClr val="accent3"/>
                </a:solidFill>
              </a:rPr>
              <a:t>모든 업무 영역은 중첩 및 공유될 수 있음</a:t>
            </a:r>
            <a:r>
              <a:rPr lang="en-US" altLang="ko-KR" sz="2400" b="1" dirty="0">
                <a:ln/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6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igami [Showeet.com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909</Words>
  <Application>Microsoft Office PowerPoint</Application>
  <PresentationFormat>와이드스크린</PresentationFormat>
  <Paragraphs>253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HY헤드라인M</vt:lpstr>
      <vt:lpstr>맑은 고딕</vt:lpstr>
      <vt:lpstr>함초롬돋움</vt:lpstr>
      <vt:lpstr>Arial</vt:lpstr>
      <vt:lpstr>Calibri</vt:lpstr>
      <vt:lpstr>Office 테마</vt:lpstr>
      <vt:lpstr>Office Theme</vt:lpstr>
      <vt:lpstr>Origami [Showeet.com]</vt:lpstr>
      <vt:lpstr>캡스톤 디자인  프로젝트 제안서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캡스톤 디자인 프로젝트 제안서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 프로젝트 제안서</dc:title>
  <dc:creator>손규호</dc:creator>
  <cp:lastModifiedBy>손규호</cp:lastModifiedBy>
  <cp:revision>26</cp:revision>
  <dcterms:created xsi:type="dcterms:W3CDTF">2016-03-06T08:28:09Z</dcterms:created>
  <dcterms:modified xsi:type="dcterms:W3CDTF">2016-03-06T13:28:53Z</dcterms:modified>
</cp:coreProperties>
</file>