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Source Sans Pro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8809589E-A081-4B5F-9104-637B6148F1B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34696C0-B392-4015-B60F-FA3EA686CCDD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TODO: diagram with Values+types in the centre.  Show quote, then remove, then animate in examples of string, int, integer, types.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0B1C974-7689-473F-B6FB-D404968F7C0D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1FB6813-88B1-43D0-8D5A-0DB492BDC61B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TODO: diagram with Values+types in the centre.  Show quote, then remove, then animate in examples of string, int, integer, types.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F7769D9-76A7-4582-99E7-D7978187B0B8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TODO: diagram showing plug-in “Problem solving” module connecting to fixing throughput issues in web services, or weighing jumbo jet, or solving rubik’s cube.  Then split it up into one module each.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5086538-BFD9-47AC-9986-592E6A38CF55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TODO: diagram showing plug-in “Problem solving” module connecting to fixing throughput issues in web services, or weighing jumbo jet, or solving rubik’s cube.  Then split it up into one module each.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8289D70-F219-45A8-B0BA-2A9151925692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1E2E02B-4122-4719-9511-80D27CB706AE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Test: would you feel confident in retelling the story of this talk to someone else?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053DBAF-8CCF-4E4C-9E06-20CCA252B4F6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TODO: diagram with Values+types in the centre.  Show quote, then remove, then animate in examples of string, int, integer, types.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67ED831-09F8-4776-A222-292CD5116753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TODO: diagram with Values+types in the centre.  Show quote, then remove, then animate in examples of string, int, integer, types.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09BC6A6-B1DC-4BB5-8F4B-DD121F646059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TODO: diagram with Values+types in the centre.  Show quote, then remove, then animate in examples of string, int, integer, types.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4D05F1-E3C8-48CF-91C0-0BE4B3FC28BF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C3B9EB1-4556-4E2C-AFC1-BED8C9F27F55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TODO: diagram with Values+types in the centre.  Show quote, then remove, then animate in examples of string, int, integer, types.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92202D7-6F96-443D-95B8-796D9FDDB3D9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48200" y="1735200"/>
            <a:ext cx="1129284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48200" y="3710880"/>
            <a:ext cx="1129284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48200" y="173520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4840" y="173520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48200" y="371088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4840" y="371088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48200" y="1735200"/>
            <a:ext cx="363600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266360" y="1735200"/>
            <a:ext cx="363600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84520" y="1735200"/>
            <a:ext cx="363600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48200" y="3710880"/>
            <a:ext cx="363600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266360" y="3710880"/>
            <a:ext cx="363600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84520" y="3710880"/>
            <a:ext cx="363600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48200" y="1735200"/>
            <a:ext cx="11292840" cy="37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48200" y="1735200"/>
            <a:ext cx="11292840" cy="37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48200" y="1735200"/>
            <a:ext cx="5510880" cy="37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4840" y="1735200"/>
            <a:ext cx="5510880" cy="37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48200" y="388800"/>
            <a:ext cx="11301480" cy="52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48200" y="173520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4840" y="1735200"/>
            <a:ext cx="5510880" cy="37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48200" y="371088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48200" y="1735200"/>
            <a:ext cx="11292840" cy="37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48200" y="1735200"/>
            <a:ext cx="5510880" cy="37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4840" y="173520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4840" y="371088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48200" y="173520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4840" y="173520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48200" y="3710880"/>
            <a:ext cx="1129284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48200" y="1735200"/>
            <a:ext cx="1129284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48200" y="3710880"/>
            <a:ext cx="1129284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48200" y="173520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4840" y="173520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48200" y="371088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4840" y="371088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48200" y="1735200"/>
            <a:ext cx="363600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266360" y="1735200"/>
            <a:ext cx="363600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84520" y="1735200"/>
            <a:ext cx="363600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48200" y="3710880"/>
            <a:ext cx="363600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266360" y="3710880"/>
            <a:ext cx="363600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84520" y="3710880"/>
            <a:ext cx="363600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48200" y="1735200"/>
            <a:ext cx="11292840" cy="37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48200" y="1735200"/>
            <a:ext cx="5510880" cy="37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4840" y="1735200"/>
            <a:ext cx="5510880" cy="37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48200" y="388800"/>
            <a:ext cx="11301480" cy="52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48200" y="173520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4840" y="1735200"/>
            <a:ext cx="5510880" cy="37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48200" y="371088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48200" y="1735200"/>
            <a:ext cx="5510880" cy="37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4840" y="173520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4840" y="371088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48200" y="173520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4840" y="1735200"/>
            <a:ext cx="551088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48200" y="3710880"/>
            <a:ext cx="11292840" cy="18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c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48200" y="448200"/>
            <a:ext cx="11292480" cy="340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</a:pPr>
            <a:r>
              <a:rPr b="0" i="1" lang="en-US" sz="6400" spc="-1" strike="noStrike">
                <a:solidFill>
                  <a:srgbClr val="f2f1f1"/>
                </a:solidFill>
                <a:latin typeface="Source Sans Pro Light"/>
              </a:rPr>
              <a:t>Click to edit Master title style</a:t>
            </a:r>
            <a:endParaRPr b="0" lang="en-US" sz="64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" name="Straight Connector 7"/>
          <p:cNvSpPr/>
          <p:nvPr/>
        </p:nvSpPr>
        <p:spPr>
          <a:xfrm>
            <a:off x="449280" y="4122000"/>
            <a:ext cx="11293200" cy="360"/>
          </a:xfrm>
          <a:prstGeom prst="line">
            <a:avLst/>
          </a:prstGeom>
          <a:ln w="6350">
            <a:solidFill>
              <a:srgbClr val="f2f1f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370760" y="6153840"/>
            <a:ext cx="539676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199" strike="noStrike" cap="all">
                <a:solidFill>
                  <a:srgbClr val="f2f1f1">
                    <a:alpha val="55000"/>
                  </a:srgbClr>
                </a:solidFill>
                <a:latin typeface="Source Sans Pro"/>
              </a:rPr>
              <a:t>Sample Footer Text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10238400" y="6153840"/>
            <a:ext cx="151056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6CCB687-0406-4E8C-B9E4-A5F770B1C2F8}" type="slidenum">
              <a:rPr b="0" lang="en-US" sz="900" spc="-1" strike="noStrike">
                <a:solidFill>
                  <a:srgbClr val="f2f1f1">
                    <a:alpha val="55000"/>
                  </a:srgbClr>
                </a:solidFill>
                <a:latin typeface="Source Sans Pr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442800" y="6153120"/>
            <a:ext cx="345708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fld id="{EFA8BB7E-EE7B-401F-B3EF-94790D4CA831}" type="datetime">
              <a:rPr b="0" lang="en-US" sz="900" spc="199" strike="noStrike" cap="all">
                <a:solidFill>
                  <a:srgbClr val="ffffff">
                    <a:alpha val="55000"/>
                  </a:srgbClr>
                </a:solidFill>
                <a:latin typeface="Source Sans Pro"/>
              </a:rPr>
              <a:t>5/11/22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2f1f1">
                    <a:alpha val="55000"/>
                  </a:srgbClr>
                </a:solidFill>
                <a:latin typeface="Source Sans Pro"/>
              </a:rPr>
              <a:t>Click to edit the outline text format</a:t>
            </a:r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2f1f1">
                    <a:alpha val="55000"/>
                  </a:srgbClr>
                </a:solidFill>
                <a:latin typeface="Source Sans Pro"/>
              </a:rPr>
              <a:t>Second Outline Level</a:t>
            </a:r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2f1f1">
                    <a:alpha val="55000"/>
                  </a:srgbClr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2f1f1">
                    <a:alpha val="55000"/>
                  </a:srgbClr>
                </a:solidFill>
                <a:latin typeface="Source Sans Pro"/>
              </a:rPr>
              <a:t>Fourth Outline Level</a:t>
            </a:r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2f1f1">
                    <a:alpha val="55000"/>
                  </a:srgbClr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2f1f1">
                    <a:alpha val="55000"/>
                  </a:srgbClr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2f1f1">
                    <a:alpha val="55000"/>
                  </a:srgbClr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c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i="1" lang="en-US" sz="3200" spc="-1" strike="noStrike">
                <a:solidFill>
                  <a:srgbClr val="f2f1f1"/>
                </a:solidFill>
                <a:latin typeface="Source Sans Pro Light"/>
              </a:rPr>
              <a:t>Click to edit Master title style</a:t>
            </a:r>
            <a:endParaRPr b="0" lang="en-US" sz="3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48200" y="1735200"/>
            <a:ext cx="11292840" cy="3782520"/>
          </a:xfrm>
          <a:prstGeom prst="rect">
            <a:avLst/>
          </a:prstGeom>
          <a:noFill/>
          <a:ln w="0">
            <a:noFill/>
          </a:ln>
        </p:spPr>
        <p:txBody>
          <a:bodyPr lIns="0" tIns="0" bIns="0" anchor="t">
            <a:noAutofit/>
          </a:bodyPr>
          <a:p>
            <a:pPr marL="450000" indent="-448200">
              <a:lnSpc>
                <a:spcPct val="140000"/>
              </a:lnSpc>
              <a:spcBef>
                <a:spcPts val="1001"/>
              </a:spcBef>
              <a:buClr>
                <a:srgbClr val="f2f1f1"/>
              </a:buClr>
              <a:buFont typeface="Calibri Light"/>
              <a:buChar char="→"/>
            </a:pPr>
            <a:r>
              <a:rPr b="0" lang="en-US" sz="1800" spc="-1" strike="noStrike">
                <a:solidFill>
                  <a:srgbClr val="f2f1f1">
                    <a:alpha val="55000"/>
                  </a:srgbClr>
                </a:solidFill>
                <a:latin typeface="Source Sans Pro"/>
              </a:rPr>
              <a:t>Click to edit Master text styles</a:t>
            </a:r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  <a:p>
            <a:pPr lvl="1" marL="900000" indent="-448200">
              <a:lnSpc>
                <a:spcPct val="140000"/>
              </a:lnSpc>
              <a:spcBef>
                <a:spcPts val="499"/>
              </a:spcBef>
              <a:buClr>
                <a:srgbClr val="f2f1f1"/>
              </a:buClr>
              <a:buFont typeface="Calibri Light"/>
              <a:buChar char="→"/>
            </a:pPr>
            <a:r>
              <a:rPr b="0" lang="en-US" sz="1800" spc="-1" strike="noStrike">
                <a:solidFill>
                  <a:srgbClr val="f2f1f1">
                    <a:alpha val="55000"/>
                  </a:srgbClr>
                </a:solidFill>
                <a:latin typeface="Source Sans Pro"/>
              </a:rPr>
              <a:t>Second level</a:t>
            </a:r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  <a:p>
            <a:pPr lvl="2" marL="1350000" indent="-448200">
              <a:lnSpc>
                <a:spcPct val="140000"/>
              </a:lnSpc>
              <a:spcBef>
                <a:spcPts val="499"/>
              </a:spcBef>
              <a:buClr>
                <a:srgbClr val="f2f1f1"/>
              </a:buClr>
              <a:buFont typeface="Calibri Light"/>
              <a:buChar char="→"/>
            </a:pPr>
            <a:r>
              <a:rPr b="0" lang="en-US" sz="1800" spc="-1" strike="noStrike">
                <a:solidFill>
                  <a:srgbClr val="f2f1f1">
                    <a:alpha val="55000"/>
                  </a:srgbClr>
                </a:solidFill>
                <a:latin typeface="Source Sans Pro"/>
              </a:rPr>
              <a:t>Third level</a:t>
            </a:r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  <a:p>
            <a:pPr lvl="3" marL="1800000" indent="-448200">
              <a:lnSpc>
                <a:spcPct val="140000"/>
              </a:lnSpc>
              <a:spcBef>
                <a:spcPts val="499"/>
              </a:spcBef>
              <a:buClr>
                <a:srgbClr val="f2f1f1"/>
              </a:buClr>
              <a:buFont typeface="Calibri Light"/>
              <a:buChar char="→"/>
            </a:pPr>
            <a:r>
              <a:rPr b="0" lang="en-US" sz="1800" spc="-1" strike="noStrike">
                <a:solidFill>
                  <a:srgbClr val="f2f1f1">
                    <a:alpha val="55000"/>
                  </a:srgbClr>
                </a:solidFill>
                <a:latin typeface="Source Sans Pro"/>
              </a:rPr>
              <a:t>Fourth level</a:t>
            </a:r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  <a:p>
            <a:pPr lvl="4" marL="2250000" indent="-448200">
              <a:lnSpc>
                <a:spcPct val="140000"/>
              </a:lnSpc>
              <a:spcBef>
                <a:spcPts val="499"/>
              </a:spcBef>
              <a:buClr>
                <a:srgbClr val="f2f1f1"/>
              </a:buClr>
              <a:buFont typeface="Calibri Light"/>
              <a:buChar char="→"/>
            </a:pPr>
            <a:r>
              <a:rPr b="0" lang="en-US" sz="1800" spc="-1" strike="noStrike">
                <a:solidFill>
                  <a:srgbClr val="f2f1f1">
                    <a:alpha val="55000"/>
                  </a:srgbClr>
                </a:solidFill>
                <a:latin typeface="Source Sans Pro"/>
              </a:rPr>
              <a:t>Fifth level</a:t>
            </a:r>
            <a:endParaRPr b="0" lang="en-US" sz="1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/>
          </p:nvPr>
        </p:nvSpPr>
        <p:spPr>
          <a:xfrm>
            <a:off x="4370760" y="6153840"/>
            <a:ext cx="539676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199" strike="noStrike" cap="all">
                <a:solidFill>
                  <a:srgbClr val="f2f1f1">
                    <a:alpha val="55000"/>
                  </a:srgbClr>
                </a:solidFill>
                <a:latin typeface="Source Sans Pro"/>
              </a:rPr>
              <a:t>Sample Footer Text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10238400" y="6153840"/>
            <a:ext cx="151056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CB94660-2AEE-41AE-AE8B-AFBBF23460DA}" type="slidenum">
              <a:rPr b="0" lang="en-US" sz="900" spc="-1" strike="noStrike">
                <a:solidFill>
                  <a:srgbClr val="f2f1f1">
                    <a:alpha val="55000"/>
                  </a:srgbClr>
                </a:solidFill>
                <a:latin typeface="Source Sans Pr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42800" y="6153120"/>
            <a:ext cx="345708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fld id="{F0A1CD6B-093E-486D-B4FD-BBF4EEB40DE1}" type="datetime">
              <a:rPr b="0" lang="en-US" sz="900" spc="199" strike="noStrike" cap="all">
                <a:solidFill>
                  <a:srgbClr val="ffffff">
                    <a:alpha val="55000"/>
                  </a:srgbClr>
                </a:solidFill>
                <a:latin typeface="Source Sans Pro"/>
              </a:rPr>
              <a:t>5/11/22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d24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8200" y="662400"/>
            <a:ext cx="11292840" cy="100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How your mind learns [to program]</a:t>
            </a:r>
            <a:endParaRPr b="0" lang="en-US" sz="4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48200" y="1652400"/>
            <a:ext cx="11292840" cy="984600"/>
          </a:xfrm>
          <a:prstGeom prst="rect">
            <a:avLst/>
          </a:prstGeom>
          <a:noFill/>
          <a:ln w="0">
            <a:noFill/>
          </a:ln>
        </p:spPr>
        <p:txBody>
          <a:bodyPr lIns="0" tIns="0" bIns="0" anchor="ctr">
            <a:noAutofit/>
          </a:bodyPr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Maven Pro Medium"/>
              </a:rPr>
              <a:t>Neil Brown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Maven Pro Medium"/>
              </a:rPr>
              <a:t>Research Fellow in Computer Science Education, King’s College London, UK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Maven Pro Medium"/>
              </a:rPr>
              <a:t>Twitter: @neilccbrown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Straight Connector 10"/>
          <p:cNvSpPr/>
          <p:nvPr/>
        </p:nvSpPr>
        <p:spPr>
          <a:xfrm>
            <a:off x="450000" y="450000"/>
            <a:ext cx="11293200" cy="360"/>
          </a:xfrm>
          <a:prstGeom prst="line">
            <a:avLst/>
          </a:prstGeom>
          <a:ln w="6350">
            <a:solidFill>
              <a:srgbClr val="f2f1f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Picture 3" descr="Complex maths formulae on a blackboard"/>
          <p:cNvPicPr/>
          <p:nvPr/>
        </p:nvPicPr>
        <p:blipFill>
          <a:blip r:embed="rId1"/>
          <a:srcRect l="0" t="34831" r="0" b="21361"/>
          <a:stretch/>
        </p:blipFill>
        <p:spPr>
          <a:xfrm>
            <a:off x="0" y="2959200"/>
            <a:ext cx="12191760" cy="389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Aharoni"/>
              </a:rPr>
              <a:t>Human memory</a:t>
            </a:r>
            <a:endParaRPr b="0" lang="en-US" sz="3200" spc="-1" strike="noStrike">
              <a:solidFill>
                <a:srgbClr val="ffffff"/>
              </a:solidFill>
              <a:latin typeface="Source Sans Pro"/>
            </a:endParaRPr>
          </a:p>
        </p:txBody>
      </p:sp>
      <p:graphicFrame>
        <p:nvGraphicFramePr>
          <p:cNvPr id="129" name="Table 5"/>
          <p:cNvGraphicFramePr/>
          <p:nvPr/>
        </p:nvGraphicFramePr>
        <p:xfrm>
          <a:off x="2031840" y="1997280"/>
          <a:ext cx="8127720" cy="1140840"/>
        </p:xfrm>
        <a:graphic>
          <a:graphicData uri="http://schemas.openxmlformats.org/drawingml/2006/table">
            <a:tbl>
              <a:tblPr/>
              <a:tblGrid>
                <a:gridCol w="1625400"/>
                <a:gridCol w="1625400"/>
                <a:gridCol w="1625400"/>
                <a:gridCol w="1625400"/>
                <a:gridCol w="1626120"/>
              </a:tblGrid>
              <a:tr h="11412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1383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1383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1383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1383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13835"/>
                    </a:solidFill>
                  </a:tcPr>
                </a:tc>
              </a:tr>
            </a:tbl>
          </a:graphicData>
        </a:graphic>
      </p:graphicFrame>
      <p:sp>
        <p:nvSpPr>
          <p:cNvPr id="130" name="TextBox 5"/>
          <p:cNvSpPr/>
          <p:nvPr/>
        </p:nvSpPr>
        <p:spPr>
          <a:xfrm>
            <a:off x="2031840" y="1237680"/>
            <a:ext cx="812772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800" algn="ctr">
              <a:lnSpc>
                <a:spcPct val="10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f0f0fa"/>
                </a:solidFill>
                <a:latin typeface="Maven Pro Medium"/>
              </a:rPr>
              <a:t>Working memory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TextBox 6"/>
          <p:cNvSpPr/>
          <p:nvPr/>
        </p:nvSpPr>
        <p:spPr>
          <a:xfrm>
            <a:off x="2031840" y="3719520"/>
            <a:ext cx="812772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800" algn="ctr">
              <a:lnSpc>
                <a:spcPct val="10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f0f0fa"/>
                </a:solidFill>
                <a:latin typeface="Maven Pro Medium"/>
              </a:rPr>
              <a:t>Long-term memory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Oval 7"/>
          <p:cNvSpPr/>
          <p:nvPr/>
        </p:nvSpPr>
        <p:spPr>
          <a:xfrm>
            <a:off x="2122560" y="4735440"/>
            <a:ext cx="1360440" cy="132768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Oval 8"/>
          <p:cNvSpPr/>
          <p:nvPr/>
        </p:nvSpPr>
        <p:spPr>
          <a:xfrm>
            <a:off x="7260840" y="4889160"/>
            <a:ext cx="1360440" cy="132768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Oval 9"/>
          <p:cNvSpPr/>
          <p:nvPr/>
        </p:nvSpPr>
        <p:spPr>
          <a:xfrm>
            <a:off x="4871520" y="5424480"/>
            <a:ext cx="1224360" cy="122544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Oval 10"/>
          <p:cNvSpPr/>
          <p:nvPr/>
        </p:nvSpPr>
        <p:spPr>
          <a:xfrm>
            <a:off x="5823720" y="4448880"/>
            <a:ext cx="1022760" cy="95004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Oval 11"/>
          <p:cNvSpPr/>
          <p:nvPr/>
        </p:nvSpPr>
        <p:spPr>
          <a:xfrm>
            <a:off x="3750120" y="5054760"/>
            <a:ext cx="854280" cy="73872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Oval 12"/>
          <p:cNvSpPr/>
          <p:nvPr/>
        </p:nvSpPr>
        <p:spPr>
          <a:xfrm>
            <a:off x="9225720" y="4558320"/>
            <a:ext cx="1022760" cy="95004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Oval 3"/>
          <p:cNvSpPr/>
          <p:nvPr/>
        </p:nvSpPr>
        <p:spPr>
          <a:xfrm rot="2478000">
            <a:off x="5040000" y="4256640"/>
            <a:ext cx="1643760" cy="259200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Oval 17"/>
          <p:cNvSpPr/>
          <p:nvPr/>
        </p:nvSpPr>
        <p:spPr>
          <a:xfrm rot="5400000">
            <a:off x="2512440" y="4084200"/>
            <a:ext cx="1643760" cy="259200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Straight Arrow Connector 19"/>
          <p:cNvSpPr/>
          <p:nvPr/>
        </p:nvSpPr>
        <p:spPr>
          <a:xfrm>
            <a:off x="2759040" y="2504520"/>
            <a:ext cx="397800" cy="205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fff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Straight Arrow Connector 21"/>
          <p:cNvSpPr/>
          <p:nvPr/>
        </p:nvSpPr>
        <p:spPr>
          <a:xfrm>
            <a:off x="4476240" y="2545200"/>
            <a:ext cx="1185120" cy="21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fff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Straight Arrow Connector 22"/>
          <p:cNvSpPr/>
          <p:nvPr/>
        </p:nvSpPr>
        <p:spPr>
          <a:xfrm>
            <a:off x="6065640" y="2436480"/>
            <a:ext cx="1355760" cy="201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fff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Straight Arrow Connector 24"/>
          <p:cNvSpPr/>
          <p:nvPr/>
        </p:nvSpPr>
        <p:spPr>
          <a:xfrm>
            <a:off x="7557840" y="2582640"/>
            <a:ext cx="1817280" cy="211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fff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20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/>
          <p:nvPr/>
        </p:nvSpPr>
        <p:spPr>
          <a:xfrm>
            <a:off x="995760" y="2502360"/>
            <a:ext cx="10200240" cy="18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Lesson #2: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Increasing your knowledge increases your processing capacity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/>
          <p:nvPr/>
        </p:nvSpPr>
        <p:spPr>
          <a:xfrm>
            <a:off x="1958760" y="2502360"/>
            <a:ext cx="8274240" cy="18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Your brain is eager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to link facts…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Aharoni"/>
              </a:rPr>
              <a:t>Human memory</a:t>
            </a:r>
            <a:endParaRPr b="0" lang="en-US" sz="3200" spc="-1" strike="noStrike">
              <a:solidFill>
                <a:srgbClr val="ffffff"/>
              </a:solidFill>
              <a:latin typeface="Source Sans Pro"/>
            </a:endParaRPr>
          </a:p>
        </p:txBody>
      </p:sp>
      <p:graphicFrame>
        <p:nvGraphicFramePr>
          <p:cNvPr id="147" name="Table 5"/>
          <p:cNvGraphicFramePr/>
          <p:nvPr/>
        </p:nvGraphicFramePr>
        <p:xfrm>
          <a:off x="2031840" y="1997280"/>
          <a:ext cx="8127720" cy="1140840"/>
        </p:xfrm>
        <a:graphic>
          <a:graphicData uri="http://schemas.openxmlformats.org/drawingml/2006/table">
            <a:tbl>
              <a:tblPr/>
              <a:tblGrid>
                <a:gridCol w="1625400"/>
                <a:gridCol w="1625400"/>
                <a:gridCol w="1625400"/>
                <a:gridCol w="1625400"/>
                <a:gridCol w="1626120"/>
              </a:tblGrid>
              <a:tr h="11412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1383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1383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1383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1383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13835"/>
                    </a:solidFill>
                  </a:tcPr>
                </a:tc>
              </a:tr>
            </a:tbl>
          </a:graphicData>
        </a:graphic>
      </p:graphicFrame>
      <p:sp>
        <p:nvSpPr>
          <p:cNvPr id="148" name="TextBox 5"/>
          <p:cNvSpPr/>
          <p:nvPr/>
        </p:nvSpPr>
        <p:spPr>
          <a:xfrm>
            <a:off x="2031840" y="1237680"/>
            <a:ext cx="812772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800" algn="ctr">
              <a:lnSpc>
                <a:spcPct val="10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f0f0fa"/>
                </a:solidFill>
                <a:latin typeface="Maven Pro Medium"/>
              </a:rPr>
              <a:t>Working memory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9" name="TextBox 6"/>
          <p:cNvSpPr/>
          <p:nvPr/>
        </p:nvSpPr>
        <p:spPr>
          <a:xfrm>
            <a:off x="2031840" y="3719520"/>
            <a:ext cx="812772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800" algn="ctr">
              <a:lnSpc>
                <a:spcPct val="10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f0f0fa"/>
                </a:solidFill>
                <a:latin typeface="Maven Pro Medium"/>
              </a:rPr>
              <a:t>Long-term memory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Oval 7"/>
          <p:cNvSpPr/>
          <p:nvPr/>
        </p:nvSpPr>
        <p:spPr>
          <a:xfrm>
            <a:off x="2122560" y="4735440"/>
            <a:ext cx="1360440" cy="132768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Oval 8"/>
          <p:cNvSpPr/>
          <p:nvPr/>
        </p:nvSpPr>
        <p:spPr>
          <a:xfrm>
            <a:off x="7017480" y="4289760"/>
            <a:ext cx="1959480" cy="191232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Oval 9"/>
          <p:cNvSpPr/>
          <p:nvPr/>
        </p:nvSpPr>
        <p:spPr>
          <a:xfrm>
            <a:off x="4871520" y="5424480"/>
            <a:ext cx="1224360" cy="122544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Oval 10"/>
          <p:cNvSpPr/>
          <p:nvPr/>
        </p:nvSpPr>
        <p:spPr>
          <a:xfrm>
            <a:off x="5823720" y="4448880"/>
            <a:ext cx="1022760" cy="95004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Oval 11"/>
          <p:cNvSpPr/>
          <p:nvPr/>
        </p:nvSpPr>
        <p:spPr>
          <a:xfrm>
            <a:off x="3750120" y="5054760"/>
            <a:ext cx="854280" cy="73872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Oval 12"/>
          <p:cNvSpPr/>
          <p:nvPr/>
        </p:nvSpPr>
        <p:spPr>
          <a:xfrm>
            <a:off x="9225720" y="4558320"/>
            <a:ext cx="1022760" cy="95004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Oval 3"/>
          <p:cNvSpPr/>
          <p:nvPr/>
        </p:nvSpPr>
        <p:spPr>
          <a:xfrm rot="2478000">
            <a:off x="5040000" y="4256640"/>
            <a:ext cx="1643760" cy="259200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Oval 17"/>
          <p:cNvSpPr/>
          <p:nvPr/>
        </p:nvSpPr>
        <p:spPr>
          <a:xfrm rot="5400000">
            <a:off x="2512440" y="4084200"/>
            <a:ext cx="1643760" cy="259200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Straight Arrow Connector 19"/>
          <p:cNvSpPr/>
          <p:nvPr/>
        </p:nvSpPr>
        <p:spPr>
          <a:xfrm>
            <a:off x="2759040" y="2504520"/>
            <a:ext cx="397800" cy="205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fff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Straight Arrow Connector 21"/>
          <p:cNvSpPr/>
          <p:nvPr/>
        </p:nvSpPr>
        <p:spPr>
          <a:xfrm>
            <a:off x="4476240" y="2545200"/>
            <a:ext cx="1185120" cy="21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fff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Straight Arrow Connector 22"/>
          <p:cNvSpPr/>
          <p:nvPr/>
        </p:nvSpPr>
        <p:spPr>
          <a:xfrm>
            <a:off x="6065640" y="2436480"/>
            <a:ext cx="1355760" cy="201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fff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Straight Arrow Connector 24"/>
          <p:cNvSpPr/>
          <p:nvPr/>
        </p:nvSpPr>
        <p:spPr>
          <a:xfrm>
            <a:off x="7557840" y="2582640"/>
            <a:ext cx="1817280" cy="211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fff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Aharoni"/>
              </a:rPr>
              <a:t>Your brain is not a computer</a:t>
            </a:r>
            <a:endParaRPr b="0" lang="en-US" sz="32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63" name="Graphic 3" descr="Brain in head outline"/>
          <p:cNvPicPr/>
          <p:nvPr/>
        </p:nvPicPr>
        <p:blipFill>
          <a:blip r:embed="rId1"/>
          <a:stretch/>
        </p:blipFill>
        <p:spPr>
          <a:xfrm>
            <a:off x="-269280" y="1228680"/>
            <a:ext cx="6580800" cy="6580800"/>
          </a:xfrm>
          <a:prstGeom prst="rect">
            <a:avLst/>
          </a:prstGeom>
          <a:ln w="0">
            <a:noFill/>
          </a:ln>
        </p:spPr>
      </p:pic>
      <p:pic>
        <p:nvPicPr>
          <p:cNvPr id="164" name="Graphic 5" descr="Processor outline"/>
          <p:cNvPicPr/>
          <p:nvPr/>
        </p:nvPicPr>
        <p:blipFill>
          <a:blip r:embed="rId2"/>
          <a:stretch/>
        </p:blipFill>
        <p:spPr>
          <a:xfrm>
            <a:off x="7660440" y="1720080"/>
            <a:ext cx="4348440" cy="4348440"/>
          </a:xfrm>
          <a:prstGeom prst="rect">
            <a:avLst/>
          </a:prstGeom>
          <a:ln w="0">
            <a:noFill/>
          </a:ln>
        </p:spPr>
      </p:pic>
      <p:sp>
        <p:nvSpPr>
          <p:cNvPr id="165" name="TextBox 6"/>
          <p:cNvSpPr/>
          <p:nvPr/>
        </p:nvSpPr>
        <p:spPr>
          <a:xfrm>
            <a:off x="5720400" y="2949840"/>
            <a:ext cx="16488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latin typeface="Consolas"/>
              </a:rPr>
              <a:t>!=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0" y="1135080"/>
            <a:ext cx="1219176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bIns="0" anchor="t">
            <a:normAutofit/>
          </a:bodyPr>
          <a:p>
            <a:pPr marL="1800"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3600" spc="-1" strike="noStrike">
                <a:solidFill>
                  <a:srgbClr val="f0f0fa"/>
                </a:solidFill>
                <a:latin typeface="Maven Pro Medium"/>
              </a:rPr>
              <a:t>Existing knowledge can sometimes trip you up: bad links</a:t>
            </a:r>
            <a:endParaRPr b="0" lang="en-US" sz="36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Aharoni"/>
              </a:rPr>
              <a:t>Problem solving: common misconception</a:t>
            </a:r>
            <a:endParaRPr b="0" lang="en-US" sz="44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68" name="Rectangle 3"/>
          <p:cNvSpPr/>
          <p:nvPr/>
        </p:nvSpPr>
        <p:spPr>
          <a:xfrm>
            <a:off x="858240" y="4167720"/>
            <a:ext cx="3219480" cy="1280880"/>
          </a:xfrm>
          <a:prstGeom prst="rect">
            <a:avLst/>
          </a:prstGeom>
          <a:solidFill>
            <a:srgbClr val="513835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Fix performance of a web service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9" name="Rectangle 4"/>
          <p:cNvSpPr/>
          <p:nvPr/>
        </p:nvSpPr>
        <p:spPr>
          <a:xfrm>
            <a:off x="4610880" y="4167720"/>
            <a:ext cx="3219480" cy="1280880"/>
          </a:xfrm>
          <a:prstGeom prst="rect">
            <a:avLst/>
          </a:prstGeom>
          <a:solidFill>
            <a:srgbClr val="513835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Make a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chess move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0" name="Rectangle 5"/>
          <p:cNvSpPr/>
          <p:nvPr/>
        </p:nvSpPr>
        <p:spPr>
          <a:xfrm>
            <a:off x="8221680" y="4167720"/>
            <a:ext cx="3219480" cy="1280880"/>
          </a:xfrm>
          <a:prstGeom prst="rect">
            <a:avLst/>
          </a:prstGeom>
          <a:solidFill>
            <a:srgbClr val="513835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Weigh a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jumbo jet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1" name="Rectangle 6"/>
          <p:cNvSpPr/>
          <p:nvPr/>
        </p:nvSpPr>
        <p:spPr>
          <a:xfrm>
            <a:off x="5236560" y="1530000"/>
            <a:ext cx="1968480" cy="1280880"/>
          </a:xfrm>
          <a:prstGeom prst="rect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Problem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solving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2" name="Straight Connector 7"/>
          <p:cNvSpPr/>
          <p:nvPr/>
        </p:nvSpPr>
        <p:spPr>
          <a:xfrm flipV="1">
            <a:off x="2468160" y="2810880"/>
            <a:ext cx="3752640" cy="1356840"/>
          </a:xfrm>
          <a:prstGeom prst="line">
            <a:avLst/>
          </a:prstGeom>
          <a:ln w="762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Straight Connector 9"/>
          <p:cNvSpPr/>
          <p:nvPr/>
        </p:nvSpPr>
        <p:spPr>
          <a:xfrm>
            <a:off x="6220800" y="2810880"/>
            <a:ext cx="3610800" cy="1356840"/>
          </a:xfrm>
          <a:prstGeom prst="line">
            <a:avLst/>
          </a:prstGeom>
          <a:ln w="762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Straight Connector 12"/>
          <p:cNvSpPr/>
          <p:nvPr/>
        </p:nvSpPr>
        <p:spPr>
          <a:xfrm>
            <a:off x="6220800" y="2810880"/>
            <a:ext cx="0" cy="1356840"/>
          </a:xfrm>
          <a:prstGeom prst="line">
            <a:avLst/>
          </a:prstGeom>
          <a:ln w="762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Rounded Rectangle 16"/>
          <p:cNvSpPr/>
          <p:nvPr/>
        </p:nvSpPr>
        <p:spPr>
          <a:xfrm rot="20218800">
            <a:off x="3668040" y="2076120"/>
            <a:ext cx="4854600" cy="14688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762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f0000"/>
                </a:solidFill>
                <a:latin typeface="American Typewriter Semibold"/>
              </a:rPr>
              <a:t>WRONG!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Aharoni"/>
              </a:rPr>
              <a:t>Problem solving: actually per-domain</a:t>
            </a:r>
            <a:endParaRPr b="0" lang="en-US" sz="44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77" name="Rectangle 3"/>
          <p:cNvSpPr/>
          <p:nvPr/>
        </p:nvSpPr>
        <p:spPr>
          <a:xfrm>
            <a:off x="858240" y="4167720"/>
            <a:ext cx="3219480" cy="1280880"/>
          </a:xfrm>
          <a:prstGeom prst="rect">
            <a:avLst/>
          </a:prstGeom>
          <a:solidFill>
            <a:srgbClr val="513835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Fix performance of a web service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8" name="Rectangle 4"/>
          <p:cNvSpPr/>
          <p:nvPr/>
        </p:nvSpPr>
        <p:spPr>
          <a:xfrm>
            <a:off x="4610880" y="4167720"/>
            <a:ext cx="3219480" cy="1280880"/>
          </a:xfrm>
          <a:prstGeom prst="rect">
            <a:avLst/>
          </a:prstGeom>
          <a:solidFill>
            <a:srgbClr val="513835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Make a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chess move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9" name="Rectangle 5"/>
          <p:cNvSpPr/>
          <p:nvPr/>
        </p:nvSpPr>
        <p:spPr>
          <a:xfrm>
            <a:off x="8221680" y="4167720"/>
            <a:ext cx="3219480" cy="1280880"/>
          </a:xfrm>
          <a:prstGeom prst="rect">
            <a:avLst/>
          </a:prstGeom>
          <a:solidFill>
            <a:srgbClr val="513835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Weigh a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jumbo jet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0" name="Rectangle 6"/>
          <p:cNvSpPr/>
          <p:nvPr/>
        </p:nvSpPr>
        <p:spPr>
          <a:xfrm>
            <a:off x="5236560" y="1530000"/>
            <a:ext cx="1968480" cy="1280880"/>
          </a:xfrm>
          <a:prstGeom prst="rect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Problem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solving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1" name="Rectangle 9"/>
          <p:cNvSpPr/>
          <p:nvPr/>
        </p:nvSpPr>
        <p:spPr>
          <a:xfrm>
            <a:off x="8863920" y="1530000"/>
            <a:ext cx="1968480" cy="1280880"/>
          </a:xfrm>
          <a:prstGeom prst="rect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Problem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solving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2" name="Rectangle 10"/>
          <p:cNvSpPr/>
          <p:nvPr/>
        </p:nvSpPr>
        <p:spPr>
          <a:xfrm>
            <a:off x="1483920" y="1530000"/>
            <a:ext cx="1968480" cy="1280880"/>
          </a:xfrm>
          <a:prstGeom prst="rect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Problem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solving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Straight Connector 11"/>
          <p:cNvSpPr/>
          <p:nvPr/>
        </p:nvSpPr>
        <p:spPr>
          <a:xfrm>
            <a:off x="4347000" y="1229040"/>
            <a:ext cx="360" cy="4601880"/>
          </a:xfrm>
          <a:prstGeom prst="line">
            <a:avLst/>
          </a:prstGeom>
          <a:ln w="38100">
            <a:solidFill>
              <a:srgbClr val="ffff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Straight Connector 14"/>
          <p:cNvSpPr/>
          <p:nvPr/>
        </p:nvSpPr>
        <p:spPr>
          <a:xfrm>
            <a:off x="8049600" y="1244160"/>
            <a:ext cx="360" cy="4601880"/>
          </a:xfrm>
          <a:prstGeom prst="line">
            <a:avLst/>
          </a:prstGeom>
          <a:ln w="38100">
            <a:solidFill>
              <a:srgbClr val="ffff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Straight Connector 15"/>
          <p:cNvSpPr/>
          <p:nvPr/>
        </p:nvSpPr>
        <p:spPr>
          <a:xfrm>
            <a:off x="6220800" y="2810880"/>
            <a:ext cx="0" cy="1356840"/>
          </a:xfrm>
          <a:prstGeom prst="line">
            <a:avLst/>
          </a:prstGeom>
          <a:ln w="762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Straight Connector 16"/>
          <p:cNvSpPr/>
          <p:nvPr/>
        </p:nvSpPr>
        <p:spPr>
          <a:xfrm>
            <a:off x="9848160" y="2810880"/>
            <a:ext cx="0" cy="1356840"/>
          </a:xfrm>
          <a:prstGeom prst="line">
            <a:avLst/>
          </a:prstGeom>
          <a:ln w="762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Straight Connector 17"/>
          <p:cNvSpPr/>
          <p:nvPr/>
        </p:nvSpPr>
        <p:spPr>
          <a:xfrm>
            <a:off x="2458080" y="2810880"/>
            <a:ext cx="0" cy="1356840"/>
          </a:xfrm>
          <a:prstGeom prst="line">
            <a:avLst/>
          </a:prstGeom>
          <a:ln w="762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/>
          <p:nvPr/>
        </p:nvSpPr>
        <p:spPr>
          <a:xfrm>
            <a:off x="995760" y="2502360"/>
            <a:ext cx="10200240" cy="18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Lesson #3: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Problem-solving is not a generic skill, it is acquired per-domain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Aharoni"/>
              </a:rPr>
              <a:t>Supercharge your ability</a:t>
            </a:r>
            <a:endParaRPr b="0" lang="en-US" sz="44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48200" y="1676520"/>
            <a:ext cx="11743560" cy="3484800"/>
          </a:xfrm>
          <a:prstGeom prst="rect">
            <a:avLst/>
          </a:prstGeom>
          <a:noFill/>
          <a:ln w="0">
            <a:noFill/>
          </a:ln>
        </p:spPr>
        <p:txBody>
          <a:bodyPr lIns="0" tIns="0" bIns="0" anchor="t">
            <a:noAutofit/>
          </a:bodyPr>
          <a:p>
            <a:pPr marL="1800">
              <a:lnSpc>
                <a:spcPct val="1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0f0fa"/>
                </a:solidFill>
                <a:latin typeface="Maven Pro Medium"/>
              </a:rPr>
              <a:t>Use varied examples to learn/explain abstract concepts</a:t>
            </a:r>
            <a:endParaRPr b="0" lang="en-US" sz="2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  <a:p>
            <a:pPr marL="1800">
              <a:lnSpc>
                <a:spcPct val="1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0f0fa"/>
                </a:solidFill>
                <a:latin typeface="Maven Pro Medium"/>
              </a:rPr>
              <a:t>Increase processing capacity by increasing/strengthening knowledge</a:t>
            </a:r>
            <a:endParaRPr b="0" lang="en-US" sz="2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  <a:p>
            <a:pPr marL="1800">
              <a:lnSpc>
                <a:spcPct val="1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0f0fa"/>
                </a:solidFill>
                <a:latin typeface="Maven Pro Medium"/>
              </a:rPr>
              <a:t>Improve/examine problem solving within a specific domain</a:t>
            </a:r>
            <a:endParaRPr b="0" lang="en-US" sz="2800" spc="-1" strike="noStrike">
              <a:solidFill>
                <a:srgbClr val="f2f1f1">
                  <a:alpha val="55000"/>
                </a:srgbClr>
              </a:solidFill>
              <a:latin typeface="Source Sans Pro"/>
            </a:endParaRPr>
          </a:p>
        </p:txBody>
      </p:sp>
      <p:sp>
        <p:nvSpPr>
          <p:cNvPr id="191" name="Subtitle 2"/>
          <p:cNvSpPr/>
          <p:nvPr/>
        </p:nvSpPr>
        <p:spPr>
          <a:xfrm>
            <a:off x="450720" y="5518080"/>
            <a:ext cx="11292840" cy="98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bIns="0" anchor="ctr">
            <a:noAutofit/>
          </a:bodyPr>
          <a:p>
            <a:pPr marL="1800" algn="ctr">
              <a:lnSpc>
                <a:spcPct val="11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Maven Pro Medium"/>
              </a:rPr>
              <a:t>Neil Brown, King’s College London, UK</a:t>
            </a:r>
            <a:endParaRPr b="0" lang="en-US" sz="2000" spc="-1" strike="noStrike">
              <a:latin typeface="Arial"/>
            </a:endParaRPr>
          </a:p>
          <a:p>
            <a:pPr marL="1800" algn="ctr">
              <a:lnSpc>
                <a:spcPct val="11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Maven Pro Medium"/>
              </a:rPr>
              <a:t>Email: neil.c.c.brown@kcl.ac.uk</a:t>
            </a:r>
            <a:endParaRPr b="0" lang="en-US" sz="2000" spc="-1" strike="noStrike">
              <a:latin typeface="Arial"/>
            </a:endParaRPr>
          </a:p>
          <a:p>
            <a:pPr marL="1800" algn="ctr">
              <a:lnSpc>
                <a:spcPct val="11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Maven Pro Medium"/>
              </a:rPr>
              <a:t>Twitter: @neilccbrown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3" dur="indefinite" restart="never" nodeType="tmRoot">
          <p:childTnLst>
            <p:seq>
              <p:cTn id="224" dur="indefinite" nodeType="mainSeq">
                <p:childTnLst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/>
          <p:nvPr/>
        </p:nvSpPr>
        <p:spPr>
          <a:xfrm>
            <a:off x="449280" y="2928600"/>
            <a:ext cx="11292840" cy="10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End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7" dur="7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/>
          <p:nvPr/>
        </p:nvSpPr>
        <p:spPr>
          <a:xfrm>
            <a:off x="449280" y="1158120"/>
            <a:ext cx="11292840" cy="45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Learning is an essential part of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being a software developer…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… </a:t>
            </a: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but how does learning work?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/>
          <p:nvPr/>
        </p:nvSpPr>
        <p:spPr>
          <a:xfrm>
            <a:off x="449280" y="2323440"/>
            <a:ext cx="11292840" cy="19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Learning involves storing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and linking concrete facts…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Aharoni"/>
              </a:rPr>
              <a:t>Storing and linking concrete facts</a:t>
            </a:r>
            <a:endParaRPr b="0" lang="en-US" sz="44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7" name="Rectangle 5"/>
          <p:cNvSpPr/>
          <p:nvPr/>
        </p:nvSpPr>
        <p:spPr>
          <a:xfrm>
            <a:off x="3748680" y="1949040"/>
            <a:ext cx="4694400" cy="765000"/>
          </a:xfrm>
          <a:prstGeom prst="rect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onsolas"/>
              </a:rPr>
              <a:t>Numbers: 1, 2, 3, 4…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8" name="Rectangle 6"/>
          <p:cNvSpPr/>
          <p:nvPr/>
        </p:nvSpPr>
        <p:spPr>
          <a:xfrm>
            <a:off x="2220120" y="4143600"/>
            <a:ext cx="7751880" cy="765000"/>
          </a:xfrm>
          <a:prstGeom prst="rect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onsolas"/>
              </a:rPr>
              <a:t>Whole numbers are also called integers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" name="Straight Connector 7"/>
          <p:cNvSpPr/>
          <p:nvPr/>
        </p:nvSpPr>
        <p:spPr>
          <a:xfrm>
            <a:off x="6095880" y="2714040"/>
            <a:ext cx="360" cy="1429560"/>
          </a:xfrm>
          <a:prstGeom prst="line">
            <a:avLst/>
          </a:prstGeom>
          <a:ln w="762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Aharoni"/>
              </a:rPr>
              <a:t>Learning abstract concepts</a:t>
            </a:r>
            <a:endParaRPr b="0" lang="en-US" sz="44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1" name="TextBox 3"/>
          <p:cNvSpPr/>
          <p:nvPr/>
        </p:nvSpPr>
        <p:spPr>
          <a:xfrm>
            <a:off x="4082760" y="2179800"/>
            <a:ext cx="7504200" cy="247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800" algn="ctr">
              <a:lnSpc>
                <a:spcPct val="10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f0f0fa"/>
                </a:solidFill>
                <a:latin typeface="Maven Pro Medium"/>
              </a:rPr>
              <a:t>“</a:t>
            </a:r>
            <a:r>
              <a:rPr b="0" lang="en-GB" sz="3200" spc="-1" strike="noStrike">
                <a:solidFill>
                  <a:srgbClr val="f0f0fa"/>
                </a:solidFill>
                <a:latin typeface="Maven Pro Medium"/>
              </a:rPr>
              <a:t>A value is the representation of some entity that can be manipulated by a program. The members of a type are the values of that type.”</a:t>
            </a:r>
            <a:endParaRPr b="0" lang="en-US" sz="3200" spc="-1" strike="noStrike">
              <a:latin typeface="Arial"/>
            </a:endParaRPr>
          </a:p>
          <a:p>
            <a:pPr marL="1800" algn="ctr">
              <a:lnSpc>
                <a:spcPct val="100000"/>
              </a:lnSpc>
              <a:spcBef>
                <a:spcPts val="1001"/>
              </a:spcBef>
            </a:pPr>
            <a:r>
              <a:rPr b="0" lang="en-GB" sz="2000" spc="-1" strike="noStrike">
                <a:solidFill>
                  <a:srgbClr val="a7a7ad"/>
                </a:solidFill>
                <a:latin typeface="Maven Pro Medium"/>
              </a:rPr>
              <a:t>– </a:t>
            </a:r>
            <a:r>
              <a:rPr b="0" lang="en-GB" sz="2000" spc="-1" strike="noStrike">
                <a:solidFill>
                  <a:srgbClr val="a7a7ad"/>
                </a:solidFill>
                <a:latin typeface="Maven Pro Medium"/>
              </a:rPr>
              <a:t>Wikipedia’s page on “Value (Computer Science)”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" name="Rectangle 4"/>
          <p:cNvSpPr/>
          <p:nvPr/>
        </p:nvSpPr>
        <p:spPr>
          <a:xfrm>
            <a:off x="830520" y="2788560"/>
            <a:ext cx="2490840" cy="1280880"/>
          </a:xfrm>
          <a:prstGeom prst="rect">
            <a:avLst/>
          </a:prstGeom>
          <a:solidFill>
            <a:srgbClr val="513835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Values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&amp; types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259316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Aharoni"/>
              </a:rPr>
              <a:t>Learning abstract concepts… use examples!</a:t>
            </a:r>
            <a:endParaRPr b="0" lang="en-US" sz="44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4" name="Rectangle 4"/>
          <p:cNvSpPr/>
          <p:nvPr/>
        </p:nvSpPr>
        <p:spPr>
          <a:xfrm>
            <a:off x="830520" y="2788560"/>
            <a:ext cx="2490840" cy="1280880"/>
          </a:xfrm>
          <a:prstGeom prst="rect">
            <a:avLst/>
          </a:prstGeom>
          <a:solidFill>
            <a:srgbClr val="513835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Values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&amp; types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5" name="Rectangle 5"/>
          <p:cNvSpPr/>
          <p:nvPr/>
        </p:nvSpPr>
        <p:spPr>
          <a:xfrm>
            <a:off x="4478760" y="1613880"/>
            <a:ext cx="6523560" cy="765000"/>
          </a:xfrm>
          <a:prstGeom prst="rect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onsolas"/>
              </a:rPr>
              <a:t>"hello"</a:t>
            </a: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 and </a:t>
            </a:r>
            <a:r>
              <a:rPr b="1" lang="en-GB" sz="2800" spc="-1" strike="noStrike">
                <a:solidFill>
                  <a:srgbClr val="ffffff"/>
                </a:solidFill>
                <a:latin typeface="Consolas"/>
              </a:rPr>
              <a:t>"</a:t>
            </a:r>
            <a:r>
              <a:rPr b="1" lang="en-GB" sz="2800" spc="-1" strike="noStrike">
                <a:solidFill>
                  <a:srgbClr val="ffffff"/>
                </a:solidFill>
                <a:latin typeface="Consolas"/>
              </a:rPr>
              <a:t>bye"</a:t>
            </a:r>
            <a:r>
              <a:rPr b="1" lang="en-GB" sz="2800" spc="-1" strike="noStrike">
                <a:solidFill>
                  <a:srgbClr val="ffffff"/>
                </a:solidFill>
                <a:latin typeface="Aharoni"/>
              </a:rPr>
              <a:t> </a:t>
            </a: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are string values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6" name="Rectangle 6"/>
          <p:cNvSpPr/>
          <p:nvPr/>
        </p:nvSpPr>
        <p:spPr>
          <a:xfrm>
            <a:off x="4478760" y="3046320"/>
            <a:ext cx="6523560" cy="765000"/>
          </a:xfrm>
          <a:prstGeom prst="rect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onsolas"/>
              </a:rPr>
              <a:t>0, 12, -5</a:t>
            </a:r>
            <a:r>
              <a:rPr b="0" lang="en-GB" sz="2800" spc="-1" strike="noStrike">
                <a:solidFill>
                  <a:srgbClr val="ffffff"/>
                </a:solidFill>
                <a:latin typeface="Maven Pro SemiBold"/>
              </a:rPr>
              <a:t> </a:t>
            </a: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are integer values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7" name="Rectangle 8"/>
          <p:cNvSpPr/>
          <p:nvPr/>
        </p:nvSpPr>
        <p:spPr>
          <a:xfrm>
            <a:off x="4478760" y="4478760"/>
            <a:ext cx="6523560" cy="765000"/>
          </a:xfrm>
          <a:prstGeom prst="rect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onsolas"/>
              </a:rPr>
              <a:t>True</a:t>
            </a: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 and </a:t>
            </a:r>
            <a:r>
              <a:rPr b="1" lang="en-GB" sz="2800" spc="-1" strike="noStrike">
                <a:solidFill>
                  <a:srgbClr val="ffffff"/>
                </a:solidFill>
                <a:latin typeface="Consolas"/>
              </a:rPr>
              <a:t>F</a:t>
            </a:r>
            <a:r>
              <a:rPr b="1" lang="en-GB" sz="2800" spc="-1" strike="noStrike">
                <a:solidFill>
                  <a:srgbClr val="ffffff"/>
                </a:solidFill>
                <a:latin typeface="Consolas"/>
              </a:rPr>
              <a:t>alse</a:t>
            </a:r>
            <a:r>
              <a:rPr b="0" lang="en-GB" sz="2800" spc="-1" strike="noStrike">
                <a:solidFill>
                  <a:srgbClr val="ffffff"/>
                </a:solidFill>
                <a:latin typeface="Aharoni"/>
              </a:rPr>
              <a:t> are boolean values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8" name="Straight Connector 7"/>
          <p:cNvSpPr/>
          <p:nvPr/>
        </p:nvSpPr>
        <p:spPr>
          <a:xfrm flipV="1">
            <a:off x="3321360" y="1996200"/>
            <a:ext cx="1157040" cy="1432800"/>
          </a:xfrm>
          <a:prstGeom prst="line">
            <a:avLst/>
          </a:prstGeom>
          <a:ln w="762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Straight Connector 9"/>
          <p:cNvSpPr/>
          <p:nvPr/>
        </p:nvSpPr>
        <p:spPr>
          <a:xfrm>
            <a:off x="3321360" y="3428640"/>
            <a:ext cx="1157040" cy="1432800"/>
          </a:xfrm>
          <a:prstGeom prst="line">
            <a:avLst/>
          </a:prstGeom>
          <a:ln w="762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Straight Connector 12"/>
          <p:cNvSpPr/>
          <p:nvPr/>
        </p:nvSpPr>
        <p:spPr>
          <a:xfrm>
            <a:off x="3321360" y="3428640"/>
            <a:ext cx="1157040" cy="360"/>
          </a:xfrm>
          <a:prstGeom prst="line">
            <a:avLst/>
          </a:prstGeom>
          <a:ln w="762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/>
          <p:nvPr/>
        </p:nvSpPr>
        <p:spPr>
          <a:xfrm>
            <a:off x="1958760" y="2502360"/>
            <a:ext cx="8274240" cy="18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…</a:t>
            </a: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abstraction is learned by linking examples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/>
          <p:nvPr/>
        </p:nvSpPr>
        <p:spPr>
          <a:xfrm>
            <a:off x="1958760" y="2502360"/>
            <a:ext cx="8274240" cy="18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Lesson #1: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Study varied examples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to learn abstract concepts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AND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Give examples when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f2f1f1"/>
                </a:solidFill>
                <a:latin typeface="Aharoni"/>
              </a:rPr>
              <a:t>explaining to others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48200" y="388800"/>
            <a:ext cx="11301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Aharoni"/>
              </a:rPr>
              <a:t>Human memory</a:t>
            </a:r>
            <a:endParaRPr b="0" lang="en-US" sz="3200" spc="-1" strike="noStrike">
              <a:solidFill>
                <a:srgbClr val="ffffff"/>
              </a:solidFill>
              <a:latin typeface="Source Sans Pro"/>
            </a:endParaRPr>
          </a:p>
        </p:txBody>
      </p:sp>
      <p:graphicFrame>
        <p:nvGraphicFramePr>
          <p:cNvPr id="114" name="Table 5"/>
          <p:cNvGraphicFramePr/>
          <p:nvPr/>
        </p:nvGraphicFramePr>
        <p:xfrm>
          <a:off x="2031840" y="1997280"/>
          <a:ext cx="8127720" cy="1140840"/>
        </p:xfrm>
        <a:graphic>
          <a:graphicData uri="http://schemas.openxmlformats.org/drawingml/2006/table">
            <a:tbl>
              <a:tblPr/>
              <a:tblGrid>
                <a:gridCol w="1625400"/>
                <a:gridCol w="1625400"/>
                <a:gridCol w="1625400"/>
                <a:gridCol w="1625400"/>
                <a:gridCol w="1626120"/>
              </a:tblGrid>
              <a:tr h="11412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1383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1383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1383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1383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13835"/>
                    </a:solidFill>
                  </a:tcPr>
                </a:tc>
              </a:tr>
            </a:tbl>
          </a:graphicData>
        </a:graphic>
      </p:graphicFrame>
      <p:sp>
        <p:nvSpPr>
          <p:cNvPr id="115" name="TextBox 5"/>
          <p:cNvSpPr/>
          <p:nvPr/>
        </p:nvSpPr>
        <p:spPr>
          <a:xfrm>
            <a:off x="2031840" y="1237680"/>
            <a:ext cx="812772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800" algn="ctr">
              <a:lnSpc>
                <a:spcPct val="10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f0f0fa"/>
                </a:solidFill>
                <a:latin typeface="Maven Pro Medium"/>
              </a:rPr>
              <a:t>Working memory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TextBox 6"/>
          <p:cNvSpPr/>
          <p:nvPr/>
        </p:nvSpPr>
        <p:spPr>
          <a:xfrm>
            <a:off x="2031840" y="3719520"/>
            <a:ext cx="812772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800" algn="ctr">
              <a:lnSpc>
                <a:spcPct val="10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f0f0fa"/>
                </a:solidFill>
                <a:latin typeface="Maven Pro Medium"/>
              </a:rPr>
              <a:t>Long-term memory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7" name="Oval 7"/>
          <p:cNvSpPr/>
          <p:nvPr/>
        </p:nvSpPr>
        <p:spPr>
          <a:xfrm>
            <a:off x="2122560" y="4735440"/>
            <a:ext cx="1360440" cy="132768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Oval 8"/>
          <p:cNvSpPr/>
          <p:nvPr/>
        </p:nvSpPr>
        <p:spPr>
          <a:xfrm>
            <a:off x="7260840" y="4889160"/>
            <a:ext cx="1360440" cy="132768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Oval 9"/>
          <p:cNvSpPr/>
          <p:nvPr/>
        </p:nvSpPr>
        <p:spPr>
          <a:xfrm>
            <a:off x="4871520" y="5424480"/>
            <a:ext cx="1224360" cy="122544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Oval 10"/>
          <p:cNvSpPr/>
          <p:nvPr/>
        </p:nvSpPr>
        <p:spPr>
          <a:xfrm>
            <a:off x="5823720" y="4448880"/>
            <a:ext cx="1022760" cy="95004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Oval 11"/>
          <p:cNvSpPr/>
          <p:nvPr/>
        </p:nvSpPr>
        <p:spPr>
          <a:xfrm>
            <a:off x="3750120" y="5054760"/>
            <a:ext cx="854280" cy="73872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Oval 12"/>
          <p:cNvSpPr/>
          <p:nvPr/>
        </p:nvSpPr>
        <p:spPr>
          <a:xfrm>
            <a:off x="9225720" y="4558320"/>
            <a:ext cx="1022760" cy="950040"/>
          </a:xfrm>
          <a:prstGeom prst="ellipse">
            <a:avLst/>
          </a:prstGeom>
          <a:solidFill>
            <a:srgbClr val="585b3b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Straight Arrow Connector 4"/>
          <p:cNvSpPr/>
          <p:nvPr/>
        </p:nvSpPr>
        <p:spPr>
          <a:xfrm>
            <a:off x="2759040" y="2504520"/>
            <a:ext cx="1262160" cy="254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fff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Straight Arrow Connector 14"/>
          <p:cNvSpPr/>
          <p:nvPr/>
        </p:nvSpPr>
        <p:spPr>
          <a:xfrm>
            <a:off x="4469760" y="2518560"/>
            <a:ext cx="770760" cy="29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fff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Straight Arrow Connector 16"/>
          <p:cNvSpPr/>
          <p:nvPr/>
        </p:nvSpPr>
        <p:spPr>
          <a:xfrm flipH="1">
            <a:off x="3279960" y="2518560"/>
            <a:ext cx="2762640" cy="237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fff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Straight Arrow Connector 18"/>
          <p:cNvSpPr/>
          <p:nvPr/>
        </p:nvSpPr>
        <p:spPr>
          <a:xfrm>
            <a:off x="7604640" y="2504520"/>
            <a:ext cx="260640" cy="238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fff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Straight Arrow Connector 20"/>
          <p:cNvSpPr/>
          <p:nvPr/>
        </p:nvSpPr>
        <p:spPr>
          <a:xfrm>
            <a:off x="9356040" y="2502360"/>
            <a:ext cx="237960" cy="205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ffff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5523</TotalTime>
  <Application>LibreOffice/7.2.4.1$MacOSX_X86_64 LibreOffice_project/27d75539669ac387bb498e35313b970b7fe9c4f9</Application>
  <AppVersion>15.0000</AppVersion>
  <Words>736</Words>
  <Paragraphs>121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2022-03-30T09:46:27Z</dcterms:created>
  <dc:creator>Neil</dc:creator>
  <dc:description/>
  <dc:language>en-US</dc:language>
  <cp:lastModifiedBy/>
  <dcterms:modified xsi:type="dcterms:W3CDTF">2022-05-11T06:29:26Z</dcterms:modified>
  <cp:revision>88</cp:revision>
  <dc:subject/>
  <dc:title>How your mind learns to program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