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81" r:id="rId4"/>
    <p:sldId id="261" r:id="rId5"/>
    <p:sldId id="291" r:id="rId6"/>
    <p:sldId id="265" r:id="rId7"/>
    <p:sldId id="264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5814" autoAdjust="0"/>
  </p:normalViewPr>
  <p:slideViewPr>
    <p:cSldViewPr snapToGrid="0" showGuides="1">
      <p:cViewPr varScale="1">
        <p:scale>
          <a:sx n="60" d="100"/>
          <a:sy n="60" d="100"/>
        </p:scale>
        <p:origin x="2472" y="7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2377A-C154-4DBD-AFE4-2CBD6526A68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2FAE-B30A-471F-8D2C-84D6ABEF80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130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E2FAE-B30A-471F-8D2C-84D6ABEF80DF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58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E2FAE-B30A-471F-8D2C-84D6ABEF80DF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916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E2FAE-B30A-471F-8D2C-84D6ABEF80DF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282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E2FAE-B30A-471F-8D2C-84D6ABEF80DF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147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E2FAE-B30A-471F-8D2C-84D6ABEF80DF}" type="slidenum">
              <a:rPr lang="en-NZ" smtClean="0"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5809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E2FAE-B30A-471F-8D2C-84D6ABEF80DF}" type="slidenum">
              <a:rPr lang="en-NZ" smtClean="0"/>
              <a:t>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307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E2FAE-B30A-471F-8D2C-84D6ABEF80DF}" type="slidenum">
              <a:rPr lang="en-NZ" smtClean="0"/>
              <a:t>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5775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email me.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E2FAE-B30A-471F-8D2C-84D6ABEF80DF}" type="slidenum">
              <a:rPr lang="en-NZ" smtClean="0"/>
              <a:t>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1894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smtClean="0">
                <a:solidFill>
                  <a:srgbClr val="C00000"/>
                </a:solidFill>
              </a:rPr>
              <a:t>Links to studies: shorturl.at/lyHNR</a:t>
            </a:r>
            <a:endParaRPr lang="en-NZ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Matthias Galster | University of Canterbury | mgalster@ieee.org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A7425292-4DC9-4214-BDF3-712DF88B581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063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987"/>
            <a:ext cx="10515600" cy="4887567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42081"/>
            <a:ext cx="3109685" cy="365125"/>
          </a:xfrm>
        </p:spPr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Links to studies: shorturl.at/lyHNR</a:t>
            </a:r>
            <a:endParaRPr lang="en-NZ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8335" y="6442081"/>
            <a:ext cx="4738915" cy="365125"/>
          </a:xfrm>
        </p:spPr>
        <p:txBody>
          <a:bodyPr/>
          <a:lstStyle/>
          <a:p>
            <a:r>
              <a:rPr lang="en-NZ" dirty="0" smtClean="0"/>
              <a:t>Matthias Galster | University of Canterbury | </a:t>
            </a:r>
            <a:r>
              <a:rPr lang="en-NZ" dirty="0" err="1" smtClean="0"/>
              <a:t>mgalster@ieee.org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260" y="6442081"/>
            <a:ext cx="3091545" cy="365125"/>
          </a:xfrm>
        </p:spPr>
        <p:txBody>
          <a:bodyPr/>
          <a:lstStyle/>
          <a:p>
            <a:fld id="{A7425292-4DC9-4214-BDF3-712DF88B581F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5957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>
                <a:solidFill>
                  <a:srgbClr val="C00000"/>
                </a:solidFill>
              </a:rPr>
              <a:t>Links to studies: shorturl.at/lyHNR</a:t>
            </a:r>
            <a:endParaRPr lang="en-NZ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6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Matthias Galster | University of Canterbury | </a:t>
            </a:r>
            <a:r>
              <a:rPr lang="en-US" dirty="0" err="1" smtClean="0"/>
              <a:t>mgalster@ieee.org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A7425292-4DC9-4214-BDF3-712DF88B581F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831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5500" b="1" dirty="0" smtClean="0">
                <a:latin typeface="Trebuchet MS" panose="020B0603020202020204" pitchFamily="34" charset="0"/>
              </a:rPr>
              <a:t>Value and waste </a:t>
            </a:r>
            <a:br>
              <a:rPr lang="en-NZ" sz="5500" b="1" dirty="0" smtClean="0">
                <a:latin typeface="Trebuchet MS" panose="020B0603020202020204" pitchFamily="34" charset="0"/>
              </a:rPr>
            </a:br>
            <a:r>
              <a:rPr lang="en-NZ" sz="5500" b="1" dirty="0" smtClean="0">
                <a:latin typeface="Trebuchet MS" panose="020B0603020202020204" pitchFamily="34" charset="0"/>
              </a:rPr>
              <a:t>in software engineering</a:t>
            </a:r>
            <a:endParaRPr lang="en-NZ" sz="5500" b="1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7312"/>
          </a:xfrm>
        </p:spPr>
        <p:txBody>
          <a:bodyPr>
            <a:normAutofit/>
          </a:bodyPr>
          <a:lstStyle/>
          <a:p>
            <a:endParaRPr lang="en-NZ" sz="2000" dirty="0" smtClean="0">
              <a:latin typeface="Trebuchet MS" panose="020B0603020202020204" pitchFamily="34" charset="0"/>
            </a:endParaRPr>
          </a:p>
          <a:p>
            <a:r>
              <a:rPr lang="en-NZ" sz="2000" dirty="0" smtClean="0">
                <a:latin typeface="Trebuchet MS" panose="020B0603020202020204" pitchFamily="34" charset="0"/>
              </a:rPr>
              <a:t>Matthias Galster</a:t>
            </a:r>
          </a:p>
          <a:p>
            <a:r>
              <a:rPr lang="en-NZ" sz="2000" dirty="0" smtClean="0">
                <a:latin typeface="Trebuchet MS" panose="020B0603020202020204" pitchFamily="34" charset="0"/>
              </a:rPr>
              <a:t>University of Canterbury</a:t>
            </a:r>
          </a:p>
          <a:p>
            <a:r>
              <a:rPr lang="en-NZ" sz="2000" dirty="0" smtClean="0">
                <a:latin typeface="Trebuchet MS" panose="020B0603020202020204" pitchFamily="34" charset="0"/>
              </a:rPr>
              <a:t>Christchurch, New Zealand</a:t>
            </a:r>
          </a:p>
          <a:p>
            <a:r>
              <a:rPr lang="en-NZ" sz="2000" dirty="0" smtClean="0">
                <a:latin typeface="Trebuchet MS" panose="020B0603020202020204" pitchFamily="34" charset="0"/>
              </a:rPr>
              <a:t>mgalster@ieee.org</a:t>
            </a:r>
            <a:endParaRPr lang="en-NZ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Links to studies: shorturl.at/lyHNR</a:t>
            </a:r>
            <a:endParaRPr lang="en-NZ" dirty="0"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292-4DC9-4214-BDF3-712DF88B581F}" type="slidenum">
              <a:rPr lang="en-NZ" smtClean="0">
                <a:latin typeface="Trebuchet MS" panose="020B0603020202020204" pitchFamily="34" charset="0"/>
              </a:rPr>
              <a:t>2</a:t>
            </a:fld>
            <a:endParaRPr lang="en-NZ" dirty="0">
              <a:latin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01" y="652363"/>
            <a:ext cx="7637231" cy="4028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2247821" y="5161457"/>
            <a:ext cx="7708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Links </a:t>
            </a:r>
            <a:r>
              <a:rPr lang="en-NZ" sz="22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 </a:t>
            </a:r>
            <a:r>
              <a:rPr lang="en-NZ" sz="22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studies mentioned in </a:t>
            </a:r>
            <a:r>
              <a:rPr lang="en-NZ" sz="22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talk</a:t>
            </a:r>
            <a:r>
              <a:rPr lang="en-NZ" sz="22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 </a:t>
            </a:r>
            <a:r>
              <a:rPr lang="en-NZ" sz="2200" b="1" u="sng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shorturl.at/lyHNR</a:t>
            </a:r>
            <a:endParaRPr lang="en-NZ" sz="2200" b="1" u="sng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365127"/>
            <a:ext cx="10515600" cy="907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Z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Links to studies: shorturl.at/lyHNR</a:t>
            </a:r>
            <a:endParaRPr lang="en-NZ" dirty="0"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292-4DC9-4214-BDF3-712DF88B581F}" type="slidenum">
              <a:rPr lang="en-NZ" smtClean="0">
                <a:latin typeface="Trebuchet MS" panose="020B0603020202020204" pitchFamily="34" charset="0"/>
              </a:rPr>
              <a:t>3</a:t>
            </a:fld>
            <a:endParaRPr lang="en-NZ" dirty="0">
              <a:latin typeface="Trebuchet MS" panose="020B0603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51985" y="3434948"/>
            <a:ext cx="1962072" cy="4977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3200" b="1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Value</a:t>
            </a:r>
            <a:endParaRPr lang="en-NZ" sz="3200" b="1" dirty="0">
              <a:solidFill>
                <a:schemeClr val="accent6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365127"/>
            <a:ext cx="10515600" cy="907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Z" dirty="0"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31" y="1353649"/>
            <a:ext cx="1926580" cy="1926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85" y="1038598"/>
            <a:ext cx="2241631" cy="2241631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534405" y="3444524"/>
            <a:ext cx="1974594" cy="4977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3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Waste</a:t>
            </a:r>
            <a:endParaRPr lang="en-NZ" sz="3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758824" y="5600897"/>
            <a:ext cx="4703379" cy="4977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3200" dirty="0" smtClean="0">
                <a:latin typeface="Trebuchet MS" panose="020B0603020202020204" pitchFamily="34" charset="0"/>
              </a:rPr>
              <a:t>Engineers</a:t>
            </a:r>
            <a:endParaRPr lang="en-NZ" sz="3200" dirty="0">
              <a:latin typeface="Trebuchet MS" panose="020B0603020202020204" pitchFamily="34" charset="0"/>
            </a:endParaRPr>
          </a:p>
        </p:txBody>
      </p:sp>
      <p:cxnSp>
        <p:nvCxnSpPr>
          <p:cNvPr id="17" name="Straight Arrow Connector 16"/>
          <p:cNvCxnSpPr>
            <a:stCxn id="18" idx="3"/>
            <a:endCxn id="14" idx="1"/>
          </p:cNvCxnSpPr>
          <p:nvPr/>
        </p:nvCxnSpPr>
        <p:spPr>
          <a:xfrm flipV="1">
            <a:off x="6938032" y="3693416"/>
            <a:ext cx="1596373" cy="9694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13" idx="3"/>
          </p:cNvCxnSpPr>
          <p:nvPr/>
        </p:nvCxnSpPr>
        <p:spPr>
          <a:xfrm flipH="1" flipV="1">
            <a:off x="3614057" y="3683840"/>
            <a:ext cx="1662418" cy="9790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54514" y="693514"/>
            <a:ext cx="13083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0" b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?</a:t>
            </a:r>
            <a:endParaRPr lang="en-NZ" sz="20000" b="1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75" y="3832080"/>
            <a:ext cx="1661557" cy="166155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302549" y="3774612"/>
            <a:ext cx="599090" cy="545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0" name="Rectangle 29"/>
          <p:cNvSpPr/>
          <p:nvPr/>
        </p:nvSpPr>
        <p:spPr>
          <a:xfrm>
            <a:off x="5276475" y="5005965"/>
            <a:ext cx="599090" cy="545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17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7084"/>
          </a:xfrm>
        </p:spPr>
        <p:txBody>
          <a:bodyPr>
            <a:normAutofit/>
          </a:bodyPr>
          <a:lstStyle/>
          <a:p>
            <a:r>
              <a:rPr lang="en-NZ" dirty="0" smtClean="0"/>
              <a:t>What is waste?</a:t>
            </a:r>
            <a:endParaRPr lang="en-NZ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Links to studies: shorturl.at/lyHNR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292-4DC9-4214-BDF3-712DF88B581F}" type="slidenum">
              <a:rPr lang="en-NZ" smtClean="0"/>
              <a:t>4</a:t>
            </a:fld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34" y="1990610"/>
            <a:ext cx="4921796" cy="34610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4465" y="5926256"/>
            <a:ext cx="8872667" cy="394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latin typeface="Trebuchet MS" panose="020B0603020202020204" pitchFamily="34" charset="0"/>
              </a:rPr>
              <a:t>2-year 5-month </a:t>
            </a:r>
            <a:r>
              <a:rPr lang="en-NZ" sz="1600" dirty="0">
                <a:latin typeface="Trebuchet MS" panose="020B0603020202020204" pitchFamily="34" charset="0"/>
              </a:rPr>
              <a:t>participant </a:t>
            </a:r>
            <a:r>
              <a:rPr lang="en-NZ" sz="1600" dirty="0" smtClean="0">
                <a:latin typeface="Trebuchet MS" panose="020B0603020202020204" pitchFamily="34" charset="0"/>
              </a:rPr>
              <a:t>observation, interviews </a:t>
            </a:r>
            <a:r>
              <a:rPr lang="en-NZ" sz="1600" dirty="0">
                <a:latin typeface="Trebuchet MS" panose="020B0603020202020204" pitchFamily="34" charset="0"/>
              </a:rPr>
              <a:t>at software </a:t>
            </a:r>
            <a:r>
              <a:rPr lang="en-NZ" sz="1600" dirty="0" smtClean="0">
                <a:latin typeface="Trebuchet MS" panose="020B0603020202020204" pitchFamily="34" charset="0"/>
              </a:rPr>
              <a:t>consultancy [Sedano et al.]</a:t>
            </a:r>
            <a:endParaRPr lang="en-NZ" sz="1600" dirty="0"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502" y="1430745"/>
            <a:ext cx="664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377">
              <a:lnSpc>
                <a:spcPct val="90000"/>
              </a:lnSpc>
              <a:spcBef>
                <a:spcPts val="1000"/>
              </a:spcBef>
            </a:pPr>
            <a:r>
              <a:rPr lang="en-NZ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A</a:t>
            </a:r>
            <a:r>
              <a:rPr 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ctivities that consume resources but create no “value”</a:t>
            </a:r>
            <a:endParaRPr lang="en-NZ" sz="2000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791083"/>
            <a:ext cx="820501" cy="6602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24606" y="3013847"/>
            <a:ext cx="37716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>
                <a:solidFill>
                  <a:schemeClr val="accent6">
                    <a:lumMod val="50000"/>
                  </a:schemeClr>
                </a:solidFill>
                <a:sym typeface="Wingdings 2" panose="05020102010507070707" pitchFamily="18" charset="2"/>
              </a:rPr>
              <a:t>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Understanding waste + causes empowers us to address it explicitly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7084"/>
          </a:xfrm>
        </p:spPr>
        <p:txBody>
          <a:bodyPr>
            <a:normAutofit/>
          </a:bodyPr>
          <a:lstStyle/>
          <a:p>
            <a:r>
              <a:rPr lang="en-NZ" dirty="0" smtClean="0"/>
              <a:t>Waste – bad </a:t>
            </a:r>
            <a:r>
              <a:rPr lang="en-NZ" dirty="0"/>
              <a:t>c</a:t>
            </a:r>
            <a:r>
              <a:rPr lang="en-NZ" dirty="0" smtClean="0"/>
              <a:t>ode reviews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2400" dirty="0">
                <a:solidFill>
                  <a:srgbClr val="C00000"/>
                </a:solidFill>
              </a:rPr>
              <a:t>What are bad code review practices and resulting waste?</a:t>
            </a:r>
          </a:p>
          <a:p>
            <a:pPr marL="0" indent="0" algn="ctr">
              <a:buNone/>
            </a:pPr>
            <a:endParaRPr lang="en-NZ" sz="2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Links to studies: shorturl.at/lyHNR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292-4DC9-4214-BDF3-712DF88B581F}" type="slidenum">
              <a:rPr lang="en-NZ" smtClean="0"/>
              <a:t>5</a:t>
            </a:fld>
            <a:endParaRPr lang="en-NZ" dirty="0"/>
          </a:p>
        </p:txBody>
      </p:sp>
      <p:sp>
        <p:nvSpPr>
          <p:cNvPr id="14" name="Rectangle 13"/>
          <p:cNvSpPr/>
          <p:nvPr/>
        </p:nvSpPr>
        <p:spPr>
          <a:xfrm>
            <a:off x="1674465" y="5926256"/>
            <a:ext cx="8872667" cy="394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latin typeface="Trebuchet MS" panose="020B0603020202020204" pitchFamily="34" charset="0"/>
              </a:rPr>
              <a:t>Literature review, survey, interviews, ~226k code reviews from 8 OSS [</a:t>
            </a:r>
            <a:r>
              <a:rPr lang="en-NZ" sz="1600" dirty="0">
                <a:latin typeface="Trebuchet MS" panose="020B0603020202020204" pitchFamily="34" charset="0"/>
              </a:rPr>
              <a:t>Doğan </a:t>
            </a:r>
            <a:r>
              <a:rPr lang="en-NZ" sz="1600" dirty="0" smtClean="0">
                <a:latin typeface="Trebuchet MS" panose="020B0603020202020204" pitchFamily="34" charset="0"/>
              </a:rPr>
              <a:t>&amp;Tüzün]</a:t>
            </a:r>
            <a:endParaRPr lang="en-NZ" sz="1600" dirty="0">
              <a:latin typeface="Trebuchet MS" panose="020B0603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5791083"/>
            <a:ext cx="820501" cy="660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484" y="2994025"/>
            <a:ext cx="914400" cy="942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35245" y="2349044"/>
            <a:ext cx="20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Lack of review</a:t>
            </a:r>
            <a:endParaRPr lang="en-US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1794" y="4170674"/>
            <a:ext cx="20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Review buddies</a:t>
            </a:r>
            <a:endParaRPr lang="en-US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6957" y="2341620"/>
            <a:ext cx="20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Ping-pong</a:t>
            </a:r>
            <a:endParaRPr lang="en-US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9848" y="2656258"/>
            <a:ext cx="20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Looks good to me</a:t>
            </a:r>
            <a:endParaRPr lang="en-US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3743" y="4161636"/>
            <a:ext cx="20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Sleeping</a:t>
            </a:r>
            <a:endParaRPr lang="en-US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36228" y="2340625"/>
            <a:ext cx="20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Missing context</a:t>
            </a:r>
            <a:endParaRPr lang="en-US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36229" y="2662104"/>
            <a:ext cx="20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Large change sets</a:t>
            </a:r>
            <a:endParaRPr lang="en-US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552" y="4544193"/>
            <a:ext cx="1200150" cy="1104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975" y="2648745"/>
            <a:ext cx="1924050" cy="11620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260" y="2969229"/>
            <a:ext cx="1438275" cy="12001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935" y="4561749"/>
            <a:ext cx="847725" cy="11144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3974" y="1209707"/>
            <a:ext cx="957382" cy="9573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58025" y="4670191"/>
            <a:ext cx="421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accent6">
                    <a:lumMod val="50000"/>
                  </a:schemeClr>
                </a:solidFill>
                <a:sym typeface="Wingdings 2" panose="05020102010507070707" pitchFamily="18" charset="2"/>
              </a:rPr>
              <a:t>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Plan and communicate expectations for review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7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7084"/>
          </a:xfrm>
        </p:spPr>
        <p:txBody>
          <a:bodyPr>
            <a:normAutofit/>
          </a:bodyPr>
          <a:lstStyle/>
          <a:p>
            <a:r>
              <a:rPr lang="en-NZ" dirty="0" smtClean="0"/>
              <a:t>Waste – technical debt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2400" dirty="0" smtClean="0">
                <a:solidFill>
                  <a:srgbClr val="C00000"/>
                </a:solidFill>
              </a:rPr>
              <a:t>What to fix? Who should fix it?</a:t>
            </a:r>
            <a:endParaRPr lang="en-NZ" sz="2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Links to studies: shorturl.at/lyHNR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292-4DC9-4214-BDF3-712DF88B581F}" type="slidenum">
              <a:rPr lang="en-NZ" smtClean="0"/>
              <a:t>6</a:t>
            </a:fld>
            <a:endParaRPr lang="en-NZ" dirty="0"/>
          </a:p>
        </p:txBody>
      </p:sp>
      <p:sp>
        <p:nvSpPr>
          <p:cNvPr id="21" name="Rectangle 20"/>
          <p:cNvSpPr/>
          <p:nvPr/>
        </p:nvSpPr>
        <p:spPr>
          <a:xfrm>
            <a:off x="1674465" y="5926256"/>
            <a:ext cx="8872667" cy="394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latin typeface="Trebuchet MS" panose="020B0603020202020204" pitchFamily="34" charset="0"/>
              </a:rPr>
              <a:t>44k commits from 20 Python and 16 Java projects [Tan et al.]</a:t>
            </a:r>
            <a:endParaRPr lang="en-NZ" sz="1600" dirty="0">
              <a:latin typeface="Trebuchet MS" panose="020B0603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5791083"/>
            <a:ext cx="820501" cy="6602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94684" y="3765748"/>
            <a:ext cx="899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Code debt, defect 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debt: if urgent, ask those who introduced 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it</a:t>
            </a:r>
          </a:p>
          <a:p>
            <a:pPr marL="285750" indent="-285750">
              <a:buFont typeface="Wingdings 2" panose="05020102010507070707" pitchFamily="18" charset="2"/>
              <a:buChar char="E"/>
            </a:pPr>
            <a:r>
              <a:rPr lang="en-US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>Design </a:t>
            </a:r>
            <a:r>
              <a:rPr lang="en-US" dirty="0">
                <a:solidFill>
                  <a:srgbClr val="7030A0"/>
                </a:solidFill>
                <a:latin typeface="Trebuchet MS" panose="020B0603020202020204" pitchFamily="34" charset="0"/>
              </a:rPr>
              <a:t>debt: ask others (not self-fixed, survive longer</a:t>
            </a:r>
            <a:r>
              <a:rPr lang="en-US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4684" y="2652566"/>
            <a:ext cx="101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Focus dedicated TD 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removal on 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types less 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likely to be 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fixed, e.g., design debt</a:t>
            </a:r>
          </a:p>
          <a:p>
            <a:r>
              <a:rPr lang="en-NZ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</a:t>
            </a:r>
            <a:r>
              <a:rPr lang="en-NZ" dirty="0" smtClean="0">
                <a:sym typeface="Wingdings 2" panose="05020102010507070707" pitchFamily="18" charset="2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Trebuchet MS" panose="020B0603020202020204" pitchFamily="34" charset="0"/>
                <a:sym typeface="Wingdings 2" panose="05020102010507070707" pitchFamily="18" charset="2"/>
              </a:rPr>
              <a:t>O</a:t>
            </a:r>
            <a:r>
              <a:rPr lang="en-US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>ther types, e.g., code debt, defect debt, are self-fixed</a:t>
            </a:r>
            <a:endParaRPr lang="en-US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089" y="1134157"/>
            <a:ext cx="806014" cy="8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7084"/>
          </a:xfrm>
        </p:spPr>
        <p:txBody>
          <a:bodyPr>
            <a:normAutofit/>
          </a:bodyPr>
          <a:lstStyle/>
          <a:p>
            <a:r>
              <a:rPr lang="en-NZ" dirty="0" smtClean="0"/>
              <a:t>Value – human values?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2400" dirty="0" smtClean="0">
                <a:solidFill>
                  <a:srgbClr val="C00000"/>
                </a:solidFill>
              </a:rPr>
              <a:t>How can we integrate human values in software?</a:t>
            </a:r>
            <a:endParaRPr lang="en-NZ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NZ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NZ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NZ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NZ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NZ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NZ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NZ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NZ" sz="2400" dirty="0">
              <a:solidFill>
                <a:srgbClr val="C00000"/>
              </a:solidFill>
            </a:endParaRP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Links to studies: shorturl.at/lyHNR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292-4DC9-4214-BDF3-712DF88B581F}" type="slidenum">
              <a:rPr lang="en-NZ" smtClean="0"/>
              <a:t>7</a:t>
            </a:fld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1779881" y="3926469"/>
            <a:ext cx="2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Dignity</a:t>
            </a:r>
            <a:endParaRPr lang="en-US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4465" y="5926256"/>
            <a:ext cx="8872667" cy="394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latin typeface="Trebuchet MS" panose="020B0603020202020204" pitchFamily="34" charset="0"/>
              </a:rPr>
              <a:t>1,097 issue discussions of Firefox, K-9 Mail, Signal Private Messenger </a:t>
            </a:r>
            <a:r>
              <a:rPr lang="en-NZ" sz="1600" dirty="0">
                <a:latin typeface="Trebuchet MS" panose="020B0603020202020204" pitchFamily="34" charset="0"/>
              </a:rPr>
              <a:t>[Nurwidyantoro et </a:t>
            </a:r>
            <a:r>
              <a:rPr lang="en-NZ" sz="1600" dirty="0" smtClean="0">
                <a:latin typeface="Trebuchet MS" panose="020B0603020202020204" pitchFamily="34" charset="0"/>
              </a:rPr>
              <a:t>al.]</a:t>
            </a:r>
            <a:endParaRPr lang="en-NZ" sz="1600" dirty="0">
              <a:latin typeface="Trebuchet MS" panose="020B06030202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5791083"/>
            <a:ext cx="820501" cy="660247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>
          <a:xfrm>
            <a:off x="856152" y="3352692"/>
            <a:ext cx="3170630" cy="33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1800" b="1" dirty="0" smtClean="0">
                <a:latin typeface="Trebuchet MS" panose="020B0603020202020204" pitchFamily="34" charset="0"/>
              </a:rPr>
              <a:t>Human values</a:t>
            </a:r>
            <a:endParaRPr lang="en-NZ" sz="1800" b="1" dirty="0">
              <a:latin typeface="Trebuchet MS" panose="020B06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79881" y="4513576"/>
            <a:ext cx="2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Inclusiveness</a:t>
            </a:r>
            <a:endParaRPr lang="en-US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26767" y="3861996"/>
            <a:ext cx="6178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“Maintain honour + respect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users” </a:t>
            </a:r>
          </a:p>
          <a:p>
            <a:pPr algn="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(e.g., what user information is kept, how is it shared; how can users unsubscribe)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0450" y="4522496"/>
            <a:ext cx="6804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“Facilitate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different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origins, languages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, cultures,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knowledge”</a:t>
            </a:r>
          </a:p>
          <a:p>
            <a:pPr algn="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(e.g., what languages are supported in a multi-cultural usage environment)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76338" y="5114172"/>
            <a:ext cx="2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Etc.</a:t>
            </a:r>
            <a:endParaRPr lang="en-US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6552536" y="3381878"/>
            <a:ext cx="4703379" cy="341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1800" b="1" dirty="0" smtClean="0">
                <a:latin typeface="Trebuchet MS" panose="020B0603020202020204" pitchFamily="34" charset="0"/>
              </a:rPr>
              <a:t>Engineers</a:t>
            </a:r>
            <a:endParaRPr lang="en-NZ" sz="1800" b="1" dirty="0">
              <a:latin typeface="Trebuchet MS" panose="020B0603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88" y="2108164"/>
            <a:ext cx="1259014" cy="125901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905" y="2006434"/>
            <a:ext cx="1314640" cy="1314640"/>
          </a:xfrm>
          <a:prstGeom prst="rect">
            <a:avLst/>
          </a:prstGeom>
        </p:spPr>
      </p:pic>
      <p:sp>
        <p:nvSpPr>
          <p:cNvPr id="57" name="Content Placeholder 2"/>
          <p:cNvSpPr txBox="1">
            <a:spLocks/>
          </p:cNvSpPr>
          <p:nvPr/>
        </p:nvSpPr>
        <p:spPr>
          <a:xfrm>
            <a:off x="3374021" y="2305586"/>
            <a:ext cx="4703379" cy="341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1800" b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?</a:t>
            </a:r>
            <a:endParaRPr lang="en-NZ" sz="1800" b="1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3142324" y="3122936"/>
            <a:ext cx="4703379" cy="9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1800" b="1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Contextualized description</a:t>
            </a:r>
            <a:endParaRPr lang="en-NZ" sz="1800" b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533775" y="2663026"/>
            <a:ext cx="4000500" cy="7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600450" y="3456537"/>
            <a:ext cx="3933825" cy="64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017122" y="1828650"/>
            <a:ext cx="599090" cy="545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1" name="Rectangle 70"/>
          <p:cNvSpPr/>
          <p:nvPr/>
        </p:nvSpPr>
        <p:spPr>
          <a:xfrm>
            <a:off x="8319403" y="2955880"/>
            <a:ext cx="339183" cy="364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2" name="TextBox 71"/>
          <p:cNvSpPr txBox="1"/>
          <p:nvPr/>
        </p:nvSpPr>
        <p:spPr>
          <a:xfrm>
            <a:off x="6951574" y="5114172"/>
            <a:ext cx="341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Etc.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2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9" grpId="0"/>
      <p:bldP spid="46" grpId="0"/>
      <p:bldP spid="49" grpId="0"/>
      <p:bldP spid="50" grpId="0"/>
      <p:bldP spid="51" grpId="0"/>
      <p:bldP spid="53" grpId="0"/>
      <p:bldP spid="57" grpId="0"/>
      <p:bldP spid="58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7084"/>
          </a:xfrm>
        </p:spPr>
        <p:txBody>
          <a:bodyPr>
            <a:normAutofit/>
          </a:bodyPr>
          <a:lstStyle/>
          <a:p>
            <a:r>
              <a:rPr lang="en-NZ" dirty="0" smtClean="0"/>
              <a:t>Summary: create value + reduce waste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Links to studies: shorturl.at/lyHNR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292-4DC9-4214-BDF3-712DF88B581F}" type="slidenum">
              <a:rPr lang="en-NZ" smtClean="0"/>
              <a:t>8</a:t>
            </a:fld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23" y="3957952"/>
            <a:ext cx="922065" cy="9220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1197" y="4104025"/>
            <a:ext cx="796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We know how to conceptualize human values for software engineering.</a:t>
            </a:r>
          </a:p>
          <a:p>
            <a:r>
              <a:rPr lang="en-NZ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Use them to identify product requirements and build responsible software. </a:t>
            </a:r>
            <a:endParaRPr lang="en-NZ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 descr="Gender equality - Free people icons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35" y="2605217"/>
            <a:ext cx="1014283" cy="10142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55823" y="2794342"/>
            <a:ext cx="6983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We know what kinds of TD get self-fixed, e.g., code debt. </a:t>
            </a:r>
          </a:p>
          <a:p>
            <a:r>
              <a:rPr lang="en-NZ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Focus dedicated activities on those that don’t, e.g., design debt.</a:t>
            </a:r>
            <a:endParaRPr lang="en-NZ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384" y="1425143"/>
            <a:ext cx="957382" cy="95738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51197" y="1430873"/>
            <a:ext cx="8664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We know what review smells, how they cause waste and why.</a:t>
            </a:r>
          </a:p>
          <a:p>
            <a:r>
              <a:rPr lang="en-NZ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Use review smells to plan + communicate expectations for reviews (and training).</a:t>
            </a:r>
            <a:endParaRPr lang="en-NZ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6049" y="5958627"/>
            <a:ext cx="994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Trebuchet MS" panose="020B0603020202020204" pitchFamily="34" charset="0"/>
              </a:rPr>
              <a:t>Acknowledgments: </a:t>
            </a:r>
            <a:r>
              <a:rPr lang="en-NZ" dirty="0" smtClean="0">
                <a:latin typeface="Trebuchet MS" panose="020B0603020202020204" pitchFamily="34" charset="0"/>
              </a:rPr>
              <a:t>Contributors to Special Issue, co-guest editors; Greg Wilson, Michael Hoye</a:t>
            </a:r>
            <a:endParaRPr lang="en-NZ" dirty="0">
              <a:latin typeface="Trebuchet MS" panose="020B0603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8856" y="5430819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Trebuchet MS" panose="020B0603020202020204" pitchFamily="34" charset="0"/>
              </a:rPr>
              <a:t>Want to know more? Want to collaborate? </a:t>
            </a:r>
            <a:r>
              <a:rPr lang="en-NZ" dirty="0" smtClean="0">
                <a:latin typeface="Trebuchet MS" panose="020B0603020202020204" pitchFamily="34" charset="0"/>
              </a:rPr>
              <a:t>Email mgalster@ieee.org</a:t>
            </a:r>
            <a:endParaRPr lang="en-NZ" dirty="0"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2883" y="531409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>
                <a:solidFill>
                  <a:srgbClr val="C00000"/>
                </a:solidFill>
                <a:sym typeface="Webdings" panose="05030102010509060703" pitchFamily="18" charset="2"/>
              </a:rPr>
              <a:t></a:t>
            </a:r>
            <a:endParaRPr lang="en-NZ" sz="40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5863" y="5777057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>
                <a:solidFill>
                  <a:srgbClr val="FFFF00"/>
                </a:solidFill>
                <a:sym typeface="Wingdings 2" panose="05020102010507070707" pitchFamily="18" charset="2"/>
              </a:rPr>
              <a:t></a:t>
            </a:r>
            <a:endParaRPr lang="en-NZ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5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11" grpId="0"/>
      <p:bldP spid="16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17017</TotalTime>
  <Words>464</Words>
  <Application>Microsoft Office PowerPoint</Application>
  <PresentationFormat>Widescreen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Webdings</vt:lpstr>
      <vt:lpstr>Wingdings 2</vt:lpstr>
      <vt:lpstr>Office Theme</vt:lpstr>
      <vt:lpstr>Value and waste  in software engineering</vt:lpstr>
      <vt:lpstr>PowerPoint Presentation</vt:lpstr>
      <vt:lpstr>PowerPoint Presentation</vt:lpstr>
      <vt:lpstr>What is waste?</vt:lpstr>
      <vt:lpstr>Waste – bad code reviews</vt:lpstr>
      <vt:lpstr>Waste – technical debt</vt:lpstr>
      <vt:lpstr>Value – human values?</vt:lpstr>
      <vt:lpstr>Summary: create value + reduce waste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and waste in software engineering</dc:title>
  <dc:creator>Matthias Galster</dc:creator>
  <cp:lastModifiedBy>Matthias Galster</cp:lastModifiedBy>
  <cp:revision>112</cp:revision>
  <dcterms:created xsi:type="dcterms:W3CDTF">2022-04-05T07:59:44Z</dcterms:created>
  <dcterms:modified xsi:type="dcterms:W3CDTF">2022-05-08T20:18:59Z</dcterms:modified>
</cp:coreProperties>
</file>