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Lo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11" Type="http://schemas.openxmlformats.org/officeDocument/2006/relationships/slide" Target="slides/slide6.xml"/><Relationship Id="rId22" Type="http://schemas.openxmlformats.org/officeDocument/2006/relationships/font" Target="fonts/Lora-italic.fntdata"/><Relationship Id="rId10" Type="http://schemas.openxmlformats.org/officeDocument/2006/relationships/slide" Target="slides/slide5.xml"/><Relationship Id="rId21" Type="http://schemas.openxmlformats.org/officeDocument/2006/relationships/font" Target="fonts/Lor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049c62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049c62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5049c629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5049c629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636662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636662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049c62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049c62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049c62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049c62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049c629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049c629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049c62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049c62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636662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5636662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636662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636662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ra"/>
              <a:buNone/>
              <a:defRPr sz="4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Char char="●"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■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■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■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2918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“It’s Like Coding in the Dark”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8117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27">
                <a:latin typeface="Lora"/>
                <a:ea typeface="Lora"/>
                <a:cs typeface="Lora"/>
                <a:sym typeface="Lora"/>
              </a:rPr>
              <a:t>The need for learning cultures </a:t>
            </a:r>
            <a:endParaRPr sz="1527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27">
                <a:latin typeface="Lora"/>
                <a:ea typeface="Lora"/>
                <a:cs typeface="Lora"/>
                <a:sym typeface="Lora"/>
              </a:rPr>
              <a:t>within coding teams</a:t>
            </a:r>
            <a:endParaRPr sz="1527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02075" y="35893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27">
                <a:latin typeface="Lora"/>
                <a:ea typeface="Lora"/>
                <a:cs typeface="Lora"/>
                <a:sym typeface="Lora"/>
              </a:rPr>
              <a:t>Dr. Cat Hicks</a:t>
            </a:r>
            <a:endParaRPr sz="1227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i="1" lang="en" sz="1227">
                <a:latin typeface="Lora"/>
                <a:ea typeface="Lora"/>
                <a:cs typeface="Lora"/>
                <a:sym typeface="Lora"/>
              </a:rPr>
              <a:t>Catharsis Consulting, 2022</a:t>
            </a:r>
            <a:endParaRPr i="1" sz="1227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20">
                <a:solidFill>
                  <a:srgbClr val="980000"/>
                </a:solidFill>
              </a:rPr>
              <a:t>Signals of an authentic learning culture </a:t>
            </a:r>
            <a:endParaRPr b="1" i="1" sz="3320">
              <a:solidFill>
                <a:srgbClr val="980000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People can exercise agency: 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Co-create definitions of “success”</a:t>
            </a:r>
            <a:b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People can develop: 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Developmental feedback is separated from defending performance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People can reflect &amp; pass on knowledge: 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Documentation “counts” </a:t>
            </a:r>
            <a:b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People can celebrate and affirm: 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Support work &amp; learning is celebrated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Let’s start with a familiar story</a:t>
            </a:r>
            <a:endParaRPr sz="31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1809175" y="1267800"/>
            <a:ext cx="5104200" cy="3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50"/>
              <a:t>People are always looking for clues to whether or not they are in a safe place for learning.</a:t>
            </a:r>
            <a:endParaRPr sz="1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50"/>
              <a:t>Code that works requires continual learning.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>
                <a:solidFill>
                  <a:srgbClr val="980000"/>
                </a:solidFill>
              </a:rPr>
              <a:t>Learning Debt: when learning is </a:t>
            </a:r>
            <a:r>
              <a:rPr lang="en" sz="2280" u="sng">
                <a:solidFill>
                  <a:srgbClr val="980000"/>
                </a:solidFill>
              </a:rPr>
              <a:t>necessary but discouraged</a:t>
            </a:r>
            <a:r>
              <a:rPr lang="en" sz="2280">
                <a:solidFill>
                  <a:srgbClr val="980000"/>
                </a:solidFill>
              </a:rPr>
              <a:t>, </a:t>
            </a:r>
            <a:endParaRPr sz="228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80">
                <a:solidFill>
                  <a:srgbClr val="980000"/>
                </a:solidFill>
              </a:rPr>
              <a:t>so developers’ learning becomes hidden, covert, and unhappy.</a:t>
            </a:r>
            <a:endParaRPr sz="2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“Coding in the Dark” study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Reflective: </a:t>
            </a:r>
            <a:r>
              <a:rPr lang="en" sz="1800"/>
              <a:t>25 in-depth interviews with developers. </a:t>
            </a:r>
            <a:endParaRPr sz="1800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prompts</a:t>
            </a:r>
            <a:r>
              <a:rPr i="1" lang="en" sz="1800"/>
              <a:t>: </a:t>
            </a:r>
            <a:r>
              <a:rPr i="1" lang="en"/>
              <a:t>collaboration, </a:t>
            </a:r>
            <a:r>
              <a:rPr i="1" lang="en" sz="1800"/>
              <a:t>feedback </a:t>
            </a:r>
            <a:r>
              <a:rPr i="1" lang="en"/>
              <a:t>&amp; review</a:t>
            </a:r>
            <a:r>
              <a:rPr i="1" lang="en" sz="1800"/>
              <a:t>, and barriers</a:t>
            </a:r>
            <a:r>
              <a:rPr i="1" lang="en"/>
              <a:t> 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Real problem-solving: </a:t>
            </a:r>
            <a:r>
              <a:rPr lang="en" sz="1800"/>
              <a:t>“search observations”: talk-out-loud as developers worked on an active, real task.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/>
              <a:t>→Thematic analysis over these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30+ hours of conversation.</a:t>
            </a:r>
            <a:endParaRPr sz="18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75" y="2731100"/>
            <a:ext cx="4553924" cy="2309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6"/>
          <p:cNvSpPr txBox="1"/>
          <p:nvPr/>
        </p:nvSpPr>
        <p:spPr>
          <a:xfrm>
            <a:off x="25225" y="4610600"/>
            <a:ext cx="36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https://www.catharsisinsight.com/reports</a:t>
            </a:r>
            <a:endParaRPr sz="130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" y="392137"/>
            <a:ext cx="9144000" cy="40535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5225" y="4610600"/>
            <a:ext cx="36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https://www.catharsisinsight.com/reports</a:t>
            </a:r>
            <a:endParaRPr sz="130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775" y="439800"/>
            <a:ext cx="6627000" cy="41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5225" y="4610600"/>
            <a:ext cx="36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https://www.catharsisinsight.com/reports</a:t>
            </a:r>
            <a:endParaRPr sz="130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500">
                <a:solidFill>
                  <a:srgbClr val="980000"/>
                </a:solidFill>
              </a:rPr>
              <a:t>If learning matters so much, why is it so hard to create learning culture?</a:t>
            </a:r>
            <a:endParaRPr sz="2500"/>
          </a:p>
        </p:txBody>
      </p:sp>
      <p:sp>
        <p:nvSpPr>
          <p:cNvPr id="100" name="Google Shape;100;p19"/>
          <p:cNvSpPr txBox="1"/>
          <p:nvPr>
            <p:ph idx="4294967295" type="ctrTitle"/>
          </p:nvPr>
        </p:nvSpPr>
        <p:spPr>
          <a:xfrm>
            <a:off x="4156100" y="1336638"/>
            <a:ext cx="3690300" cy="10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rgbClr val="222222"/>
                </a:solidFill>
              </a:rPr>
              <a:t>We invest in technology, but assume human stuff magically “just works”</a:t>
            </a:r>
            <a:endParaRPr sz="2480">
              <a:solidFill>
                <a:srgbClr val="222222"/>
              </a:solidFill>
            </a:endParaRPr>
          </a:p>
        </p:txBody>
      </p:sp>
      <p:sp>
        <p:nvSpPr>
          <p:cNvPr id="101" name="Google Shape;101;p19"/>
          <p:cNvSpPr txBox="1"/>
          <p:nvPr>
            <p:ph idx="4294967295" type="ctrTitle"/>
          </p:nvPr>
        </p:nvSpPr>
        <p:spPr>
          <a:xfrm>
            <a:off x="3065475" y="2918100"/>
            <a:ext cx="3566700" cy="525900"/>
          </a:xfrm>
          <a:prstGeom prst="rect">
            <a:avLst/>
          </a:prstGeom>
          <a:ln cap="flat" cmpd="sng" w="9525">
            <a:solidFill>
              <a:srgbClr val="22222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solidFill>
                  <a:srgbClr val="980000"/>
                </a:solidFill>
              </a:rPr>
              <a:t>Performance Culture</a:t>
            </a:r>
            <a:endParaRPr b="1" sz="2780">
              <a:solidFill>
                <a:srgbClr val="980000"/>
              </a:solidFill>
            </a:endParaRPr>
          </a:p>
        </p:txBody>
      </p:sp>
      <p:cxnSp>
        <p:nvCxnSpPr>
          <p:cNvPr id="102" name="Google Shape;102;p19"/>
          <p:cNvCxnSpPr>
            <a:stCxn id="100" idx="2"/>
            <a:endCxn id="101" idx="0"/>
          </p:cNvCxnSpPr>
          <p:nvPr/>
        </p:nvCxnSpPr>
        <p:spPr>
          <a:xfrm flipH="1">
            <a:off x="4848950" y="2353638"/>
            <a:ext cx="1152300" cy="56460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96650" y="1630523"/>
            <a:ext cx="3690300" cy="83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rgbClr val="222222"/>
                </a:solidFill>
              </a:rPr>
              <a:t>What “counts” &amp; is measured is only performance &amp; output</a:t>
            </a:r>
            <a:endParaRPr sz="2480">
              <a:solidFill>
                <a:srgbClr val="222222"/>
              </a:solidFill>
            </a:endParaRPr>
          </a:p>
        </p:txBody>
      </p:sp>
      <p:cxnSp>
        <p:nvCxnSpPr>
          <p:cNvPr id="104" name="Google Shape;104;p19"/>
          <p:cNvCxnSpPr>
            <a:stCxn id="103" idx="2"/>
            <a:endCxn id="101" idx="1"/>
          </p:cNvCxnSpPr>
          <p:nvPr/>
        </p:nvCxnSpPr>
        <p:spPr>
          <a:xfrm>
            <a:off x="2041800" y="2461823"/>
            <a:ext cx="1023600" cy="71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>
            <p:ph idx="4294967295" type="ctrTitle"/>
          </p:nvPr>
        </p:nvSpPr>
        <p:spPr>
          <a:xfrm>
            <a:off x="311700" y="3900273"/>
            <a:ext cx="3690300" cy="83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rgbClr val="222222"/>
                </a:solidFill>
              </a:rPr>
              <a:t>“Feedback” moments are actually criticism moments</a:t>
            </a:r>
            <a:endParaRPr sz="2480">
              <a:solidFill>
                <a:srgbClr val="222222"/>
              </a:solidFill>
            </a:endParaRPr>
          </a:p>
        </p:txBody>
      </p:sp>
      <p:cxnSp>
        <p:nvCxnSpPr>
          <p:cNvPr id="106" name="Google Shape;106;p19"/>
          <p:cNvCxnSpPr>
            <a:stCxn id="105" idx="0"/>
            <a:endCxn id="101" idx="1"/>
          </p:cNvCxnSpPr>
          <p:nvPr/>
        </p:nvCxnSpPr>
        <p:spPr>
          <a:xfrm flipH="1" rot="10800000">
            <a:off x="2156850" y="3181173"/>
            <a:ext cx="908700" cy="71910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>
            <p:ph idx="4294967295" type="ctrTitle"/>
          </p:nvPr>
        </p:nvSpPr>
        <p:spPr>
          <a:xfrm>
            <a:off x="5047550" y="3972273"/>
            <a:ext cx="3690300" cy="83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222222"/>
                </a:solidFill>
              </a:rPr>
              <a:t>“No one else feels like I do, learns like I do, struggles like I do….”</a:t>
            </a:r>
            <a:endParaRPr sz="2280">
              <a:solidFill>
                <a:srgbClr val="222222"/>
              </a:solidFill>
            </a:endParaRPr>
          </a:p>
        </p:txBody>
      </p:sp>
      <p:cxnSp>
        <p:nvCxnSpPr>
          <p:cNvPr id="108" name="Google Shape;108;p19"/>
          <p:cNvCxnSpPr>
            <a:stCxn id="107" idx="0"/>
          </p:cNvCxnSpPr>
          <p:nvPr/>
        </p:nvCxnSpPr>
        <p:spPr>
          <a:xfrm rot="10800000">
            <a:off x="6160400" y="3463473"/>
            <a:ext cx="732300" cy="50880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ctrTitle"/>
          </p:nvPr>
        </p:nvSpPr>
        <p:spPr>
          <a:xfrm>
            <a:off x="1548450" y="2071350"/>
            <a:ext cx="6047100" cy="100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key</a:t>
            </a:r>
            <a:r>
              <a:rPr lang="en" sz="19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paradox of sustainable learning: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It looks worse before it gets better</a:t>
            </a:r>
            <a:endParaRPr sz="3480">
              <a:solidFill>
                <a:srgbClr val="000000"/>
              </a:solidFill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500">
                <a:solidFill>
                  <a:srgbClr val="980000"/>
                </a:solidFill>
              </a:rPr>
              <a:t>If learning matters so much, why is it so hard to create learning culture?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4294967295" type="ctrTitle"/>
          </p:nvPr>
        </p:nvSpPr>
        <p:spPr>
          <a:xfrm>
            <a:off x="1809175" y="911775"/>
            <a:ext cx="5104200" cy="3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rgbClr val="666666"/>
                </a:solidFill>
              </a:rPr>
              <a:t>People are always looking for clues to whether or not they are in a safe place for learning.</a:t>
            </a:r>
            <a:endParaRPr sz="1879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79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50">
                <a:solidFill>
                  <a:srgbClr val="666666"/>
                </a:solidFill>
              </a:rPr>
              <a:t>Code that works requires continual learning.</a:t>
            </a:r>
            <a:endParaRPr sz="185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80"/>
              <a:t>If we care about learning, our environment needs to protect it (measure, recognize, reward)</a:t>
            </a:r>
            <a:endParaRPr sz="2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