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35" r:id="rId1"/>
  </p:sldMasterIdLst>
  <p:notesMasterIdLst>
    <p:notesMasterId r:id="rId19"/>
  </p:notesMasterIdLst>
  <p:sldIdLst>
    <p:sldId id="256" r:id="rId2"/>
    <p:sldId id="300" r:id="rId3"/>
    <p:sldId id="312" r:id="rId4"/>
    <p:sldId id="319" r:id="rId5"/>
    <p:sldId id="257" r:id="rId6"/>
    <p:sldId id="314" r:id="rId7"/>
    <p:sldId id="303" r:id="rId8"/>
    <p:sldId id="261" r:id="rId9"/>
    <p:sldId id="263" r:id="rId10"/>
    <p:sldId id="315" r:id="rId11"/>
    <p:sldId id="264" r:id="rId12"/>
    <p:sldId id="308" r:id="rId13"/>
    <p:sldId id="318" r:id="rId14"/>
    <p:sldId id="317" r:id="rId15"/>
    <p:sldId id="305" r:id="rId16"/>
    <p:sldId id="316" r:id="rId17"/>
    <p:sldId id="30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/>
    <p:restoredTop sz="71293"/>
  </p:normalViewPr>
  <p:slideViewPr>
    <p:cSldViewPr snapToGrid="0" snapToObjects="1">
      <p:cViewPr varScale="1">
        <p:scale>
          <a:sx n="89" d="100"/>
          <a:sy n="89" d="100"/>
        </p:scale>
        <p:origin x="9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7E1609-3190-C240-9F43-F69E01BC4C9B}" type="datetimeFigureOut">
              <a:rPr lang="en-US" smtClean="0"/>
              <a:t>5/11/22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C32765-0D0E-274A-A343-1ACF3DC32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554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32765-0D0E-274A-A343-1ACF3DC3296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1565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fc19f82f87_0_18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fc19f82f87_0_18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04300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fc19f82f87_0_18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fc19f82f87_0_18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32765-0D0E-274A-A343-1ACF3DC3296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0903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7700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32765-0D0E-274A-A343-1ACF3DC3296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5614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671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32765-0D0E-274A-A343-1ACF3DC3296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034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32765-0D0E-274A-A343-1ACF3DC3296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3198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32765-0D0E-274A-A343-1ACF3DC3296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9560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32765-0D0E-274A-A343-1ACF3DC3296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076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6365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32765-0D0E-274A-A343-1ACF3DC3296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6592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32765-0D0E-274A-A343-1ACF3DC3296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0549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32765-0D0E-274A-A343-1ACF3DC3296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085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fc19f82f87_0_17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fc19f82f87_0_17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i="1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fc19f82f87_0_18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fc19f82f87_0_18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04F0B-0397-2644-A6D0-A5BA0E77FAEB}" type="datetime1">
              <a:rPr lang="en-US" smtClean="0"/>
              <a:t>5/11/22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4299B-4038-544E-A6D3-8BEEBABC3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39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63AEF-FB88-BF4B-A056-D6DB7BD1CDBD}" type="datetime1">
              <a:rPr lang="en-US" smtClean="0"/>
              <a:t>5/11/22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4299B-4038-544E-A6D3-8BEEBABC3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826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EFC2E-8C01-414C-8C9D-E1E49A8CEE6F}" type="datetime1">
              <a:rPr lang="en-US" smtClean="0"/>
              <a:t>5/11/22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4299B-4038-544E-A6D3-8BEEBABC3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5072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035F7-8CA0-9847-90C3-9D1168CA9410}" type="datetime1">
              <a:rPr lang="en-US" smtClean="0"/>
              <a:t>5/11/22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4299B-4038-544E-A6D3-8BEEBABC310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993043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EF4AF-6CF3-3D4F-AD91-269955524CA3}" type="datetime1">
              <a:rPr lang="en-US" smtClean="0"/>
              <a:t>5/11/22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4299B-4038-544E-A6D3-8BEEBABC3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3534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20E1D-C6DB-5E4A-9539-79930633068F}" type="datetime1">
              <a:rPr lang="en-US" smtClean="0"/>
              <a:t>5/11/22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4299B-4038-544E-A6D3-8BEEBABC3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695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AEB18-274E-6240-B8E9-04641754CEC5}" type="datetime1">
              <a:rPr lang="en-US" smtClean="0"/>
              <a:t>5/11/22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4299B-4038-544E-A6D3-8BEEBABC3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2148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6AE37-F5CB-8648-B411-88A38AA6489E}" type="datetime1">
              <a:rPr lang="en-US" smtClean="0"/>
              <a:t>5/11/22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4299B-4038-544E-A6D3-8BEEBABC3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8172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52B68-C5FE-A948-A3C7-BE259CC05AE3}" type="datetime1">
              <a:rPr lang="en-US" smtClean="0"/>
              <a:t>5/11/22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4299B-4038-544E-A6D3-8BEEBABC3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1045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414528" y="524256"/>
            <a:ext cx="11157600" cy="91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517200" y="1986432"/>
            <a:ext cx="11157600" cy="4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/>
            <a:fld id="{00000000-1234-1234-1234-123412341234}" type="slidenum">
              <a:rPr lang="en" smtClean="0"/>
              <a:pPr algn="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2983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CA8FF-1389-8940-96B1-F60640DE62A9}" type="datetime1">
              <a:rPr lang="en-US" smtClean="0"/>
              <a:t>5/11/22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4299B-4038-544E-A6D3-8BEEBABC3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836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1F768-F068-994E-ACA9-5703C9AC75FB}" type="datetime1">
              <a:rPr lang="en-US" smtClean="0"/>
              <a:t>5/11/22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4299B-4038-544E-A6D3-8BEEBABC3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93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2E7BC-71C5-2A4B-A090-9622D10E31AA}" type="datetime1">
              <a:rPr lang="en-US" smtClean="0"/>
              <a:t>5/11/22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4299B-4038-544E-A6D3-8BEEBABC3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184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4E095-8387-6541-AA4D-25809D1AA203}" type="datetime1">
              <a:rPr lang="en-US" smtClean="0"/>
              <a:t>5/11/22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4299B-4038-544E-A6D3-8BEEBABC3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344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105C5-A1CF-B942-B7A7-A91648ABAAA0}" type="datetime1">
              <a:rPr lang="en-US" smtClean="0"/>
              <a:t>5/11/22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4299B-4038-544E-A6D3-8BEEBABC3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766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850E-0B91-F545-A10F-FBB69AD6FA6B}" type="datetime1">
              <a:rPr lang="en-US" smtClean="0"/>
              <a:t>5/11/22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4299B-4038-544E-A6D3-8BEEBABC3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654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AAAC3-3399-AD4B-B6D3-CC8A920F2C3E}" type="datetime1">
              <a:rPr lang="en-US" smtClean="0"/>
              <a:t>5/11/22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4299B-4038-544E-A6D3-8BEEBABC3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484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D5328-7BD1-6B44-AAB3-C0661E89AA98}" type="datetime1">
              <a:rPr lang="en-US" smtClean="0"/>
              <a:t>5/11/22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4299B-4038-544E-A6D3-8BEEBABC3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852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FD7C870-7D65-DA40-9FB0-1C1DC243BEE2}" type="datetime1">
              <a:rPr lang="en-US" smtClean="0"/>
              <a:t>5/11/22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4299B-4038-544E-A6D3-8BEEBABC3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5187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  <p:sldLayoutId id="2147483847" r:id="rId12"/>
    <p:sldLayoutId id="2147483848" r:id="rId13"/>
    <p:sldLayoutId id="2147483849" r:id="rId14"/>
    <p:sldLayoutId id="2147483850" r:id="rId15"/>
    <p:sldLayoutId id="2147483851" r:id="rId16"/>
    <p:sldLayoutId id="2147483852" r:id="rId17"/>
    <p:sldLayoutId id="2147483853" r:id="rId18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3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6ED4E-147A-9142-883B-4B6C5CD49A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 Search, or Not to Search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B9B321-D836-7C4F-A60A-AE6B87EC29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Depends on the question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841289B2-AE17-0D4A-90E6-A5439E6A0F20}"/>
              </a:ext>
            </a:extLst>
          </p:cNvPr>
          <p:cNvSpPr txBox="1">
            <a:spLocks/>
          </p:cNvSpPr>
          <p:nvPr/>
        </p:nvSpPr>
        <p:spPr>
          <a:xfrm>
            <a:off x="8348576" y="5410200"/>
            <a:ext cx="3843424" cy="12953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Dr. Katie Stolee</a:t>
            </a:r>
          </a:p>
          <a:p>
            <a:r>
              <a:rPr lang="en-US" dirty="0">
                <a:solidFill>
                  <a:schemeClr val="tx1"/>
                </a:solidFill>
              </a:rPr>
              <a:t>Associate Professor</a:t>
            </a:r>
          </a:p>
          <a:p>
            <a:r>
              <a:rPr lang="en-US" dirty="0">
                <a:solidFill>
                  <a:schemeClr val="tx1"/>
                </a:solidFill>
              </a:rPr>
              <a:t>NC State University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41A225-96E2-4B40-BCB6-5BB85593DC1F}"/>
              </a:ext>
            </a:extLst>
          </p:cNvPr>
          <p:cNvSpPr txBox="1"/>
          <p:nvPr/>
        </p:nvSpPr>
        <p:spPr>
          <a:xfrm rot="20075912">
            <a:off x="1955020" y="1641046"/>
            <a:ext cx="17738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3"/>
                </a:solidFill>
              </a:rPr>
              <a:t>Code</a:t>
            </a: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13D7004B-079E-5C47-8DBB-D6CECFE6C945}"/>
              </a:ext>
            </a:extLst>
          </p:cNvPr>
          <p:cNvSpPr/>
          <p:nvPr/>
        </p:nvSpPr>
        <p:spPr>
          <a:xfrm>
            <a:off x="2066306" y="2588821"/>
            <a:ext cx="498764" cy="273132"/>
          </a:xfrm>
          <a:custGeom>
            <a:avLst/>
            <a:gdLst>
              <a:gd name="connsiteX0" fmla="*/ 0 w 498764"/>
              <a:gd name="connsiteY0" fmla="*/ 0 h 273132"/>
              <a:gd name="connsiteX1" fmla="*/ 201881 w 498764"/>
              <a:gd name="connsiteY1" fmla="*/ 273132 h 273132"/>
              <a:gd name="connsiteX2" fmla="*/ 498764 w 498764"/>
              <a:gd name="connsiteY2" fmla="*/ 11875 h 273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8764" h="273132">
                <a:moveTo>
                  <a:pt x="0" y="0"/>
                </a:moveTo>
                <a:lnTo>
                  <a:pt x="201881" y="273132"/>
                </a:lnTo>
                <a:lnTo>
                  <a:pt x="498764" y="11875"/>
                </a:lnTo>
              </a:path>
            </a:pathLst>
          </a:cu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A08D34-43A1-6E49-A411-C93130B97BA0}"/>
              </a:ext>
            </a:extLst>
          </p:cNvPr>
          <p:cNvSpPr txBox="1"/>
          <p:nvPr/>
        </p:nvSpPr>
        <p:spPr>
          <a:xfrm rot="20075912">
            <a:off x="1955020" y="3052564"/>
            <a:ext cx="17738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3"/>
                </a:solidFill>
              </a:rPr>
              <a:t>Code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EBCEB223-6E70-704A-8C8C-22655E829F90}"/>
              </a:ext>
            </a:extLst>
          </p:cNvPr>
          <p:cNvSpPr/>
          <p:nvPr/>
        </p:nvSpPr>
        <p:spPr>
          <a:xfrm>
            <a:off x="2057007" y="3881325"/>
            <a:ext cx="498764" cy="273132"/>
          </a:xfrm>
          <a:custGeom>
            <a:avLst/>
            <a:gdLst>
              <a:gd name="connsiteX0" fmla="*/ 0 w 498764"/>
              <a:gd name="connsiteY0" fmla="*/ 0 h 273132"/>
              <a:gd name="connsiteX1" fmla="*/ 201881 w 498764"/>
              <a:gd name="connsiteY1" fmla="*/ 273132 h 273132"/>
              <a:gd name="connsiteX2" fmla="*/ 498764 w 498764"/>
              <a:gd name="connsiteY2" fmla="*/ 11875 h 273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8764" h="273132">
                <a:moveTo>
                  <a:pt x="0" y="0"/>
                </a:moveTo>
                <a:lnTo>
                  <a:pt x="201881" y="273132"/>
                </a:lnTo>
                <a:lnTo>
                  <a:pt x="498764" y="11875"/>
                </a:lnTo>
              </a:path>
            </a:pathLst>
          </a:cu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884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8" grpId="0"/>
      <p:bldP spid="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" name="Google Shape;245;p32"/>
          <p:cNvGrpSpPr/>
          <p:nvPr/>
        </p:nvGrpSpPr>
        <p:grpSpPr>
          <a:xfrm>
            <a:off x="4516100" y="1577386"/>
            <a:ext cx="3793200" cy="2199984"/>
            <a:chOff x="3387075" y="1183039"/>
            <a:chExt cx="2844900" cy="1649988"/>
          </a:xfrm>
        </p:grpSpPr>
        <p:pic>
          <p:nvPicPr>
            <p:cNvPr id="246" name="Google Shape;246;p3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515399" y="1183039"/>
              <a:ext cx="2414600" cy="12725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7" name="Google Shape;247;p32"/>
            <p:cNvSpPr txBox="1"/>
            <p:nvPr/>
          </p:nvSpPr>
          <p:spPr>
            <a:xfrm>
              <a:off x="3387075" y="2494550"/>
              <a:ext cx="2844900" cy="3384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spAutoFit/>
            </a:bodyPr>
            <a:lstStyle/>
            <a:p>
              <a:r>
                <a:rPr lang="en" sz="1333" b="1" dirty="0">
                  <a:solidFill>
                    <a:schemeClr val="tx1">
                      <a:lumMod val="85000"/>
                    </a:schemeClr>
                  </a:solidFill>
                  <a:latin typeface="Roboto"/>
                  <a:ea typeface="Roboto"/>
                  <a:cs typeface="Roboto"/>
                  <a:sym typeface="Roboto"/>
                </a:rPr>
                <a:t>Haskell</a:t>
              </a:r>
              <a:r>
                <a:rPr lang="en" sz="1333" dirty="0">
                  <a:latin typeface="Roboto"/>
                  <a:ea typeface="Roboto"/>
                  <a:cs typeface="Roboto"/>
                  <a:sym typeface="Roboto"/>
                </a:rPr>
                <a:t>: List of </a:t>
              </a:r>
              <a:r>
                <a:rPr lang="en" sz="1333" b="1" i="1" dirty="0">
                  <a:latin typeface="Roboto"/>
                  <a:ea typeface="Roboto"/>
                  <a:cs typeface="Roboto"/>
                  <a:sym typeface="Roboto"/>
                </a:rPr>
                <a:t>even</a:t>
              </a:r>
              <a:r>
                <a:rPr lang="en" sz="1333" dirty="0">
                  <a:latin typeface="Roboto"/>
                  <a:ea typeface="Roboto"/>
                  <a:cs typeface="Roboto"/>
                  <a:sym typeface="Roboto"/>
                </a:rPr>
                <a:t> numbers using </a:t>
              </a:r>
              <a:r>
                <a:rPr lang="en" sz="1333" dirty="0">
                  <a:solidFill>
                    <a:schemeClr val="accent5"/>
                  </a:solidFill>
                  <a:latin typeface="Roboto"/>
                  <a:ea typeface="Roboto"/>
                  <a:cs typeface="Roboto"/>
                  <a:sym typeface="Roboto"/>
                </a:rPr>
                <a:t>recursion</a:t>
              </a:r>
              <a:endParaRPr sz="1333" b="1" dirty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48" name="Google Shape;248;p32"/>
          <p:cNvGrpSpPr/>
          <p:nvPr/>
        </p:nvGrpSpPr>
        <p:grpSpPr>
          <a:xfrm>
            <a:off x="8537400" y="1671200"/>
            <a:ext cx="3608000" cy="1552303"/>
            <a:chOff x="6403050" y="1253400"/>
            <a:chExt cx="2706000" cy="1164227"/>
          </a:xfrm>
        </p:grpSpPr>
        <p:pic>
          <p:nvPicPr>
            <p:cNvPr id="249" name="Google Shape;249;p3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554400" y="1253400"/>
              <a:ext cx="2414600" cy="7186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0" name="Google Shape;250;p32"/>
            <p:cNvSpPr txBox="1"/>
            <p:nvPr/>
          </p:nvSpPr>
          <p:spPr>
            <a:xfrm>
              <a:off x="6403050" y="2079150"/>
              <a:ext cx="2706000" cy="3384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spAutoFit/>
            </a:bodyPr>
            <a:lstStyle/>
            <a:p>
              <a:r>
                <a:rPr lang="en" sz="1333" b="1" dirty="0">
                  <a:solidFill>
                    <a:schemeClr val="tx1">
                      <a:lumMod val="85000"/>
                    </a:schemeClr>
                  </a:solidFill>
                  <a:latin typeface="Roboto"/>
                  <a:ea typeface="Roboto"/>
                  <a:cs typeface="Roboto"/>
                  <a:sym typeface="Roboto"/>
                </a:rPr>
                <a:t>Haskell</a:t>
              </a:r>
              <a:r>
                <a:rPr lang="en" sz="1333" dirty="0">
                  <a:latin typeface="Roboto"/>
                  <a:ea typeface="Roboto"/>
                  <a:cs typeface="Roboto"/>
                  <a:sym typeface="Roboto"/>
                </a:rPr>
                <a:t>: List of </a:t>
              </a:r>
              <a:r>
                <a:rPr lang="en" sz="1333" b="1" i="1" dirty="0">
                  <a:latin typeface="Roboto"/>
                  <a:ea typeface="Roboto"/>
                  <a:cs typeface="Roboto"/>
                  <a:sym typeface="Roboto"/>
                </a:rPr>
                <a:t>even</a:t>
              </a:r>
              <a:r>
                <a:rPr lang="en" sz="1333" dirty="0">
                  <a:latin typeface="Roboto"/>
                  <a:ea typeface="Roboto"/>
                  <a:cs typeface="Roboto"/>
                  <a:sym typeface="Roboto"/>
                </a:rPr>
                <a:t> numbers using </a:t>
              </a:r>
              <a:r>
                <a:rPr lang="en" sz="1333" dirty="0">
                  <a:solidFill>
                    <a:schemeClr val="accent5"/>
                  </a:solidFill>
                  <a:latin typeface="Roboto"/>
                  <a:ea typeface="Roboto"/>
                  <a:cs typeface="Roboto"/>
                  <a:sym typeface="Roboto"/>
                </a:rPr>
                <a:t>chaining</a:t>
              </a:r>
              <a:endParaRPr sz="1333" b="1" dirty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51" name="Google Shape;251;p32"/>
          <p:cNvGrpSpPr/>
          <p:nvPr/>
        </p:nvGrpSpPr>
        <p:grpSpPr>
          <a:xfrm>
            <a:off x="4560833" y="4552886"/>
            <a:ext cx="3793200" cy="1495168"/>
            <a:chOff x="3420625" y="3338465"/>
            <a:chExt cx="2844900" cy="1121376"/>
          </a:xfrm>
        </p:grpSpPr>
        <p:pic>
          <p:nvPicPr>
            <p:cNvPr id="252" name="Google Shape;252;p3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424699" y="3338465"/>
              <a:ext cx="2705999" cy="43268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3" name="Google Shape;253;p32"/>
            <p:cNvSpPr txBox="1"/>
            <p:nvPr/>
          </p:nvSpPr>
          <p:spPr>
            <a:xfrm>
              <a:off x="3420625" y="3967525"/>
              <a:ext cx="2844900" cy="4923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spAutoFit/>
            </a:bodyPr>
            <a:lstStyle/>
            <a:p>
              <a:r>
                <a:rPr lang="en" sz="1333" b="1" dirty="0">
                  <a:solidFill>
                    <a:schemeClr val="tx1">
                      <a:lumMod val="75000"/>
                    </a:schemeClr>
                  </a:solidFill>
                  <a:latin typeface="Roboto"/>
                  <a:ea typeface="Roboto"/>
                  <a:cs typeface="Roboto"/>
                  <a:sym typeface="Roboto"/>
                </a:rPr>
                <a:t>Python</a:t>
              </a:r>
              <a:r>
                <a:rPr lang="en" sz="1333" dirty="0">
                  <a:latin typeface="Roboto"/>
                  <a:ea typeface="Roboto"/>
                  <a:cs typeface="Roboto"/>
                  <a:sym typeface="Roboto"/>
                </a:rPr>
                <a:t>: List of </a:t>
              </a:r>
              <a:r>
                <a:rPr lang="en" sz="1333" b="1" i="1" dirty="0">
                  <a:latin typeface="Roboto"/>
                  <a:ea typeface="Roboto"/>
                  <a:cs typeface="Roboto"/>
                  <a:sym typeface="Roboto"/>
                </a:rPr>
                <a:t>even</a:t>
              </a:r>
              <a:r>
                <a:rPr lang="en" sz="1333" dirty="0">
                  <a:latin typeface="Roboto"/>
                  <a:ea typeface="Roboto"/>
                  <a:cs typeface="Roboto"/>
                  <a:sym typeface="Roboto"/>
                </a:rPr>
                <a:t> numbers using </a:t>
              </a:r>
              <a:r>
                <a:rPr lang="en" sz="1333" dirty="0">
                  <a:solidFill>
                    <a:schemeClr val="accent5"/>
                  </a:solidFill>
                  <a:latin typeface="Roboto"/>
                  <a:ea typeface="Roboto"/>
                  <a:cs typeface="Roboto"/>
                  <a:sym typeface="Roboto"/>
                </a:rPr>
                <a:t>list-comprehension</a:t>
              </a:r>
              <a:endParaRPr sz="1333" b="1" dirty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54" name="Google Shape;254;p32"/>
          <p:cNvGrpSpPr/>
          <p:nvPr/>
        </p:nvGrpSpPr>
        <p:grpSpPr>
          <a:xfrm>
            <a:off x="8512043" y="4241400"/>
            <a:ext cx="3793200" cy="1819780"/>
            <a:chOff x="6435075" y="3104850"/>
            <a:chExt cx="2844900" cy="1364835"/>
          </a:xfrm>
        </p:grpSpPr>
        <p:pic>
          <p:nvPicPr>
            <p:cNvPr id="255" name="Google Shape;255;p32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445147" y="3104850"/>
              <a:ext cx="2706001" cy="10523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6" name="Google Shape;256;p32"/>
            <p:cNvSpPr txBox="1"/>
            <p:nvPr/>
          </p:nvSpPr>
          <p:spPr>
            <a:xfrm>
              <a:off x="6435075" y="4131209"/>
              <a:ext cx="2844900" cy="3384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spAutoFit/>
            </a:bodyPr>
            <a:lstStyle/>
            <a:p>
              <a:r>
                <a:rPr lang="en" sz="1333" b="1" dirty="0">
                  <a:solidFill>
                    <a:schemeClr val="tx1">
                      <a:lumMod val="75000"/>
                    </a:schemeClr>
                  </a:solidFill>
                  <a:latin typeface="Roboto"/>
                  <a:ea typeface="Roboto"/>
                  <a:cs typeface="Roboto"/>
                  <a:sym typeface="Roboto"/>
                </a:rPr>
                <a:t>Python</a:t>
              </a:r>
              <a:r>
                <a:rPr lang="en" sz="1333" dirty="0">
                  <a:latin typeface="Roboto"/>
                  <a:ea typeface="Roboto"/>
                  <a:cs typeface="Roboto"/>
                  <a:sym typeface="Roboto"/>
                </a:rPr>
                <a:t>: List of </a:t>
              </a:r>
              <a:r>
                <a:rPr lang="en" sz="1333" b="1" i="1" dirty="0">
                  <a:latin typeface="Roboto"/>
                  <a:ea typeface="Roboto"/>
                  <a:cs typeface="Roboto"/>
                  <a:sym typeface="Roboto"/>
                </a:rPr>
                <a:t>even</a:t>
              </a:r>
              <a:r>
                <a:rPr lang="en" sz="1333" dirty="0">
                  <a:latin typeface="Roboto"/>
                  <a:ea typeface="Roboto"/>
                  <a:cs typeface="Roboto"/>
                  <a:sym typeface="Roboto"/>
                </a:rPr>
                <a:t> numbers using </a:t>
              </a:r>
              <a:r>
                <a:rPr lang="en" sz="1333" dirty="0">
                  <a:solidFill>
                    <a:schemeClr val="accent5"/>
                  </a:solidFill>
                  <a:latin typeface="Roboto"/>
                  <a:ea typeface="Roboto"/>
                  <a:cs typeface="Roboto"/>
                  <a:sym typeface="Roboto"/>
                </a:rPr>
                <a:t>recursion</a:t>
              </a:r>
              <a:endParaRPr sz="1333" b="1" dirty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57" name="Google Shape;257;p32"/>
          <p:cNvGrpSpPr/>
          <p:nvPr/>
        </p:nvGrpSpPr>
        <p:grpSpPr>
          <a:xfrm>
            <a:off x="41801" y="4047563"/>
            <a:ext cx="4029633" cy="1954308"/>
            <a:chOff x="31350" y="2959471"/>
            <a:chExt cx="3022225" cy="1465731"/>
          </a:xfrm>
        </p:grpSpPr>
        <p:sp>
          <p:nvSpPr>
            <p:cNvPr id="258" name="Google Shape;258;p32"/>
            <p:cNvSpPr txBox="1"/>
            <p:nvPr/>
          </p:nvSpPr>
          <p:spPr>
            <a:xfrm>
              <a:off x="31350" y="4086725"/>
              <a:ext cx="2967900" cy="3384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spAutoFit/>
            </a:bodyPr>
            <a:lstStyle/>
            <a:p>
              <a:r>
                <a:rPr lang="en" sz="1333" b="1" dirty="0">
                  <a:latin typeface="Roboto"/>
                  <a:ea typeface="Roboto"/>
                  <a:cs typeface="Roboto"/>
                  <a:sym typeface="Roboto"/>
                </a:rPr>
                <a:t>Java</a:t>
              </a:r>
              <a:r>
                <a:rPr lang="en" sz="1333" dirty="0">
                  <a:latin typeface="Roboto"/>
                  <a:ea typeface="Roboto"/>
                  <a:cs typeface="Roboto"/>
                  <a:sym typeface="Roboto"/>
                </a:rPr>
                <a:t>: List of </a:t>
              </a:r>
              <a:r>
                <a:rPr lang="en" sz="1333" b="1" i="1" dirty="0">
                  <a:latin typeface="Roboto"/>
                  <a:ea typeface="Roboto"/>
                  <a:cs typeface="Roboto"/>
                  <a:sym typeface="Roboto"/>
                </a:rPr>
                <a:t>even</a:t>
              </a:r>
              <a:r>
                <a:rPr lang="en" sz="1333" dirty="0">
                  <a:latin typeface="Roboto"/>
                  <a:ea typeface="Roboto"/>
                  <a:cs typeface="Roboto"/>
                  <a:sym typeface="Roboto"/>
                </a:rPr>
                <a:t> numbers using </a:t>
              </a:r>
              <a:r>
                <a:rPr lang="en" sz="1333" b="1" dirty="0" err="1">
                  <a:solidFill>
                    <a:schemeClr val="accent5"/>
                  </a:solidFill>
                  <a:latin typeface="Roboto"/>
                  <a:ea typeface="Roboto"/>
                  <a:cs typeface="Roboto"/>
                  <a:sym typeface="Roboto"/>
                </a:rPr>
                <a:t>IntStream</a:t>
              </a:r>
              <a:endParaRPr sz="1333" b="1" dirty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59" name="Google Shape;259;p32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85675" y="2959471"/>
              <a:ext cx="2967900" cy="117172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0" name="Google Shape;260;p32"/>
          <p:cNvGrpSpPr/>
          <p:nvPr/>
        </p:nvGrpSpPr>
        <p:grpSpPr>
          <a:xfrm>
            <a:off x="41800" y="1806267"/>
            <a:ext cx="3957200" cy="1858803"/>
            <a:chOff x="31350" y="1354700"/>
            <a:chExt cx="2967900" cy="1394102"/>
          </a:xfrm>
        </p:grpSpPr>
        <p:grpSp>
          <p:nvGrpSpPr>
            <p:cNvPr id="261" name="Google Shape;261;p32"/>
            <p:cNvGrpSpPr/>
            <p:nvPr/>
          </p:nvGrpSpPr>
          <p:grpSpPr>
            <a:xfrm>
              <a:off x="31350" y="1387625"/>
              <a:ext cx="2967900" cy="1361177"/>
              <a:chOff x="31350" y="1387625"/>
              <a:chExt cx="2967900" cy="1361177"/>
            </a:xfrm>
          </p:grpSpPr>
          <p:sp>
            <p:nvSpPr>
              <p:cNvPr id="262" name="Google Shape;262;p32"/>
              <p:cNvSpPr txBox="1"/>
              <p:nvPr/>
            </p:nvSpPr>
            <p:spPr>
              <a:xfrm>
                <a:off x="31350" y="2410325"/>
                <a:ext cx="2967900" cy="3384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spAutoFit/>
              </a:bodyPr>
              <a:lstStyle/>
              <a:p>
                <a:r>
                  <a:rPr lang="en" sz="1333" b="1" dirty="0">
                    <a:latin typeface="Roboto"/>
                    <a:ea typeface="Roboto"/>
                    <a:cs typeface="Roboto"/>
                    <a:sym typeface="Roboto"/>
                  </a:rPr>
                  <a:t>Java</a:t>
                </a:r>
                <a:r>
                  <a:rPr lang="en" sz="1333" dirty="0">
                    <a:latin typeface="Roboto"/>
                    <a:ea typeface="Roboto"/>
                    <a:cs typeface="Roboto"/>
                    <a:sym typeface="Roboto"/>
                  </a:rPr>
                  <a:t>: </a:t>
                </a:r>
                <a:r>
                  <a:rPr lang="en" sz="1333" b="1" dirty="0">
                    <a:solidFill>
                      <a:schemeClr val="accent5"/>
                    </a:solidFill>
                    <a:latin typeface="Roboto"/>
                    <a:ea typeface="Roboto"/>
                    <a:cs typeface="Roboto"/>
                    <a:sym typeface="Roboto"/>
                  </a:rPr>
                  <a:t>for</a:t>
                </a:r>
                <a:r>
                  <a:rPr lang="en" sz="1333" dirty="0">
                    <a:latin typeface="Roboto"/>
                    <a:ea typeface="Roboto"/>
                    <a:cs typeface="Roboto"/>
                    <a:sym typeface="Roboto"/>
                  </a:rPr>
                  <a:t> loop to populate array of </a:t>
                </a:r>
                <a:r>
                  <a:rPr lang="en" sz="1333" b="1" i="1" dirty="0">
                    <a:latin typeface="Roboto"/>
                    <a:ea typeface="Roboto"/>
                    <a:cs typeface="Roboto"/>
                    <a:sym typeface="Roboto"/>
                  </a:rPr>
                  <a:t>odd</a:t>
                </a:r>
                <a:r>
                  <a:rPr lang="en" sz="1333" dirty="0">
                    <a:latin typeface="Roboto"/>
                    <a:ea typeface="Roboto"/>
                    <a:cs typeface="Roboto"/>
                    <a:sym typeface="Roboto"/>
                  </a:rPr>
                  <a:t> numbers</a:t>
                </a:r>
                <a:endParaRPr sz="1333" dirty="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pic>
            <p:nvPicPr>
              <p:cNvPr id="263" name="Google Shape;263;p32"/>
              <p:cNvPicPr preferRelativeResize="0"/>
              <p:nvPr/>
            </p:nvPicPr>
            <p:blipFill>
              <a:blip r:embed="rId8">
                <a:alphaModFix/>
              </a:blip>
              <a:stretch>
                <a:fillRect/>
              </a:stretch>
            </p:blipFill>
            <p:spPr>
              <a:xfrm>
                <a:off x="84775" y="1387625"/>
                <a:ext cx="2881375" cy="105751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64" name="Google Shape;264;p32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95941" y="1354700"/>
              <a:ext cx="2881377" cy="107208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2" name="Google Shape;272;p32"/>
          <p:cNvGrpSpPr/>
          <p:nvPr/>
        </p:nvGrpSpPr>
        <p:grpSpPr>
          <a:xfrm>
            <a:off x="4627999" y="1574931"/>
            <a:ext cx="7515592" cy="4093315"/>
            <a:chOff x="3470999" y="1181198"/>
            <a:chExt cx="5636694" cy="3069986"/>
          </a:xfrm>
        </p:grpSpPr>
        <p:sp>
          <p:nvSpPr>
            <p:cNvPr id="273" name="Google Shape;273;p32"/>
            <p:cNvSpPr/>
            <p:nvPr/>
          </p:nvSpPr>
          <p:spPr>
            <a:xfrm>
              <a:off x="6366593" y="3129484"/>
              <a:ext cx="2741100" cy="1121700"/>
            </a:xfrm>
            <a:prstGeom prst="roundRect">
              <a:avLst>
                <a:gd name="adj" fmla="val 4242"/>
              </a:avLst>
            </a:prstGeom>
            <a:noFill/>
            <a:ln w="38100" cap="flat" cmpd="sng">
              <a:solidFill>
                <a:srgbClr val="83D061"/>
              </a:solidFill>
              <a:prstDash val="dashDot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4" name="Google Shape;274;p32"/>
            <p:cNvSpPr/>
            <p:nvPr/>
          </p:nvSpPr>
          <p:spPr>
            <a:xfrm>
              <a:off x="3470999" y="1181198"/>
              <a:ext cx="2529900" cy="914400"/>
            </a:xfrm>
            <a:prstGeom prst="roundRect">
              <a:avLst>
                <a:gd name="adj" fmla="val 4242"/>
              </a:avLst>
            </a:prstGeom>
            <a:noFill/>
            <a:ln w="38100" cap="flat" cmpd="sng">
              <a:solidFill>
                <a:srgbClr val="83D061"/>
              </a:solidFill>
              <a:prstDash val="dashDot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5" name="Freeform 4">
            <a:extLst>
              <a:ext uri="{FF2B5EF4-FFF2-40B4-BE49-F238E27FC236}">
                <a16:creationId xmlns:a16="http://schemas.microsoft.com/office/drawing/2014/main" id="{406EAB16-6CC5-8942-8168-53B0F676F286}"/>
              </a:ext>
            </a:extLst>
          </p:cNvPr>
          <p:cNvSpPr/>
          <p:nvPr/>
        </p:nvSpPr>
        <p:spPr>
          <a:xfrm>
            <a:off x="11875" y="1377538"/>
            <a:ext cx="12148457" cy="4678878"/>
          </a:xfrm>
          <a:custGeom>
            <a:avLst/>
            <a:gdLst>
              <a:gd name="connsiteX0" fmla="*/ 0 w 12148457"/>
              <a:gd name="connsiteY0" fmla="*/ 2363189 h 4678878"/>
              <a:gd name="connsiteX1" fmla="*/ 0 w 12148457"/>
              <a:gd name="connsiteY1" fmla="*/ 2363189 h 4678878"/>
              <a:gd name="connsiteX2" fmla="*/ 1484416 w 12148457"/>
              <a:gd name="connsiteY2" fmla="*/ 2363189 h 4678878"/>
              <a:gd name="connsiteX3" fmla="*/ 2968831 w 12148457"/>
              <a:gd name="connsiteY3" fmla="*/ 2351314 h 4678878"/>
              <a:gd name="connsiteX4" fmla="*/ 4393870 w 12148457"/>
              <a:gd name="connsiteY4" fmla="*/ 2315688 h 4678878"/>
              <a:gd name="connsiteX5" fmla="*/ 4405746 w 12148457"/>
              <a:gd name="connsiteY5" fmla="*/ 35626 h 4678878"/>
              <a:gd name="connsiteX6" fmla="*/ 12136582 w 12148457"/>
              <a:gd name="connsiteY6" fmla="*/ 0 h 4678878"/>
              <a:gd name="connsiteX7" fmla="*/ 12148457 w 12148457"/>
              <a:gd name="connsiteY7" fmla="*/ 2434441 h 4678878"/>
              <a:gd name="connsiteX8" fmla="*/ 8277102 w 12148457"/>
              <a:gd name="connsiteY8" fmla="*/ 2529444 h 4678878"/>
              <a:gd name="connsiteX9" fmla="*/ 8348354 w 12148457"/>
              <a:gd name="connsiteY9" fmla="*/ 4678878 h 4678878"/>
              <a:gd name="connsiteX10" fmla="*/ 11876 w 12148457"/>
              <a:gd name="connsiteY10" fmla="*/ 4607626 h 4678878"/>
              <a:gd name="connsiteX11" fmla="*/ 0 w 12148457"/>
              <a:gd name="connsiteY11" fmla="*/ 2363189 h 4678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48457" h="4678878">
                <a:moveTo>
                  <a:pt x="0" y="2363189"/>
                </a:moveTo>
                <a:lnTo>
                  <a:pt x="0" y="2363189"/>
                </a:lnTo>
                <a:cubicBezTo>
                  <a:pt x="614054" y="2404128"/>
                  <a:pt x="108075" y="2374903"/>
                  <a:pt x="1484416" y="2363189"/>
                </a:cubicBezTo>
                <a:lnTo>
                  <a:pt x="2968831" y="2351314"/>
                </a:lnTo>
                <a:cubicBezTo>
                  <a:pt x="3989919" y="2306919"/>
                  <a:pt x="3514838" y="2315688"/>
                  <a:pt x="4393870" y="2315688"/>
                </a:cubicBezTo>
                <a:cubicBezTo>
                  <a:pt x="4397829" y="1555667"/>
                  <a:pt x="4401787" y="795647"/>
                  <a:pt x="4405746" y="35626"/>
                </a:cubicBezTo>
                <a:lnTo>
                  <a:pt x="12136582" y="0"/>
                </a:lnTo>
                <a:cubicBezTo>
                  <a:pt x="12140540" y="811480"/>
                  <a:pt x="12144499" y="1622961"/>
                  <a:pt x="12148457" y="2434441"/>
                </a:cubicBezTo>
                <a:lnTo>
                  <a:pt x="8277102" y="2529444"/>
                </a:lnTo>
                <a:lnTo>
                  <a:pt x="8348354" y="4678878"/>
                </a:lnTo>
                <a:lnTo>
                  <a:pt x="11876" y="4607626"/>
                </a:lnTo>
                <a:cubicBezTo>
                  <a:pt x="15834" y="3851564"/>
                  <a:pt x="1979" y="2737262"/>
                  <a:pt x="0" y="2363189"/>
                </a:cubicBezTo>
                <a:close/>
              </a:path>
            </a:pathLst>
          </a:custGeom>
          <a:noFill/>
          <a:ln w="38100">
            <a:solidFill>
              <a:schemeClr val="accent3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FC67718-B71C-D048-966E-9A0FBFD2F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528" y="524256"/>
            <a:ext cx="9823754" cy="914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1" name="Title 1">
            <a:extLst>
              <a:ext uri="{FF2B5EF4-FFF2-40B4-BE49-F238E27FC236}">
                <a16:creationId xmlns:a16="http://schemas.microsoft.com/office/drawing/2014/main" id="{94CD0EDE-5F33-A346-83EF-2DFAC12AB5BC}"/>
              </a:ext>
            </a:extLst>
          </p:cNvPr>
          <p:cNvSpPr txBox="1">
            <a:spLocks/>
          </p:cNvSpPr>
          <p:nvPr/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lvl="0" algn="l" defTabSz="457200" rtl="0" eaLnBrk="1" latinLnBrk="0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lvl="1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tx2"/>
                </a:solidFill>
              </a:defRPr>
            </a:lvl2pPr>
            <a:lvl3pPr lvl="2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tx2"/>
                </a:solidFill>
              </a:defRPr>
            </a:lvl3pPr>
            <a:lvl4pPr lvl="3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tx2"/>
                </a:solidFill>
              </a:defRPr>
            </a:lvl4pPr>
            <a:lvl5pPr lvl="4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tx2"/>
                </a:solidFill>
              </a:defRPr>
            </a:lvl5pPr>
            <a:lvl6pPr lvl="5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tx2"/>
                </a:solidFill>
              </a:defRPr>
            </a:lvl6pPr>
            <a:lvl7pPr lvl="6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tx2"/>
                </a:solidFill>
              </a:defRPr>
            </a:lvl7pPr>
            <a:lvl8pPr lvl="7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tx2"/>
                </a:solidFill>
              </a:defRPr>
            </a:lvl8pPr>
            <a:lvl9pPr lvl="8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Code-to-code Search - Behavior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91E5A5-593F-B949-BB6E-39FB5CF2F1BD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0348933" y="559460"/>
            <a:ext cx="731600" cy="524800"/>
          </a:xfrm>
        </p:spPr>
        <p:txBody>
          <a:bodyPr>
            <a:normAutofit fontScale="92500" lnSpcReduction="20000"/>
          </a:bodyPr>
          <a:lstStyle/>
          <a:p>
            <a:pPr algn="r"/>
            <a:fld id="{00000000-1234-1234-1234-123412341234}" type="slidenum">
              <a:rPr lang="en" smtClean="0"/>
              <a:pPr algn="r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13906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1" name="Google Shape;281;p33"/>
          <p:cNvGrpSpPr/>
          <p:nvPr/>
        </p:nvGrpSpPr>
        <p:grpSpPr>
          <a:xfrm>
            <a:off x="4516100" y="1577386"/>
            <a:ext cx="3793200" cy="2199984"/>
            <a:chOff x="3387075" y="1183039"/>
            <a:chExt cx="2844900" cy="1649988"/>
          </a:xfrm>
        </p:grpSpPr>
        <p:pic>
          <p:nvPicPr>
            <p:cNvPr id="282" name="Google Shape;282;p3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515399" y="1183039"/>
              <a:ext cx="2414600" cy="12725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3" name="Google Shape;283;p33"/>
            <p:cNvSpPr txBox="1"/>
            <p:nvPr/>
          </p:nvSpPr>
          <p:spPr>
            <a:xfrm>
              <a:off x="3387075" y="2494550"/>
              <a:ext cx="2844900" cy="3384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spAutoFit/>
            </a:bodyPr>
            <a:lstStyle/>
            <a:p>
              <a:r>
                <a:rPr lang="en" sz="1333" b="1" dirty="0">
                  <a:solidFill>
                    <a:schemeClr val="tx1">
                      <a:lumMod val="85000"/>
                    </a:schemeClr>
                  </a:solidFill>
                  <a:latin typeface="Roboto"/>
                  <a:ea typeface="Roboto"/>
                  <a:cs typeface="Roboto"/>
                  <a:sym typeface="Roboto"/>
                </a:rPr>
                <a:t>Haskell</a:t>
              </a:r>
              <a:r>
                <a:rPr lang="en" sz="1333" dirty="0">
                  <a:latin typeface="Roboto"/>
                  <a:ea typeface="Roboto"/>
                  <a:cs typeface="Roboto"/>
                  <a:sym typeface="Roboto"/>
                </a:rPr>
                <a:t>: List of </a:t>
              </a:r>
              <a:r>
                <a:rPr lang="en" sz="1333" b="1" i="1" dirty="0">
                  <a:latin typeface="Roboto"/>
                  <a:ea typeface="Roboto"/>
                  <a:cs typeface="Roboto"/>
                  <a:sym typeface="Roboto"/>
                </a:rPr>
                <a:t>even</a:t>
              </a:r>
              <a:r>
                <a:rPr lang="en" sz="1333" dirty="0">
                  <a:latin typeface="Roboto"/>
                  <a:ea typeface="Roboto"/>
                  <a:cs typeface="Roboto"/>
                  <a:sym typeface="Roboto"/>
                </a:rPr>
                <a:t> numbers using </a:t>
              </a:r>
              <a:r>
                <a:rPr lang="en" sz="1333" dirty="0">
                  <a:solidFill>
                    <a:schemeClr val="accent5"/>
                  </a:solidFill>
                  <a:latin typeface="Roboto"/>
                  <a:ea typeface="Roboto"/>
                  <a:cs typeface="Roboto"/>
                  <a:sym typeface="Roboto"/>
                </a:rPr>
                <a:t>recursion</a:t>
              </a:r>
              <a:endParaRPr sz="1333" b="1" dirty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84" name="Google Shape;284;p33"/>
          <p:cNvGrpSpPr/>
          <p:nvPr/>
        </p:nvGrpSpPr>
        <p:grpSpPr>
          <a:xfrm>
            <a:off x="4560833" y="4552886"/>
            <a:ext cx="3793200" cy="1495168"/>
            <a:chOff x="3420625" y="3338465"/>
            <a:chExt cx="2844900" cy="1121376"/>
          </a:xfrm>
        </p:grpSpPr>
        <p:pic>
          <p:nvPicPr>
            <p:cNvPr id="285" name="Google Shape;285;p3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424699" y="3338465"/>
              <a:ext cx="2705999" cy="43268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6" name="Google Shape;286;p33"/>
            <p:cNvSpPr txBox="1"/>
            <p:nvPr/>
          </p:nvSpPr>
          <p:spPr>
            <a:xfrm>
              <a:off x="3420625" y="3967525"/>
              <a:ext cx="2844900" cy="4923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spAutoFit/>
            </a:bodyPr>
            <a:lstStyle/>
            <a:p>
              <a:r>
                <a:rPr lang="en" sz="1333" b="1" dirty="0">
                  <a:solidFill>
                    <a:schemeClr val="tx1">
                      <a:lumMod val="75000"/>
                    </a:schemeClr>
                  </a:solidFill>
                  <a:latin typeface="Roboto"/>
                  <a:ea typeface="Roboto"/>
                  <a:cs typeface="Roboto"/>
                  <a:sym typeface="Roboto"/>
                </a:rPr>
                <a:t>Python</a:t>
              </a:r>
              <a:r>
                <a:rPr lang="en" sz="1333" dirty="0">
                  <a:latin typeface="Roboto"/>
                  <a:ea typeface="Roboto"/>
                  <a:cs typeface="Roboto"/>
                  <a:sym typeface="Roboto"/>
                </a:rPr>
                <a:t>: List of </a:t>
              </a:r>
              <a:r>
                <a:rPr lang="en" sz="1333" b="1" i="1" dirty="0">
                  <a:latin typeface="Roboto"/>
                  <a:ea typeface="Roboto"/>
                  <a:cs typeface="Roboto"/>
                  <a:sym typeface="Roboto"/>
                </a:rPr>
                <a:t>even</a:t>
              </a:r>
              <a:r>
                <a:rPr lang="en" sz="1333" dirty="0">
                  <a:latin typeface="Roboto"/>
                  <a:ea typeface="Roboto"/>
                  <a:cs typeface="Roboto"/>
                  <a:sym typeface="Roboto"/>
                </a:rPr>
                <a:t> numbers using </a:t>
              </a:r>
              <a:r>
                <a:rPr lang="en" sz="1333" dirty="0">
                  <a:solidFill>
                    <a:schemeClr val="accent5"/>
                  </a:solidFill>
                  <a:latin typeface="Roboto"/>
                  <a:ea typeface="Roboto"/>
                  <a:cs typeface="Roboto"/>
                  <a:sym typeface="Roboto"/>
                </a:rPr>
                <a:t>list-comprehension</a:t>
              </a:r>
              <a:endParaRPr sz="1333" b="1" dirty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87" name="Google Shape;287;p33"/>
          <p:cNvGrpSpPr/>
          <p:nvPr/>
        </p:nvGrpSpPr>
        <p:grpSpPr>
          <a:xfrm>
            <a:off x="8531488" y="4241400"/>
            <a:ext cx="3793200" cy="1819780"/>
            <a:chOff x="6435075" y="3104850"/>
            <a:chExt cx="2844900" cy="1364835"/>
          </a:xfrm>
        </p:grpSpPr>
        <p:pic>
          <p:nvPicPr>
            <p:cNvPr id="288" name="Google Shape;288;p3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445147" y="3104850"/>
              <a:ext cx="2706001" cy="10523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9" name="Google Shape;289;p33"/>
            <p:cNvSpPr txBox="1"/>
            <p:nvPr/>
          </p:nvSpPr>
          <p:spPr>
            <a:xfrm>
              <a:off x="6435075" y="4131209"/>
              <a:ext cx="2844900" cy="3384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spAutoFit/>
            </a:bodyPr>
            <a:lstStyle/>
            <a:p>
              <a:r>
                <a:rPr lang="en" sz="1333" b="1" dirty="0">
                  <a:solidFill>
                    <a:schemeClr val="tx1">
                      <a:lumMod val="75000"/>
                    </a:schemeClr>
                  </a:solidFill>
                  <a:latin typeface="Roboto"/>
                  <a:ea typeface="Roboto"/>
                  <a:cs typeface="Roboto"/>
                  <a:sym typeface="Roboto"/>
                </a:rPr>
                <a:t>Python</a:t>
              </a:r>
              <a:r>
                <a:rPr lang="en" sz="1333" dirty="0">
                  <a:latin typeface="Roboto"/>
                  <a:ea typeface="Roboto"/>
                  <a:cs typeface="Roboto"/>
                  <a:sym typeface="Roboto"/>
                </a:rPr>
                <a:t>: List of </a:t>
              </a:r>
              <a:r>
                <a:rPr lang="en" sz="1333" b="1" i="1" dirty="0">
                  <a:latin typeface="Roboto"/>
                  <a:ea typeface="Roboto"/>
                  <a:cs typeface="Roboto"/>
                  <a:sym typeface="Roboto"/>
                </a:rPr>
                <a:t>even</a:t>
              </a:r>
              <a:r>
                <a:rPr lang="en" sz="1333" dirty="0">
                  <a:latin typeface="Roboto"/>
                  <a:ea typeface="Roboto"/>
                  <a:cs typeface="Roboto"/>
                  <a:sym typeface="Roboto"/>
                </a:rPr>
                <a:t> numbers using </a:t>
              </a:r>
              <a:r>
                <a:rPr lang="en" sz="1333" dirty="0">
                  <a:solidFill>
                    <a:schemeClr val="accent5"/>
                  </a:solidFill>
                  <a:latin typeface="Roboto"/>
                  <a:ea typeface="Roboto"/>
                  <a:cs typeface="Roboto"/>
                  <a:sym typeface="Roboto"/>
                </a:rPr>
                <a:t>recursion</a:t>
              </a:r>
              <a:endParaRPr sz="1333" b="1" dirty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90" name="Google Shape;290;p33"/>
          <p:cNvGrpSpPr/>
          <p:nvPr/>
        </p:nvGrpSpPr>
        <p:grpSpPr>
          <a:xfrm>
            <a:off x="8537400" y="1671200"/>
            <a:ext cx="3608000" cy="1552303"/>
            <a:chOff x="6403050" y="1253400"/>
            <a:chExt cx="2706000" cy="1164227"/>
          </a:xfrm>
        </p:grpSpPr>
        <p:pic>
          <p:nvPicPr>
            <p:cNvPr id="291" name="Google Shape;291;p33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554400" y="1253400"/>
              <a:ext cx="2414600" cy="7186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2" name="Google Shape;292;p33"/>
            <p:cNvSpPr txBox="1"/>
            <p:nvPr/>
          </p:nvSpPr>
          <p:spPr>
            <a:xfrm>
              <a:off x="6403050" y="2079150"/>
              <a:ext cx="2706000" cy="3384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spAutoFit/>
            </a:bodyPr>
            <a:lstStyle/>
            <a:p>
              <a:r>
                <a:rPr lang="en" sz="1333" b="1" dirty="0">
                  <a:solidFill>
                    <a:schemeClr val="tx1">
                      <a:lumMod val="85000"/>
                    </a:schemeClr>
                  </a:solidFill>
                  <a:latin typeface="Roboto"/>
                  <a:ea typeface="Roboto"/>
                  <a:cs typeface="Roboto"/>
                  <a:sym typeface="Roboto"/>
                </a:rPr>
                <a:t>Haskell</a:t>
              </a:r>
              <a:r>
                <a:rPr lang="en" sz="1333" dirty="0">
                  <a:latin typeface="Roboto"/>
                  <a:ea typeface="Roboto"/>
                  <a:cs typeface="Roboto"/>
                  <a:sym typeface="Roboto"/>
                </a:rPr>
                <a:t>: List of </a:t>
              </a:r>
              <a:r>
                <a:rPr lang="en" sz="1333" b="1" i="1" dirty="0">
                  <a:latin typeface="Roboto"/>
                  <a:ea typeface="Roboto"/>
                  <a:cs typeface="Roboto"/>
                  <a:sym typeface="Roboto"/>
                </a:rPr>
                <a:t>even</a:t>
              </a:r>
              <a:r>
                <a:rPr lang="en" sz="1333" dirty="0">
                  <a:latin typeface="Roboto"/>
                  <a:ea typeface="Roboto"/>
                  <a:cs typeface="Roboto"/>
                  <a:sym typeface="Roboto"/>
                </a:rPr>
                <a:t> numbers using </a:t>
              </a:r>
              <a:r>
                <a:rPr lang="en" sz="1333" dirty="0">
                  <a:solidFill>
                    <a:schemeClr val="accent5"/>
                  </a:solidFill>
                  <a:latin typeface="Roboto"/>
                  <a:ea typeface="Roboto"/>
                  <a:cs typeface="Roboto"/>
                  <a:sym typeface="Roboto"/>
                </a:rPr>
                <a:t>chaining</a:t>
              </a:r>
              <a:endParaRPr sz="1333" b="1" dirty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93" name="Google Shape;293;p33"/>
          <p:cNvGrpSpPr/>
          <p:nvPr/>
        </p:nvGrpSpPr>
        <p:grpSpPr>
          <a:xfrm>
            <a:off x="41801" y="4047563"/>
            <a:ext cx="4029633" cy="1954308"/>
            <a:chOff x="31350" y="2959471"/>
            <a:chExt cx="3022225" cy="1465731"/>
          </a:xfrm>
        </p:grpSpPr>
        <p:sp>
          <p:nvSpPr>
            <p:cNvPr id="294" name="Google Shape;294;p33"/>
            <p:cNvSpPr txBox="1"/>
            <p:nvPr/>
          </p:nvSpPr>
          <p:spPr>
            <a:xfrm>
              <a:off x="31350" y="4086725"/>
              <a:ext cx="2967900" cy="3384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spAutoFit/>
            </a:bodyPr>
            <a:lstStyle/>
            <a:p>
              <a:r>
                <a:rPr lang="en" sz="1333" b="1" dirty="0">
                  <a:latin typeface="Roboto"/>
                  <a:ea typeface="Roboto"/>
                  <a:cs typeface="Roboto"/>
                  <a:sym typeface="Roboto"/>
                </a:rPr>
                <a:t>Java</a:t>
              </a:r>
              <a:r>
                <a:rPr lang="en" sz="1333" dirty="0">
                  <a:latin typeface="Roboto"/>
                  <a:ea typeface="Roboto"/>
                  <a:cs typeface="Roboto"/>
                  <a:sym typeface="Roboto"/>
                </a:rPr>
                <a:t>: List of </a:t>
              </a:r>
              <a:r>
                <a:rPr lang="en" sz="1333" b="1" i="1" dirty="0">
                  <a:latin typeface="Roboto"/>
                  <a:ea typeface="Roboto"/>
                  <a:cs typeface="Roboto"/>
                  <a:sym typeface="Roboto"/>
                </a:rPr>
                <a:t>even</a:t>
              </a:r>
              <a:r>
                <a:rPr lang="en" sz="1333" dirty="0">
                  <a:latin typeface="Roboto"/>
                  <a:ea typeface="Roboto"/>
                  <a:cs typeface="Roboto"/>
                  <a:sym typeface="Roboto"/>
                </a:rPr>
                <a:t> numbers using </a:t>
              </a:r>
              <a:r>
                <a:rPr lang="en" sz="1333" b="1" dirty="0" err="1">
                  <a:solidFill>
                    <a:schemeClr val="accent5"/>
                  </a:solidFill>
                  <a:latin typeface="Roboto"/>
                  <a:ea typeface="Roboto"/>
                  <a:cs typeface="Roboto"/>
                  <a:sym typeface="Roboto"/>
                </a:rPr>
                <a:t>IntStream</a:t>
              </a:r>
              <a:endParaRPr sz="1333" b="1" dirty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95" name="Google Shape;295;p33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85675" y="2959471"/>
              <a:ext cx="2967900" cy="117172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6" name="Google Shape;296;p33"/>
          <p:cNvGrpSpPr/>
          <p:nvPr/>
        </p:nvGrpSpPr>
        <p:grpSpPr>
          <a:xfrm>
            <a:off x="4502489" y="1540433"/>
            <a:ext cx="7623500" cy="4475467"/>
            <a:chOff x="3391450" y="1155325"/>
            <a:chExt cx="5717625" cy="3356600"/>
          </a:xfrm>
        </p:grpSpPr>
        <p:sp>
          <p:nvSpPr>
            <p:cNvPr id="297" name="Google Shape;297;p33"/>
            <p:cNvSpPr/>
            <p:nvPr/>
          </p:nvSpPr>
          <p:spPr>
            <a:xfrm>
              <a:off x="3391450" y="1155325"/>
              <a:ext cx="2844900" cy="1644900"/>
            </a:xfrm>
            <a:prstGeom prst="roundRect">
              <a:avLst>
                <a:gd name="adj" fmla="val 4242"/>
              </a:avLst>
            </a:prstGeom>
            <a:noFill/>
            <a:ln w="38100" cap="flat" cmpd="sng">
              <a:solidFill>
                <a:schemeClr val="accent5"/>
              </a:solidFill>
              <a:prstDash val="dashDot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8" name="Google Shape;298;p33"/>
            <p:cNvSpPr/>
            <p:nvPr/>
          </p:nvSpPr>
          <p:spPr>
            <a:xfrm>
              <a:off x="6335875" y="3120825"/>
              <a:ext cx="2773200" cy="1391100"/>
            </a:xfrm>
            <a:prstGeom prst="roundRect">
              <a:avLst>
                <a:gd name="adj" fmla="val 4242"/>
              </a:avLst>
            </a:prstGeom>
            <a:noFill/>
            <a:ln w="38100" cap="flat" cmpd="sng">
              <a:solidFill>
                <a:schemeClr val="accent5"/>
              </a:solidFill>
              <a:prstDash val="dashDot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99" name="Google Shape;299;p33"/>
          <p:cNvSpPr txBox="1"/>
          <p:nvPr/>
        </p:nvSpPr>
        <p:spPr>
          <a:xfrm>
            <a:off x="41800" y="3213767"/>
            <a:ext cx="3957200" cy="451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1333" b="1" dirty="0">
                <a:latin typeface="Roboto"/>
                <a:ea typeface="Roboto"/>
                <a:cs typeface="Roboto"/>
                <a:sym typeface="Roboto"/>
              </a:rPr>
              <a:t>Java</a:t>
            </a:r>
            <a:r>
              <a:rPr lang="en" sz="1333" dirty="0"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en" sz="1333" b="1" dirty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for</a:t>
            </a:r>
            <a:r>
              <a:rPr lang="en" sz="1333" dirty="0">
                <a:latin typeface="Roboto"/>
                <a:ea typeface="Roboto"/>
                <a:cs typeface="Roboto"/>
                <a:sym typeface="Roboto"/>
              </a:rPr>
              <a:t> loop to populate array of </a:t>
            </a:r>
            <a:r>
              <a:rPr lang="en" sz="1333" b="1" i="1" dirty="0">
                <a:latin typeface="Roboto"/>
                <a:ea typeface="Roboto"/>
                <a:cs typeface="Roboto"/>
                <a:sym typeface="Roboto"/>
              </a:rPr>
              <a:t>odd</a:t>
            </a:r>
            <a:r>
              <a:rPr lang="en" sz="1333" dirty="0">
                <a:latin typeface="Roboto"/>
                <a:ea typeface="Roboto"/>
                <a:cs typeface="Roboto"/>
                <a:sym typeface="Roboto"/>
              </a:rPr>
              <a:t> numbers</a:t>
            </a:r>
            <a:endParaRPr sz="1333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04" name="Google Shape;304;p3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27922" y="1806268"/>
            <a:ext cx="3841836" cy="142944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Freeform 3">
            <a:extLst>
              <a:ext uri="{FF2B5EF4-FFF2-40B4-BE49-F238E27FC236}">
                <a16:creationId xmlns:a16="http://schemas.microsoft.com/office/drawing/2014/main" id="{726E7A1E-9E98-1E40-AB63-60487578687A}"/>
              </a:ext>
            </a:extLst>
          </p:cNvPr>
          <p:cNvSpPr/>
          <p:nvPr/>
        </p:nvSpPr>
        <p:spPr>
          <a:xfrm>
            <a:off x="47501" y="1591294"/>
            <a:ext cx="8265226" cy="4690753"/>
          </a:xfrm>
          <a:custGeom>
            <a:avLst/>
            <a:gdLst>
              <a:gd name="connsiteX0" fmla="*/ 11876 w 8265226"/>
              <a:gd name="connsiteY0" fmla="*/ 0 h 4690753"/>
              <a:gd name="connsiteX1" fmla="*/ 0 w 8265226"/>
              <a:gd name="connsiteY1" fmla="*/ 4690753 h 4690753"/>
              <a:gd name="connsiteX2" fmla="*/ 8241476 w 8265226"/>
              <a:gd name="connsiteY2" fmla="*/ 4643251 h 4690753"/>
              <a:gd name="connsiteX3" fmla="*/ 8265226 w 8265226"/>
              <a:gd name="connsiteY3" fmla="*/ 2410690 h 4690753"/>
              <a:gd name="connsiteX4" fmla="*/ 4168239 w 8265226"/>
              <a:gd name="connsiteY4" fmla="*/ 2410690 h 4690753"/>
              <a:gd name="connsiteX5" fmla="*/ 4180115 w 8265226"/>
              <a:gd name="connsiteY5" fmla="*/ 11875 h 4690753"/>
              <a:gd name="connsiteX6" fmla="*/ 11876 w 8265226"/>
              <a:gd name="connsiteY6" fmla="*/ 0 h 4690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65226" h="4690753">
                <a:moveTo>
                  <a:pt x="11876" y="0"/>
                </a:moveTo>
                <a:cubicBezTo>
                  <a:pt x="7917" y="1563584"/>
                  <a:pt x="3959" y="3127169"/>
                  <a:pt x="0" y="4690753"/>
                </a:cubicBezTo>
                <a:lnTo>
                  <a:pt x="8241476" y="4643251"/>
                </a:lnTo>
                <a:lnTo>
                  <a:pt x="8265226" y="2410690"/>
                </a:lnTo>
                <a:lnTo>
                  <a:pt x="4168239" y="2410690"/>
                </a:lnTo>
                <a:cubicBezTo>
                  <a:pt x="4172198" y="1611085"/>
                  <a:pt x="4176156" y="811480"/>
                  <a:pt x="4180115" y="11875"/>
                </a:cubicBezTo>
                <a:lnTo>
                  <a:pt x="11876" y="0"/>
                </a:lnTo>
                <a:close/>
              </a:path>
            </a:pathLst>
          </a:custGeom>
          <a:noFill/>
          <a:ln w="38100">
            <a:solidFill>
              <a:schemeClr val="accent3"/>
            </a:solidFill>
            <a:prstDash val="dash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7BD8520-5A90-EC44-90AB-8FEFC87B4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AF8BE775-1B52-FB49-B9BD-B854AD90A3EF}"/>
              </a:ext>
            </a:extLst>
          </p:cNvPr>
          <p:cNvSpPr txBox="1">
            <a:spLocks/>
          </p:cNvSpPr>
          <p:nvPr/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lvl="0" algn="l" defTabSz="457200" rtl="0" eaLnBrk="1" latinLnBrk="0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lvl="1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tx2"/>
                </a:solidFill>
              </a:defRPr>
            </a:lvl2pPr>
            <a:lvl3pPr lvl="2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tx2"/>
                </a:solidFill>
              </a:defRPr>
            </a:lvl3pPr>
            <a:lvl4pPr lvl="3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tx2"/>
                </a:solidFill>
              </a:defRPr>
            </a:lvl4pPr>
            <a:lvl5pPr lvl="4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tx2"/>
                </a:solidFill>
              </a:defRPr>
            </a:lvl5pPr>
            <a:lvl6pPr lvl="5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tx2"/>
                </a:solidFill>
              </a:defRPr>
            </a:lvl6pPr>
            <a:lvl7pPr lvl="6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tx2"/>
                </a:solidFill>
              </a:defRPr>
            </a:lvl7pPr>
            <a:lvl8pPr lvl="7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tx2"/>
                </a:solidFill>
              </a:defRPr>
            </a:lvl8pPr>
            <a:lvl9pPr lvl="8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Code-to-code Search - Structure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6B55579-989B-F349-9635-FD2D60F45F5D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0313624" y="585385"/>
            <a:ext cx="731600" cy="524800"/>
          </a:xfrm>
        </p:spPr>
        <p:txBody>
          <a:bodyPr>
            <a:normAutofit fontScale="92500" lnSpcReduction="20000"/>
          </a:bodyPr>
          <a:lstStyle/>
          <a:p>
            <a:pPr algn="r"/>
            <a:fld id="{00000000-1234-1234-1234-123412341234}" type="slidenum">
              <a:rPr lang="en" smtClean="0"/>
              <a:pPr algn="r"/>
              <a:t>11</a:t>
            </a:fld>
            <a:endParaRPr lang="e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AF37C-898B-6244-AA4E-3C0CB9106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Code-to-code Search - In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CE9A9-422A-C346-9AE4-B42470940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24" name="Google Shape;646;p53">
            <a:extLst>
              <a:ext uri="{FF2B5EF4-FFF2-40B4-BE49-F238E27FC236}">
                <a16:creationId xmlns:a16="http://schemas.microsoft.com/office/drawing/2014/main" id="{7E00F2F8-2646-1E46-9018-26A92534475A}"/>
              </a:ext>
            </a:extLst>
          </p:cNvPr>
          <p:cNvGrpSpPr/>
          <p:nvPr/>
        </p:nvGrpSpPr>
        <p:grpSpPr>
          <a:xfrm>
            <a:off x="1770710" y="3619217"/>
            <a:ext cx="1567500" cy="774900"/>
            <a:chOff x="511925" y="1718175"/>
            <a:chExt cx="1567500" cy="774900"/>
          </a:xfrm>
        </p:grpSpPr>
        <p:sp>
          <p:nvSpPr>
            <p:cNvPr id="25" name="Google Shape;647;p53">
              <a:extLst>
                <a:ext uri="{FF2B5EF4-FFF2-40B4-BE49-F238E27FC236}">
                  <a16:creationId xmlns:a16="http://schemas.microsoft.com/office/drawing/2014/main" id="{DF065321-D846-F747-BDA8-EF85667B97D7}"/>
                </a:ext>
              </a:extLst>
            </p:cNvPr>
            <p:cNvSpPr/>
            <p:nvPr/>
          </p:nvSpPr>
          <p:spPr>
            <a:xfrm>
              <a:off x="511925" y="1718175"/>
              <a:ext cx="1567500" cy="7749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br>
                <a:rPr lang="en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br>
                <a:rPr lang="en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Source Code</a:t>
              </a:r>
              <a:endPara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6" name="Google Shape;648;p53">
              <a:extLst>
                <a:ext uri="{FF2B5EF4-FFF2-40B4-BE49-F238E27FC236}">
                  <a16:creationId xmlns:a16="http://schemas.microsoft.com/office/drawing/2014/main" id="{22B9A1A3-1DA3-A446-945E-9138E9739F34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999098" y="1854373"/>
              <a:ext cx="620483" cy="354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" name="Google Shape;649;p53">
              <a:extLst>
                <a:ext uri="{FF2B5EF4-FFF2-40B4-BE49-F238E27FC236}">
                  <a16:creationId xmlns:a16="http://schemas.microsoft.com/office/drawing/2014/main" id="{9C049129-C50D-AF46-AC1B-A2350438F94C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41318" y="1814625"/>
              <a:ext cx="411000" cy="4175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" name="Google Shape;650;p53">
              <a:extLst>
                <a:ext uri="{FF2B5EF4-FFF2-40B4-BE49-F238E27FC236}">
                  <a16:creationId xmlns:a16="http://schemas.microsoft.com/office/drawing/2014/main" id="{8BD549BB-B2F7-BE40-A77A-C3823A590C14}"/>
                </a:ext>
              </a:extLst>
            </p:cNvPr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590053" y="1916524"/>
              <a:ext cx="460483" cy="27733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" name="Google Shape;651;p53">
            <a:extLst>
              <a:ext uri="{FF2B5EF4-FFF2-40B4-BE49-F238E27FC236}">
                <a16:creationId xmlns:a16="http://schemas.microsoft.com/office/drawing/2014/main" id="{C0634CC4-ECC5-8941-9DF2-B71041059E27}"/>
              </a:ext>
            </a:extLst>
          </p:cNvPr>
          <p:cNvSpPr/>
          <p:nvPr/>
        </p:nvSpPr>
        <p:spPr>
          <a:xfrm>
            <a:off x="4353723" y="3656292"/>
            <a:ext cx="1270021" cy="661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Behavior</a:t>
            </a:r>
            <a:endParaRPr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" name="Google Shape;652;p53">
            <a:extLst>
              <a:ext uri="{FF2B5EF4-FFF2-40B4-BE49-F238E27FC236}">
                <a16:creationId xmlns:a16="http://schemas.microsoft.com/office/drawing/2014/main" id="{078C40E5-31FE-064D-A2E2-C38EC39A0FE3}"/>
              </a:ext>
            </a:extLst>
          </p:cNvPr>
          <p:cNvSpPr/>
          <p:nvPr/>
        </p:nvSpPr>
        <p:spPr>
          <a:xfrm>
            <a:off x="8998998" y="3675917"/>
            <a:ext cx="1065300" cy="661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Similar Code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1" name="Google Shape;653;p53">
            <a:extLst>
              <a:ext uri="{FF2B5EF4-FFF2-40B4-BE49-F238E27FC236}">
                <a16:creationId xmlns:a16="http://schemas.microsoft.com/office/drawing/2014/main" id="{A1E263A9-3A2C-4144-AB54-2AD8AD01E3D4}"/>
              </a:ext>
            </a:extLst>
          </p:cNvPr>
          <p:cNvCxnSpPr>
            <a:cxnSpLocks/>
            <a:stCxn id="25" idx="3"/>
            <a:endCxn id="29" idx="1"/>
          </p:cNvCxnSpPr>
          <p:nvPr/>
        </p:nvCxnSpPr>
        <p:spPr>
          <a:xfrm flipV="1">
            <a:off x="3338210" y="3987042"/>
            <a:ext cx="1015513" cy="19625"/>
          </a:xfrm>
          <a:prstGeom prst="straightConnector1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" name="Google Shape;654;p53">
            <a:extLst>
              <a:ext uri="{FF2B5EF4-FFF2-40B4-BE49-F238E27FC236}">
                <a16:creationId xmlns:a16="http://schemas.microsoft.com/office/drawing/2014/main" id="{7F33AB61-6914-B44D-BA66-A4D637999BF8}"/>
              </a:ext>
            </a:extLst>
          </p:cNvPr>
          <p:cNvCxnSpPr>
            <a:cxnSpLocks/>
            <a:stCxn id="29" idx="3"/>
            <a:endCxn id="35" idx="1"/>
          </p:cNvCxnSpPr>
          <p:nvPr/>
        </p:nvCxnSpPr>
        <p:spPr>
          <a:xfrm>
            <a:off x="5623744" y="3987042"/>
            <a:ext cx="971582" cy="9812"/>
          </a:xfrm>
          <a:prstGeom prst="straightConnector1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3" name="Google Shape;656;p53">
            <a:extLst>
              <a:ext uri="{FF2B5EF4-FFF2-40B4-BE49-F238E27FC236}">
                <a16:creationId xmlns:a16="http://schemas.microsoft.com/office/drawing/2014/main" id="{873684AF-81EF-BB46-896B-BE3C12E4A147}"/>
              </a:ext>
            </a:extLst>
          </p:cNvPr>
          <p:cNvSpPr/>
          <p:nvPr/>
        </p:nvSpPr>
        <p:spPr>
          <a:xfrm>
            <a:off x="4353723" y="2437092"/>
            <a:ext cx="1270021" cy="661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Tokens / Context</a:t>
            </a:r>
            <a:endParaRPr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" name="Google Shape;657;p53">
            <a:extLst>
              <a:ext uri="{FF2B5EF4-FFF2-40B4-BE49-F238E27FC236}">
                <a16:creationId xmlns:a16="http://schemas.microsoft.com/office/drawing/2014/main" id="{CF8E5F5F-C4BA-CE42-94EC-B568CA3F7D9B}"/>
              </a:ext>
            </a:extLst>
          </p:cNvPr>
          <p:cNvSpPr/>
          <p:nvPr/>
        </p:nvSpPr>
        <p:spPr>
          <a:xfrm>
            <a:off x="4353723" y="5027892"/>
            <a:ext cx="1270021" cy="661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Structure</a:t>
            </a:r>
            <a:endParaRPr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" name="Google Shape;655;p53">
            <a:extLst>
              <a:ext uri="{FF2B5EF4-FFF2-40B4-BE49-F238E27FC236}">
                <a16:creationId xmlns:a16="http://schemas.microsoft.com/office/drawing/2014/main" id="{29725993-8914-4C4F-996C-D97282AF8F29}"/>
              </a:ext>
            </a:extLst>
          </p:cNvPr>
          <p:cNvSpPr/>
          <p:nvPr/>
        </p:nvSpPr>
        <p:spPr>
          <a:xfrm>
            <a:off x="6595326" y="3666104"/>
            <a:ext cx="1923802" cy="661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Non-dominated Sorting</a:t>
            </a:r>
            <a:endParaRPr dirty="0">
              <a:solidFill>
                <a:schemeClr val="bg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6" name="Google Shape;658;p53">
            <a:extLst>
              <a:ext uri="{FF2B5EF4-FFF2-40B4-BE49-F238E27FC236}">
                <a16:creationId xmlns:a16="http://schemas.microsoft.com/office/drawing/2014/main" id="{FD79FD4D-FD20-144F-8E63-92BAA0CC6A49}"/>
              </a:ext>
            </a:extLst>
          </p:cNvPr>
          <p:cNvCxnSpPr>
            <a:cxnSpLocks/>
            <a:stCxn id="35" idx="3"/>
            <a:endCxn id="30" idx="1"/>
          </p:cNvCxnSpPr>
          <p:nvPr/>
        </p:nvCxnSpPr>
        <p:spPr>
          <a:xfrm>
            <a:off x="8519128" y="3996854"/>
            <a:ext cx="479870" cy="9813"/>
          </a:xfrm>
          <a:prstGeom prst="straightConnector1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" name="Google Shape;659;p53">
            <a:extLst>
              <a:ext uri="{FF2B5EF4-FFF2-40B4-BE49-F238E27FC236}">
                <a16:creationId xmlns:a16="http://schemas.microsoft.com/office/drawing/2014/main" id="{59578445-C8F6-9649-B176-3C09A668A312}"/>
              </a:ext>
            </a:extLst>
          </p:cNvPr>
          <p:cNvCxnSpPr>
            <a:cxnSpLocks/>
            <a:stCxn id="25" idx="0"/>
            <a:endCxn id="33" idx="1"/>
          </p:cNvCxnSpPr>
          <p:nvPr/>
        </p:nvCxnSpPr>
        <p:spPr>
          <a:xfrm rot="5400000" flipH="1" flipV="1">
            <a:off x="3028404" y="2293899"/>
            <a:ext cx="851375" cy="1799263"/>
          </a:xfrm>
          <a:prstGeom prst="bentConnector2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" name="Google Shape;660;p53">
            <a:extLst>
              <a:ext uri="{FF2B5EF4-FFF2-40B4-BE49-F238E27FC236}">
                <a16:creationId xmlns:a16="http://schemas.microsoft.com/office/drawing/2014/main" id="{56FC523D-0397-4048-A13F-8C0079B7F7FE}"/>
              </a:ext>
            </a:extLst>
          </p:cNvPr>
          <p:cNvCxnSpPr>
            <a:cxnSpLocks/>
            <a:stCxn id="25" idx="2"/>
            <a:endCxn id="34" idx="1"/>
          </p:cNvCxnSpPr>
          <p:nvPr/>
        </p:nvCxnSpPr>
        <p:spPr>
          <a:xfrm rot="16200000" flipH="1">
            <a:off x="2971829" y="3976747"/>
            <a:ext cx="964525" cy="1799263"/>
          </a:xfrm>
          <a:prstGeom prst="bentConnector2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" name="Google Shape;661;p53">
            <a:extLst>
              <a:ext uri="{FF2B5EF4-FFF2-40B4-BE49-F238E27FC236}">
                <a16:creationId xmlns:a16="http://schemas.microsoft.com/office/drawing/2014/main" id="{E611F8E7-1349-1D44-87A0-19912D1EBC20}"/>
              </a:ext>
            </a:extLst>
          </p:cNvPr>
          <p:cNvCxnSpPr>
            <a:cxnSpLocks/>
            <a:stCxn id="33" idx="3"/>
            <a:endCxn id="35" idx="0"/>
          </p:cNvCxnSpPr>
          <p:nvPr/>
        </p:nvCxnSpPr>
        <p:spPr>
          <a:xfrm>
            <a:off x="5623744" y="2767842"/>
            <a:ext cx="1933483" cy="898262"/>
          </a:xfrm>
          <a:prstGeom prst="bentConnector2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" name="Google Shape;662;p53">
            <a:extLst>
              <a:ext uri="{FF2B5EF4-FFF2-40B4-BE49-F238E27FC236}">
                <a16:creationId xmlns:a16="http://schemas.microsoft.com/office/drawing/2014/main" id="{33A958A6-14FF-EF48-896F-E9D74B9ED183}"/>
              </a:ext>
            </a:extLst>
          </p:cNvPr>
          <p:cNvCxnSpPr>
            <a:cxnSpLocks/>
            <a:stCxn id="34" idx="3"/>
            <a:endCxn id="35" idx="2"/>
          </p:cNvCxnSpPr>
          <p:nvPr/>
        </p:nvCxnSpPr>
        <p:spPr>
          <a:xfrm flipV="1">
            <a:off x="5623744" y="4327604"/>
            <a:ext cx="1933483" cy="1031038"/>
          </a:xfrm>
          <a:prstGeom prst="bentConnector2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9" name="Google Shape;655;p53">
            <a:extLst>
              <a:ext uri="{FF2B5EF4-FFF2-40B4-BE49-F238E27FC236}">
                <a16:creationId xmlns:a16="http://schemas.microsoft.com/office/drawing/2014/main" id="{4FD24D6C-BC2F-C249-9D20-0A247DA62E1E}"/>
              </a:ext>
            </a:extLst>
          </p:cNvPr>
          <p:cNvSpPr/>
          <p:nvPr/>
        </p:nvSpPr>
        <p:spPr>
          <a:xfrm>
            <a:off x="6566437" y="3156066"/>
            <a:ext cx="1962372" cy="1479436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Word Embedding</a:t>
            </a:r>
          </a:p>
          <a:p>
            <a:pPr lvl="0" algn="ctr"/>
            <a:r>
              <a:rPr lang="en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+</a:t>
            </a:r>
          </a:p>
          <a:p>
            <a:pPr lvl="0" algn="ctr"/>
            <a:r>
              <a:rPr lang="en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Tree Embedding</a:t>
            </a:r>
            <a:endParaRPr dirty="0">
              <a:solidFill>
                <a:schemeClr val="bg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7CD81DD-FAAE-AA48-8705-E800A8BE2E2B}"/>
              </a:ext>
            </a:extLst>
          </p:cNvPr>
          <p:cNvSpPr txBox="1"/>
          <p:nvPr/>
        </p:nvSpPr>
        <p:spPr>
          <a:xfrm>
            <a:off x="7527719" y="2825135"/>
            <a:ext cx="118876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0" dirty="0">
                <a:effectLst/>
                <a:latin typeface="Helvetica" pitchFamily="2" charset="0"/>
              </a:rPr>
              <a:t>😴</a:t>
            </a:r>
            <a:endParaRPr lang="en-US" dirty="0">
              <a:effectLst/>
              <a:latin typeface="Helvetica" pitchFamily="2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8BAECAC-B7A5-FC49-8DFC-254007AC45FC}"/>
              </a:ext>
            </a:extLst>
          </p:cNvPr>
          <p:cNvSpPr txBox="1"/>
          <p:nvPr/>
        </p:nvSpPr>
        <p:spPr>
          <a:xfrm>
            <a:off x="7838278" y="2825135"/>
            <a:ext cx="1188769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800" dirty="0"/>
              <a:t>🏃🏽‍♀️</a:t>
            </a:r>
          </a:p>
        </p:txBody>
      </p:sp>
      <p:sp>
        <p:nvSpPr>
          <p:cNvPr id="69" name="Google Shape;656;p53">
            <a:extLst>
              <a:ext uri="{FF2B5EF4-FFF2-40B4-BE49-F238E27FC236}">
                <a16:creationId xmlns:a16="http://schemas.microsoft.com/office/drawing/2014/main" id="{B8BD865A-C86F-F140-B81A-1A38870C80B4}"/>
              </a:ext>
            </a:extLst>
          </p:cNvPr>
          <p:cNvSpPr/>
          <p:nvPr/>
        </p:nvSpPr>
        <p:spPr>
          <a:xfrm>
            <a:off x="227134" y="2431774"/>
            <a:ext cx="1270021" cy="661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Query</a:t>
            </a:r>
            <a:endParaRPr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0" name="Google Shape;661;p53">
            <a:extLst>
              <a:ext uri="{FF2B5EF4-FFF2-40B4-BE49-F238E27FC236}">
                <a16:creationId xmlns:a16="http://schemas.microsoft.com/office/drawing/2014/main" id="{2F835147-4D87-AB4F-AFDF-A48BEBFC86AD}"/>
              </a:ext>
            </a:extLst>
          </p:cNvPr>
          <p:cNvCxnSpPr>
            <a:cxnSpLocks/>
            <a:stCxn id="69" idx="2"/>
            <a:endCxn id="25" idx="1"/>
          </p:cNvCxnSpPr>
          <p:nvPr/>
        </p:nvCxnSpPr>
        <p:spPr>
          <a:xfrm rot="16200000" flipH="1">
            <a:off x="859731" y="3095687"/>
            <a:ext cx="913393" cy="908565"/>
          </a:xfrm>
          <a:prstGeom prst="bentConnector2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1356D4C-8CFA-D741-BADD-4FCC284F8669}"/>
              </a:ext>
            </a:extLst>
          </p:cNvPr>
          <p:cNvSpPr txBox="1"/>
          <p:nvPr/>
        </p:nvSpPr>
        <p:spPr>
          <a:xfrm>
            <a:off x="9409466" y="2752972"/>
            <a:ext cx="1188769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800" dirty="0"/>
              <a:t>✅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03FD73-F873-9F4D-B5A3-41E13B800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4299B-4038-544E-A6D3-8BEEBABC310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586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9" grpId="1" animBg="1"/>
      <p:bldP spid="30" grpId="0" animBg="1"/>
      <p:bldP spid="33" grpId="0" animBg="1"/>
      <p:bldP spid="34" grpId="0" animBg="1"/>
      <p:bldP spid="35" grpId="0" animBg="1"/>
      <p:bldP spid="59" grpId="1" animBg="1"/>
      <p:bldP spid="61" grpId="0"/>
      <p:bldP spid="61" grpId="1"/>
      <p:bldP spid="62" grpId="0"/>
      <p:bldP spid="69" grpId="0" animBg="1"/>
      <p:bldP spid="4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8591" y="635396"/>
            <a:ext cx="9270125" cy="1188720"/>
          </a:xfrm>
        </p:spPr>
        <p:txBody>
          <a:bodyPr>
            <a:normAutofit/>
          </a:bodyPr>
          <a:lstStyle/>
          <a:p>
            <a:pPr lvl="0"/>
            <a:r>
              <a:rPr lang="en" sz="4267" dirty="0"/>
              <a:t>Four Distinct Needs</a:t>
            </a:r>
            <a:endParaRPr lang="en-US" sz="4267" dirty="0"/>
          </a:p>
        </p:txBody>
      </p:sp>
      <p:sp>
        <p:nvSpPr>
          <p:cNvPr id="5" name="Rectangle 4"/>
          <p:cNvSpPr/>
          <p:nvPr/>
        </p:nvSpPr>
        <p:spPr>
          <a:xfrm>
            <a:off x="609599" y="1824116"/>
            <a:ext cx="10799456" cy="38511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47743" indent="-742950">
              <a:lnSpc>
                <a:spcPct val="115000"/>
              </a:lnSpc>
              <a:buFont typeface="+mj-lt"/>
              <a:buAutoNum type="arabicPeriod"/>
            </a:pPr>
            <a:r>
              <a:rPr lang="en-US" sz="2800" dirty="0"/>
              <a:t>Example Code, </a:t>
            </a:r>
            <a:r>
              <a:rPr lang="en-US" sz="2800" b="1" dirty="0">
                <a:solidFill>
                  <a:schemeClr val="accent2"/>
                </a:solidFill>
              </a:rPr>
              <a:t>how</a:t>
            </a:r>
            <a:r>
              <a:rPr lang="en-US" sz="2800" dirty="0"/>
              <a:t> (33%)</a:t>
            </a:r>
          </a:p>
          <a:p>
            <a:pPr marL="1047743" indent="-742950">
              <a:lnSpc>
                <a:spcPct val="115000"/>
              </a:lnSpc>
              <a:buFont typeface="+mj-lt"/>
              <a:buAutoNum type="arabicPeriod"/>
            </a:pPr>
            <a:endParaRPr lang="en-US" sz="2800" dirty="0"/>
          </a:p>
          <a:p>
            <a:pPr marL="1047743" indent="-742950">
              <a:lnSpc>
                <a:spcPct val="115000"/>
              </a:lnSpc>
              <a:buFont typeface="+mj-lt"/>
              <a:buAutoNum type="arabicPeriod"/>
            </a:pPr>
            <a:r>
              <a:rPr lang="en-US" sz="2800" dirty="0"/>
              <a:t>Explaining </a:t>
            </a:r>
            <a:r>
              <a:rPr lang="en-US" sz="2800" b="1" dirty="0">
                <a:solidFill>
                  <a:schemeClr val="accent2"/>
                </a:solidFill>
              </a:rPr>
              <a:t>what</a:t>
            </a:r>
            <a:r>
              <a:rPr lang="en-US" sz="2800" dirty="0"/>
              <a:t> it does (26%)</a:t>
            </a:r>
          </a:p>
          <a:p>
            <a:pPr marL="1047743" indent="-742950">
              <a:lnSpc>
                <a:spcPct val="115000"/>
              </a:lnSpc>
              <a:buFont typeface="+mj-lt"/>
              <a:buAutoNum type="arabicPeriod"/>
            </a:pPr>
            <a:endParaRPr lang="en-US" sz="2800" dirty="0"/>
          </a:p>
          <a:p>
            <a:pPr marL="1047743" indent="-742950">
              <a:lnSpc>
                <a:spcPct val="115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sz="2800" b="1" dirty="0">
                <a:solidFill>
                  <a:schemeClr val="accent2"/>
                </a:solidFill>
              </a:rPr>
              <a:t>Where</a:t>
            </a:r>
            <a:r>
              <a:rPr lang="en-US" sz="2800" dirty="0"/>
              <a:t> in the code base (16%)</a:t>
            </a:r>
          </a:p>
          <a:p>
            <a:pPr marL="1047743" indent="-742950">
              <a:lnSpc>
                <a:spcPct val="115000"/>
              </a:lnSpc>
              <a:buFont typeface="+mj-lt"/>
              <a:buAutoNum type="arabicPeriod"/>
            </a:pPr>
            <a:endParaRPr lang="en-US" sz="2800" dirty="0"/>
          </a:p>
          <a:p>
            <a:pPr marL="1047743" indent="-742950">
              <a:lnSpc>
                <a:spcPct val="115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sz="2800" b="1" dirty="0">
                <a:solidFill>
                  <a:schemeClr val="accent2"/>
                </a:solidFill>
              </a:rPr>
              <a:t>Why</a:t>
            </a:r>
            <a:r>
              <a:rPr lang="en-US" sz="2800" dirty="0"/>
              <a:t> is the code doing something (16%)</a:t>
            </a:r>
          </a:p>
          <a:p>
            <a:pPr marL="685783" indent="-380990">
              <a:lnSpc>
                <a:spcPct val="115000"/>
              </a:lnSpc>
              <a:buFont typeface="Arial"/>
              <a:buChar char="•"/>
            </a:pPr>
            <a:endParaRPr lang="en-US" sz="16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D602E9-E651-0245-BC65-13526D750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4299B-4038-544E-A6D3-8BEEBABC310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192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308C2-3D5B-374B-8073-479BD0E9B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2398" y="3487939"/>
            <a:ext cx="8825657" cy="1915647"/>
          </a:xfrm>
        </p:spPr>
        <p:txBody>
          <a:bodyPr/>
          <a:lstStyle/>
          <a:p>
            <a:pPr algn="ctr"/>
            <a:r>
              <a:rPr lang="en-US" sz="19900" dirty="0"/>
              <a:t>🔩🔨</a:t>
            </a:r>
            <a:endParaRPr lang="en-US" sz="3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CCD1E6-EEFA-4944-ADD4-A985BEA5F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4299B-4038-544E-A6D3-8BEEBABC310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2935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8591" y="635396"/>
            <a:ext cx="9270125" cy="1188720"/>
          </a:xfrm>
        </p:spPr>
        <p:txBody>
          <a:bodyPr>
            <a:normAutofit/>
          </a:bodyPr>
          <a:lstStyle/>
          <a:p>
            <a:pPr lvl="0"/>
            <a:r>
              <a:rPr lang="en" sz="4267" dirty="0"/>
              <a:t>Four Distinct Needs</a:t>
            </a:r>
            <a:endParaRPr lang="en-US" sz="4267" dirty="0"/>
          </a:p>
        </p:txBody>
      </p:sp>
      <p:sp>
        <p:nvSpPr>
          <p:cNvPr id="5" name="Rectangle 4"/>
          <p:cNvSpPr/>
          <p:nvPr/>
        </p:nvSpPr>
        <p:spPr>
          <a:xfrm>
            <a:off x="609599" y="1824116"/>
            <a:ext cx="10799456" cy="38511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47743" indent="-742950">
              <a:lnSpc>
                <a:spcPct val="115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sz="2800" dirty="0"/>
              <a:t>Example Code, </a:t>
            </a:r>
            <a:r>
              <a:rPr lang="en-US" sz="2800" b="1" dirty="0">
                <a:solidFill>
                  <a:schemeClr val="accent2"/>
                </a:solidFill>
              </a:rPr>
              <a:t>how</a:t>
            </a:r>
            <a:r>
              <a:rPr lang="en-US" sz="2800" dirty="0"/>
              <a:t> (33%)</a:t>
            </a:r>
          </a:p>
          <a:p>
            <a:pPr marL="1047743" indent="-742950">
              <a:lnSpc>
                <a:spcPct val="115000"/>
              </a:lnSpc>
              <a:buClr>
                <a:schemeClr val="tx1"/>
              </a:buClr>
              <a:buFont typeface="+mj-lt"/>
              <a:buAutoNum type="arabicPeriod"/>
            </a:pPr>
            <a:endParaRPr lang="en-US" sz="2800" dirty="0"/>
          </a:p>
          <a:p>
            <a:pPr marL="1047743" indent="-742950">
              <a:lnSpc>
                <a:spcPct val="115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sz="2800" dirty="0"/>
              <a:t>Explaining </a:t>
            </a:r>
            <a:r>
              <a:rPr lang="en-US" sz="2800" b="1" dirty="0">
                <a:solidFill>
                  <a:schemeClr val="accent2"/>
                </a:solidFill>
              </a:rPr>
              <a:t>what</a:t>
            </a:r>
            <a:r>
              <a:rPr lang="en-US" sz="2800" dirty="0"/>
              <a:t> it does (26%)</a:t>
            </a:r>
          </a:p>
          <a:p>
            <a:pPr marL="1047743" indent="-742950">
              <a:lnSpc>
                <a:spcPct val="115000"/>
              </a:lnSpc>
              <a:buClr>
                <a:schemeClr val="tx1"/>
              </a:buClr>
              <a:buFont typeface="+mj-lt"/>
              <a:buAutoNum type="arabicPeriod"/>
            </a:pPr>
            <a:endParaRPr lang="en-US" sz="2800" dirty="0"/>
          </a:p>
          <a:p>
            <a:pPr marL="1047743" indent="-742950">
              <a:lnSpc>
                <a:spcPct val="115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sz="2800" b="1" dirty="0">
                <a:solidFill>
                  <a:schemeClr val="accent2"/>
                </a:solidFill>
              </a:rPr>
              <a:t>Where</a:t>
            </a:r>
            <a:r>
              <a:rPr lang="en-US" sz="2800" dirty="0"/>
              <a:t> in the code base (16%)</a:t>
            </a:r>
          </a:p>
          <a:p>
            <a:pPr marL="1047743" indent="-742950">
              <a:lnSpc>
                <a:spcPct val="115000"/>
              </a:lnSpc>
              <a:buClr>
                <a:schemeClr val="tx1"/>
              </a:buClr>
              <a:buFont typeface="+mj-lt"/>
              <a:buAutoNum type="arabicPeriod"/>
            </a:pPr>
            <a:endParaRPr lang="en-US" sz="2800" dirty="0"/>
          </a:p>
          <a:p>
            <a:pPr marL="1047743" indent="-742950">
              <a:lnSpc>
                <a:spcPct val="115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sz="2800" b="1" dirty="0">
                <a:solidFill>
                  <a:schemeClr val="accent2"/>
                </a:solidFill>
              </a:rPr>
              <a:t>Why</a:t>
            </a:r>
            <a:r>
              <a:rPr lang="en-US" sz="2800" dirty="0"/>
              <a:t> is the code doing something (16%)</a:t>
            </a:r>
          </a:p>
          <a:p>
            <a:pPr marL="685783" indent="-380990">
              <a:lnSpc>
                <a:spcPct val="115000"/>
              </a:lnSpc>
              <a:buFont typeface="Arial"/>
              <a:buChar char="•"/>
            </a:pPr>
            <a:endParaRPr 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B76262-CE3A-DE42-B816-6AFB47CCCDE4}"/>
              </a:ext>
            </a:extLst>
          </p:cNvPr>
          <p:cNvSpPr txBox="1"/>
          <p:nvPr/>
        </p:nvSpPr>
        <p:spPr>
          <a:xfrm>
            <a:off x="3269682" y="4294117"/>
            <a:ext cx="70776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Code Navigation – works pretty well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3192F0-6018-784A-9859-D4D9ACD19D5A}"/>
              </a:ext>
            </a:extLst>
          </p:cNvPr>
          <p:cNvSpPr txBox="1"/>
          <p:nvPr/>
        </p:nvSpPr>
        <p:spPr>
          <a:xfrm>
            <a:off x="3269682" y="2321627"/>
            <a:ext cx="70776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Can be done in practice with search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3CEAAC-4D6F-A148-B678-AF32DB214BD5}"/>
              </a:ext>
            </a:extLst>
          </p:cNvPr>
          <p:cNvSpPr txBox="1"/>
          <p:nvPr/>
        </p:nvSpPr>
        <p:spPr>
          <a:xfrm>
            <a:off x="3269682" y="3307872"/>
            <a:ext cx="7881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3"/>
                </a:solidFill>
              </a:rPr>
              <a:t>Code comprehension – not search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101D78-1344-8A40-9EC7-16D77BA6A9A6}"/>
              </a:ext>
            </a:extLst>
          </p:cNvPr>
          <p:cNvSpPr txBox="1"/>
          <p:nvPr/>
        </p:nvSpPr>
        <p:spPr>
          <a:xfrm>
            <a:off x="3269682" y="5318390"/>
            <a:ext cx="70776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3"/>
                </a:solidFill>
              </a:rPr>
              <a:t>Impact analysis – not search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052EB2-2820-D949-9007-F1D7EE17A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4299B-4038-544E-A6D3-8BEEBABC310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073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2747D-B58C-3D4C-9924-9821FF7C6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 </a:t>
            </a:r>
            <a:r>
              <a:rPr lang="en-US" b="1" dirty="0">
                <a:solidFill>
                  <a:schemeClr val="accent2"/>
                </a:solidFill>
              </a:rPr>
              <a:t>why</a:t>
            </a:r>
            <a:r>
              <a:rPr lang="en-US" dirty="0"/>
              <a:t> you’re searching!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6A676F-7D64-8146-A919-0C1EF928D3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DB76B6-BFF7-674D-A08B-951ABBBC5907}"/>
              </a:ext>
            </a:extLst>
          </p:cNvPr>
          <p:cNvSpPr txBox="1"/>
          <p:nvPr/>
        </p:nvSpPr>
        <p:spPr>
          <a:xfrm>
            <a:off x="1154955" y="950166"/>
            <a:ext cx="28263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1"/>
                </a:solidFill>
              </a:rPr>
              <a:t>How?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547199-0518-6D41-821F-508C9617815F}"/>
              </a:ext>
            </a:extLst>
          </p:cNvPr>
          <p:cNvSpPr txBox="1"/>
          <p:nvPr/>
        </p:nvSpPr>
        <p:spPr>
          <a:xfrm>
            <a:off x="2941982" y="1104336"/>
            <a:ext cx="4770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✅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9F7D59-EDF8-1E40-83F8-5B7354E0ED58}"/>
              </a:ext>
            </a:extLst>
          </p:cNvPr>
          <p:cNvSpPr txBox="1"/>
          <p:nvPr/>
        </p:nvSpPr>
        <p:spPr>
          <a:xfrm>
            <a:off x="6594973" y="1427501"/>
            <a:ext cx="28263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3"/>
                </a:solidFill>
              </a:rPr>
              <a:t>What?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2B61F6-CB15-B047-938B-2AB27F5A9776}"/>
              </a:ext>
            </a:extLst>
          </p:cNvPr>
          <p:cNvSpPr txBox="1"/>
          <p:nvPr/>
        </p:nvSpPr>
        <p:spPr>
          <a:xfrm>
            <a:off x="8537210" y="1612167"/>
            <a:ext cx="4373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🚫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BC0971-1E1C-D94D-98A1-7FE817F6018C}"/>
              </a:ext>
            </a:extLst>
          </p:cNvPr>
          <p:cNvSpPr txBox="1"/>
          <p:nvPr/>
        </p:nvSpPr>
        <p:spPr>
          <a:xfrm>
            <a:off x="1100938" y="2398164"/>
            <a:ext cx="28263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1"/>
                </a:solidFill>
              </a:rPr>
              <a:t>Where?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10D32B-7600-9F40-9A1A-95E944050BDD}"/>
              </a:ext>
            </a:extLst>
          </p:cNvPr>
          <p:cNvSpPr txBox="1"/>
          <p:nvPr/>
        </p:nvSpPr>
        <p:spPr>
          <a:xfrm>
            <a:off x="3503185" y="2538566"/>
            <a:ext cx="4770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✅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F3774C-C7C4-3A41-A788-24B459A2FF2F}"/>
              </a:ext>
            </a:extLst>
          </p:cNvPr>
          <p:cNvSpPr txBox="1"/>
          <p:nvPr/>
        </p:nvSpPr>
        <p:spPr>
          <a:xfrm>
            <a:off x="6594973" y="2813663"/>
            <a:ext cx="28263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3"/>
                </a:solidFill>
              </a:rPr>
              <a:t>Why?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7A67B98-3EB7-8E4D-8DCB-75EFDB02276E}"/>
              </a:ext>
            </a:extLst>
          </p:cNvPr>
          <p:cNvSpPr txBox="1"/>
          <p:nvPr/>
        </p:nvSpPr>
        <p:spPr>
          <a:xfrm>
            <a:off x="8417942" y="2998329"/>
            <a:ext cx="4373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🚫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5EFF691-7820-E048-AE89-C0202551D490}"/>
              </a:ext>
            </a:extLst>
          </p:cNvPr>
          <p:cNvCxnSpPr>
            <a:cxnSpLocks/>
          </p:cNvCxnSpPr>
          <p:nvPr/>
        </p:nvCxnSpPr>
        <p:spPr>
          <a:xfrm flipH="1" flipV="1">
            <a:off x="4267201" y="2861734"/>
            <a:ext cx="2040834" cy="46456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49DE371-971C-8A43-B505-DC2F23335782}"/>
              </a:ext>
            </a:extLst>
          </p:cNvPr>
          <p:cNvSpPr txBox="1"/>
          <p:nvPr/>
        </p:nvSpPr>
        <p:spPr>
          <a:xfrm>
            <a:off x="9031357" y="1612166"/>
            <a:ext cx="4373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☎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B77012-7AB1-884C-A251-2F39025C8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4299B-4038-544E-A6D3-8BEEBABC310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599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0" grpId="0"/>
      <p:bldP spid="11" grpId="0"/>
      <p:bldP spid="12" grpId="0"/>
      <p:bldP spid="13" grpId="0"/>
      <p:bldP spid="14" grpId="0"/>
      <p:bldP spid="15" grpId="0"/>
      <p:bldP spid="1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9AA38-E965-E64A-907E-ED4EAE448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for listening.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53F2E6-CFAE-3149-B606-C00C069C12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ktstolee@ncsu.edu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7A3FA4-8559-4C4C-B592-9BDA2CCAD36C}"/>
              </a:ext>
            </a:extLst>
          </p:cNvPr>
          <p:cNvSpPr txBox="1"/>
          <p:nvPr/>
        </p:nvSpPr>
        <p:spPr>
          <a:xfrm>
            <a:off x="9559954" y="3052458"/>
            <a:ext cx="263204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Thank you to my collaborators:</a:t>
            </a:r>
          </a:p>
          <a:p>
            <a:pPr marL="285750" indent="-285750">
              <a:buFontTx/>
              <a:buChar char="-"/>
            </a:pPr>
            <a:r>
              <a:rPr lang="en-US" dirty="0"/>
              <a:t>Sebastian </a:t>
            </a:r>
            <a:r>
              <a:rPr lang="en-US" dirty="0" err="1"/>
              <a:t>Elbaum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George Mathew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Baishakhi</a:t>
            </a:r>
            <a:r>
              <a:rPr lang="en-US" dirty="0"/>
              <a:t> Ray</a:t>
            </a:r>
          </a:p>
          <a:p>
            <a:pPr marL="285750" indent="-285750">
              <a:buFontTx/>
              <a:buChar char="-"/>
            </a:pPr>
            <a:r>
              <a:rPr lang="en-US" dirty="0"/>
              <a:t>Caitlin Sadowski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dirty="0"/>
              <a:t>Thank you to my sponsors:</a:t>
            </a:r>
          </a:p>
        </p:txBody>
      </p:sp>
      <p:pic>
        <p:nvPicPr>
          <p:cNvPr id="1028" name="Picture 4" descr="NSF Logo | NSF - National Science Foundation">
            <a:extLst>
              <a:ext uri="{FF2B5EF4-FFF2-40B4-BE49-F238E27FC236}">
                <a16:creationId xmlns:a16="http://schemas.microsoft.com/office/drawing/2014/main" id="{32EC5E89-A28A-894C-AAA5-A9334E2A2D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2352" y="5624324"/>
            <a:ext cx="1214005" cy="1220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5583D1-9B27-A94A-AEEB-801249757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4299B-4038-544E-A6D3-8BEEBABC310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807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66E74-A63C-3847-A36F-676AA14A5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interfaces.</a:t>
            </a:r>
          </a:p>
        </p:txBody>
      </p:sp>
      <p:pic>
        <p:nvPicPr>
          <p:cNvPr id="8" name="Content Placeholder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D7AB9B4-0681-994F-874F-8BD53F1BE8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-5818" t="31483" r="5818" b="1272"/>
          <a:stretch/>
        </p:blipFill>
        <p:spPr>
          <a:xfrm>
            <a:off x="646111" y="3695203"/>
            <a:ext cx="5257189" cy="2821444"/>
          </a:xfrm>
        </p:spPr>
      </p:pic>
      <p:pic>
        <p:nvPicPr>
          <p:cNvPr id="4" name="Shape 69">
            <a:extLst>
              <a:ext uri="{FF2B5EF4-FFF2-40B4-BE49-F238E27FC236}">
                <a16:creationId xmlns:a16="http://schemas.microsoft.com/office/drawing/2014/main" id="{6CE99A54-2FB2-D341-8DE8-15415E9C3D87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6000" y="2664482"/>
            <a:ext cx="5640751" cy="385216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C0695A-A4E8-5943-8EB8-E1F25E4CFE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7849" y="425767"/>
            <a:ext cx="4262985" cy="211028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261534-983C-D741-A6D6-8F9B5D9BD79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39656"/>
          <a:stretch/>
        </p:blipFill>
        <p:spPr>
          <a:xfrm>
            <a:off x="278329" y="1328056"/>
            <a:ext cx="5298253" cy="2110285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AE57FF-B4E9-5D4A-8DEE-8FAC35566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4299B-4038-544E-A6D3-8BEEBABC310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368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1A9F-61F5-DB45-B574-34EBF74EF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search is frequent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9AEFC-1877-6B49-AF63-9273A3214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7630785" cy="4195481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+mn-lt"/>
                <a:ea typeface="+mn-ea"/>
                <a:cs typeface="+mn-cs"/>
              </a:rPr>
              <a:t>~12x per developer per day</a:t>
            </a:r>
          </a:p>
          <a:p>
            <a:endParaRPr lang="en-US" sz="2400" dirty="0">
              <a:latin typeface="+mn-lt"/>
              <a:ea typeface="+mn-ea"/>
              <a:cs typeface="+mn-cs"/>
            </a:endParaRPr>
          </a:p>
          <a:p>
            <a:r>
              <a:rPr lang="en-US" sz="2400" dirty="0">
                <a:latin typeface="+mn-lt"/>
                <a:ea typeface="+mn-ea"/>
                <a:cs typeface="+mn-cs"/>
              </a:rPr>
              <a:t>Search sessions involve multiple queries</a:t>
            </a:r>
          </a:p>
          <a:p>
            <a:endParaRPr lang="en-US" sz="2400" dirty="0">
              <a:latin typeface="+mn-lt"/>
              <a:ea typeface="+mn-ea"/>
              <a:cs typeface="+mn-cs"/>
            </a:endParaRPr>
          </a:p>
          <a:p>
            <a:r>
              <a:rPr lang="en-US" sz="2400" dirty="0">
                <a:latin typeface="+mn-lt"/>
                <a:ea typeface="+mn-ea"/>
                <a:cs typeface="+mn-cs"/>
              </a:rPr>
              <a:t>Code search with Google takes </a:t>
            </a:r>
            <a:r>
              <a:rPr lang="en-US" sz="2400" dirty="0"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more time</a:t>
            </a:r>
            <a:r>
              <a:rPr lang="en-US" sz="2400" dirty="0">
                <a:latin typeface="+mn-lt"/>
                <a:ea typeface="+mn-ea"/>
                <a:cs typeface="+mn-cs"/>
              </a:rPr>
              <a:t>, </a:t>
            </a:r>
            <a:r>
              <a:rPr lang="en-US" sz="2400" dirty="0"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more clicks</a:t>
            </a:r>
            <a:r>
              <a:rPr lang="en-US" sz="2400" dirty="0">
                <a:latin typeface="+mn-lt"/>
                <a:ea typeface="+mn-ea"/>
                <a:cs typeface="+mn-cs"/>
              </a:rPr>
              <a:t>, and </a:t>
            </a:r>
            <a:r>
              <a:rPr lang="en-US" sz="2400" dirty="0"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more query reformulation </a:t>
            </a:r>
            <a:r>
              <a:rPr lang="en-US" sz="2400" dirty="0">
                <a:latin typeface="+mn-lt"/>
                <a:ea typeface="+mn-ea"/>
                <a:cs typeface="+mn-cs"/>
              </a:rPr>
              <a:t>than </a:t>
            </a:r>
            <a:br>
              <a:rPr lang="en-US" sz="2400" dirty="0">
                <a:latin typeface="+mn-lt"/>
                <a:ea typeface="+mn-ea"/>
                <a:cs typeface="+mn-cs"/>
              </a:rPr>
            </a:br>
            <a:r>
              <a:rPr lang="en-US" sz="2400" dirty="0">
                <a:latin typeface="+mn-lt"/>
                <a:ea typeface="+mn-ea"/>
                <a:cs typeface="+mn-cs"/>
              </a:rPr>
              <a:t>non-code search</a:t>
            </a:r>
          </a:p>
          <a:p>
            <a:endParaRPr lang="en-US" sz="2400" dirty="0"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C0EA27-268E-7A4C-8347-3B9D317AB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4299B-4038-544E-A6D3-8BEEBABC310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375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8591" y="635396"/>
            <a:ext cx="9270125" cy="1188720"/>
          </a:xfrm>
        </p:spPr>
        <p:txBody>
          <a:bodyPr>
            <a:normAutofit/>
          </a:bodyPr>
          <a:lstStyle/>
          <a:p>
            <a:pPr lvl="0"/>
            <a:r>
              <a:rPr lang="en" sz="4267" dirty="0"/>
              <a:t>Four Distinct Needs</a:t>
            </a:r>
            <a:endParaRPr lang="en-US" sz="4267" dirty="0"/>
          </a:p>
        </p:txBody>
      </p:sp>
      <p:sp>
        <p:nvSpPr>
          <p:cNvPr id="5" name="Rectangle 4"/>
          <p:cNvSpPr/>
          <p:nvPr/>
        </p:nvSpPr>
        <p:spPr>
          <a:xfrm>
            <a:off x="609599" y="1824116"/>
            <a:ext cx="10799456" cy="38511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47743" indent="-742950">
              <a:lnSpc>
                <a:spcPct val="115000"/>
              </a:lnSpc>
              <a:buFont typeface="+mj-lt"/>
              <a:buAutoNum type="arabicPeriod"/>
            </a:pPr>
            <a:r>
              <a:rPr lang="en-US" sz="2800" dirty="0"/>
              <a:t>Example Code, </a:t>
            </a:r>
            <a:r>
              <a:rPr lang="en-US" sz="2800" b="1" dirty="0">
                <a:solidFill>
                  <a:schemeClr val="accent2"/>
                </a:solidFill>
              </a:rPr>
              <a:t>how</a:t>
            </a:r>
            <a:r>
              <a:rPr lang="en-US" sz="2800" dirty="0"/>
              <a:t> to do something (33%)</a:t>
            </a:r>
          </a:p>
          <a:p>
            <a:pPr marL="1047743" indent="-742950">
              <a:lnSpc>
                <a:spcPct val="115000"/>
              </a:lnSpc>
              <a:buFont typeface="+mj-lt"/>
              <a:buAutoNum type="arabicPeriod"/>
            </a:pPr>
            <a:endParaRPr lang="en-US" sz="2800" dirty="0"/>
          </a:p>
          <a:p>
            <a:pPr marL="1047743" indent="-742950">
              <a:lnSpc>
                <a:spcPct val="115000"/>
              </a:lnSpc>
              <a:buFont typeface="+mj-lt"/>
              <a:buAutoNum type="arabicPeriod"/>
            </a:pPr>
            <a:r>
              <a:rPr lang="en-US" sz="2800" dirty="0"/>
              <a:t>Explaining </a:t>
            </a:r>
            <a:r>
              <a:rPr lang="en-US" sz="2800" b="1" dirty="0">
                <a:solidFill>
                  <a:schemeClr val="accent2"/>
                </a:solidFill>
              </a:rPr>
              <a:t>what</a:t>
            </a:r>
            <a:r>
              <a:rPr lang="en-US" sz="2800" dirty="0"/>
              <a:t> it does (26%)</a:t>
            </a:r>
          </a:p>
          <a:p>
            <a:pPr marL="1047743" indent="-742950">
              <a:lnSpc>
                <a:spcPct val="115000"/>
              </a:lnSpc>
              <a:buFont typeface="+mj-lt"/>
              <a:buAutoNum type="arabicPeriod"/>
            </a:pPr>
            <a:endParaRPr lang="en-US" sz="2800" dirty="0"/>
          </a:p>
          <a:p>
            <a:pPr marL="1047743" indent="-742950">
              <a:lnSpc>
                <a:spcPct val="115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sz="2800" b="1" dirty="0">
                <a:solidFill>
                  <a:schemeClr val="accent2"/>
                </a:solidFill>
              </a:rPr>
              <a:t>Where</a:t>
            </a:r>
            <a:r>
              <a:rPr lang="en-US" sz="2800" dirty="0"/>
              <a:t> in the code base (16%)</a:t>
            </a:r>
          </a:p>
          <a:p>
            <a:pPr marL="1047743" indent="-742950">
              <a:lnSpc>
                <a:spcPct val="115000"/>
              </a:lnSpc>
              <a:buFont typeface="+mj-lt"/>
              <a:buAutoNum type="arabicPeriod"/>
            </a:pPr>
            <a:endParaRPr lang="en-US" sz="2800" dirty="0"/>
          </a:p>
          <a:p>
            <a:pPr marL="1047743" indent="-742950">
              <a:lnSpc>
                <a:spcPct val="115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sz="2800" b="1" dirty="0">
                <a:solidFill>
                  <a:schemeClr val="accent2"/>
                </a:solidFill>
              </a:rPr>
              <a:t>Why</a:t>
            </a:r>
            <a:r>
              <a:rPr lang="en-US" sz="2800" dirty="0"/>
              <a:t> is the code doing something (16%)</a:t>
            </a:r>
          </a:p>
          <a:p>
            <a:pPr marL="685783" indent="-380990">
              <a:lnSpc>
                <a:spcPct val="115000"/>
              </a:lnSpc>
              <a:buFont typeface="Arial"/>
              <a:buChar char="•"/>
            </a:pPr>
            <a:endParaRPr lang="en-US" sz="16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91EFFB8-CEBE-4A43-930B-1F0997567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4299B-4038-544E-A6D3-8BEEBABC310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288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C2A72-53C3-1342-A5F4-FE9B8414D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“How” → Example Code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10B2B0E-580A-5F48-A1A5-3A79DDE4B3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have…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0935C7D-601A-3840-A986-14C633A9BB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I want…</a:t>
            </a:r>
          </a:p>
        </p:txBody>
      </p:sp>
      <p:pic>
        <p:nvPicPr>
          <p:cNvPr id="4" name="Google Shape;211;p30">
            <a:extLst>
              <a:ext uri="{FF2B5EF4-FFF2-40B4-BE49-F238E27FC236}">
                <a16:creationId xmlns:a16="http://schemas.microsoft.com/office/drawing/2014/main" id="{AFFA4B55-F09B-BC47-B5B8-FADA4609BA34}"/>
              </a:ext>
            </a:extLst>
          </p:cNvPr>
          <p:cNvPicPr preferRelativeResize="0"/>
          <p:nvPr/>
        </p:nvPicPr>
        <p:blipFill>
          <a:blip r:embed="rId3"/>
          <a:srcRect/>
          <a:stretch/>
        </p:blipFill>
        <p:spPr>
          <a:xfrm>
            <a:off x="1943900" y="4129192"/>
            <a:ext cx="2715161" cy="10720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91;p30">
            <a:extLst>
              <a:ext uri="{FF2B5EF4-FFF2-40B4-BE49-F238E27FC236}">
                <a16:creationId xmlns:a16="http://schemas.microsoft.com/office/drawing/2014/main" id="{59682F0D-91A2-9E43-A803-0C1764978D7A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36728" y="4129192"/>
            <a:ext cx="2414600" cy="1272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D1488D2-77F0-8F41-A583-7BDD31ED84C3}"/>
              </a:ext>
            </a:extLst>
          </p:cNvPr>
          <p:cNvSpPr txBox="1"/>
          <p:nvPr/>
        </p:nvSpPr>
        <p:spPr>
          <a:xfrm>
            <a:off x="1521418" y="2680949"/>
            <a:ext cx="39782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Roboto"/>
                <a:ea typeface="Roboto"/>
                <a:cs typeface="Roboto"/>
                <a:sym typeface="Roboto"/>
              </a:rPr>
              <a:t>Java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b="1" dirty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for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loop to populate array of </a:t>
            </a:r>
            <a:r>
              <a:rPr lang="en-US" b="1" i="1" dirty="0">
                <a:latin typeface="Roboto"/>
                <a:ea typeface="Roboto"/>
                <a:cs typeface="Roboto"/>
                <a:sym typeface="Roboto"/>
              </a:rPr>
              <a:t>even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numbers</a:t>
            </a:r>
          </a:p>
          <a:p>
            <a:endParaRPr lang="en-US" dirty="0"/>
          </a:p>
        </p:txBody>
      </p:sp>
      <p:pic>
        <p:nvPicPr>
          <p:cNvPr id="15" name="Google Shape;259;p32">
            <a:extLst>
              <a:ext uri="{FF2B5EF4-FFF2-40B4-BE49-F238E27FC236}">
                <a16:creationId xmlns:a16="http://schemas.microsoft.com/office/drawing/2014/main" id="{660575BF-D102-3D4B-A7EC-05F6C4968105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60077" y="2533014"/>
            <a:ext cx="2967900" cy="117172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10DF88-077E-C948-B595-6E5FDFCA5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4299B-4038-544E-A6D3-8BEEBABC310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648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mph" presetSubtype="0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200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0407B-3DF8-8E4B-8285-EC78F1D08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Code-to-Code Search</a:t>
            </a:r>
          </a:p>
        </p:txBody>
      </p:sp>
      <p:pic>
        <p:nvPicPr>
          <p:cNvPr id="3" name="Google Shape;211;p30">
            <a:extLst>
              <a:ext uri="{FF2B5EF4-FFF2-40B4-BE49-F238E27FC236}">
                <a16:creationId xmlns:a16="http://schemas.microsoft.com/office/drawing/2014/main" id="{77CD3086-B200-6746-AF4E-DCAF86A1A3EB}"/>
              </a:ext>
            </a:extLst>
          </p:cNvPr>
          <p:cNvPicPr preferRelativeResize="0"/>
          <p:nvPr/>
        </p:nvPicPr>
        <p:blipFill>
          <a:blip r:embed="rId3"/>
          <a:srcRect/>
          <a:stretch/>
        </p:blipFill>
        <p:spPr>
          <a:xfrm>
            <a:off x="1943900" y="4129192"/>
            <a:ext cx="2715161" cy="1072081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191;p30">
            <a:extLst>
              <a:ext uri="{FF2B5EF4-FFF2-40B4-BE49-F238E27FC236}">
                <a16:creationId xmlns:a16="http://schemas.microsoft.com/office/drawing/2014/main" id="{2197E4D9-E236-A34B-95D9-12979BD26B60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36728" y="4129192"/>
            <a:ext cx="2414600" cy="12725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D7A327D-44D7-924B-B6FC-F56CA6036D4A}"/>
              </a:ext>
            </a:extLst>
          </p:cNvPr>
          <p:cNvSpPr/>
          <p:nvPr/>
        </p:nvSpPr>
        <p:spPr>
          <a:xfrm>
            <a:off x="4901609" y="2169042"/>
            <a:ext cx="1371600" cy="11483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Mystery</a:t>
            </a:r>
          </a:p>
          <a:p>
            <a:pPr algn="ctr"/>
            <a:r>
              <a:rPr lang="en-US" dirty="0"/>
              <a:t>Box</a:t>
            </a:r>
          </a:p>
        </p:txBody>
      </p: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7D40C35C-333A-FA42-8FDD-3608DE436476}"/>
              </a:ext>
            </a:extLst>
          </p:cNvPr>
          <p:cNvCxnSpPr>
            <a:cxnSpLocks/>
            <a:stCxn id="3" idx="0"/>
            <a:endCxn id="5" idx="1"/>
          </p:cNvCxnSpPr>
          <p:nvPr/>
        </p:nvCxnSpPr>
        <p:spPr>
          <a:xfrm rot="5400000" flipH="1" flipV="1">
            <a:off x="3408549" y="2636132"/>
            <a:ext cx="1385992" cy="160012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B1B1C9F6-D69B-964A-89A6-BF11833CA486}"/>
              </a:ext>
            </a:extLst>
          </p:cNvPr>
          <p:cNvCxnSpPr>
            <a:cxnSpLocks/>
            <a:stCxn id="5" idx="3"/>
            <a:endCxn id="4" idx="0"/>
          </p:cNvCxnSpPr>
          <p:nvPr/>
        </p:nvCxnSpPr>
        <p:spPr>
          <a:xfrm>
            <a:off x="6273209" y="2743200"/>
            <a:ext cx="1370819" cy="1385992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oogle Shape;249;p32">
            <a:extLst>
              <a:ext uri="{FF2B5EF4-FFF2-40B4-BE49-F238E27FC236}">
                <a16:creationId xmlns:a16="http://schemas.microsoft.com/office/drawing/2014/main" id="{EBCA2750-6273-B648-8265-79475F72DAD8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84001" y="1819107"/>
            <a:ext cx="3219467" cy="9582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99;p30">
            <a:extLst>
              <a:ext uri="{FF2B5EF4-FFF2-40B4-BE49-F238E27FC236}">
                <a16:creationId xmlns:a16="http://schemas.microsoft.com/office/drawing/2014/main" id="{612E2470-1342-8E44-80EF-3F920F648382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584001" y="3147739"/>
            <a:ext cx="3607999" cy="57691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2E2B63C3-46BF-AF49-8C12-B62DEDC67DC2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 flipV="1">
            <a:off x="6273209" y="2298224"/>
            <a:ext cx="2310792" cy="444976"/>
          </a:xfrm>
          <a:prstGeom prst="bentConnector3">
            <a:avLst>
              <a:gd name="adj1" fmla="val 5934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9FF94B89-EF88-C244-8F7E-ECC940E4D7A9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>
            <a:off x="6273209" y="2743200"/>
            <a:ext cx="2310792" cy="692997"/>
          </a:xfrm>
          <a:prstGeom prst="bentConnector3">
            <a:avLst>
              <a:gd name="adj1" fmla="val 5934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38B4D8-DC2B-CF4B-A7E7-7EFBC60B2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4299B-4038-544E-A6D3-8BEEBABC310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592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CA3DD-DB96-C443-8A56-F3BD9322B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The Halting Problem 😱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7F6989-0998-584A-A471-0763AE5DED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It’ll never work in theory.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E117F7-8591-5D40-BAEE-69DD4D764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4299B-4038-544E-A6D3-8BEEBABC310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657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" name="Google Shape;190;p30"/>
          <p:cNvGrpSpPr/>
          <p:nvPr/>
        </p:nvGrpSpPr>
        <p:grpSpPr>
          <a:xfrm>
            <a:off x="4516100" y="1577386"/>
            <a:ext cx="3793200" cy="2199984"/>
            <a:chOff x="3387075" y="1183039"/>
            <a:chExt cx="2844900" cy="1649988"/>
          </a:xfrm>
        </p:grpSpPr>
        <p:pic>
          <p:nvPicPr>
            <p:cNvPr id="191" name="Google Shape;191;p3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515399" y="1183039"/>
              <a:ext cx="2414600" cy="12725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2" name="Google Shape;192;p30"/>
            <p:cNvSpPr txBox="1"/>
            <p:nvPr/>
          </p:nvSpPr>
          <p:spPr>
            <a:xfrm>
              <a:off x="3387075" y="2494550"/>
              <a:ext cx="2844900" cy="3384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spAutoFit/>
            </a:bodyPr>
            <a:lstStyle/>
            <a:p>
              <a:r>
                <a:rPr lang="en" sz="1333" b="1" dirty="0">
                  <a:solidFill>
                    <a:schemeClr val="tx1">
                      <a:lumMod val="85000"/>
                    </a:schemeClr>
                  </a:solidFill>
                  <a:latin typeface="Roboto"/>
                  <a:ea typeface="Roboto"/>
                  <a:cs typeface="Roboto"/>
                  <a:sym typeface="Roboto"/>
                </a:rPr>
                <a:t>Haskell</a:t>
              </a:r>
              <a:r>
                <a:rPr lang="en" sz="1333" dirty="0">
                  <a:latin typeface="Roboto"/>
                  <a:ea typeface="Roboto"/>
                  <a:cs typeface="Roboto"/>
                  <a:sym typeface="Roboto"/>
                </a:rPr>
                <a:t>: List of </a:t>
              </a:r>
              <a:r>
                <a:rPr lang="en" sz="1333" b="1" i="1" dirty="0">
                  <a:latin typeface="Roboto"/>
                  <a:ea typeface="Roboto"/>
                  <a:cs typeface="Roboto"/>
                  <a:sym typeface="Roboto"/>
                </a:rPr>
                <a:t>even</a:t>
              </a:r>
              <a:r>
                <a:rPr lang="en" sz="1333" dirty="0">
                  <a:latin typeface="Roboto"/>
                  <a:ea typeface="Roboto"/>
                  <a:cs typeface="Roboto"/>
                  <a:sym typeface="Roboto"/>
                </a:rPr>
                <a:t> numbers using </a:t>
              </a:r>
              <a:r>
                <a:rPr lang="en" sz="1333" dirty="0">
                  <a:solidFill>
                    <a:schemeClr val="accent5"/>
                  </a:solidFill>
                  <a:latin typeface="Roboto"/>
                  <a:ea typeface="Roboto"/>
                  <a:cs typeface="Roboto"/>
                  <a:sym typeface="Roboto"/>
                </a:rPr>
                <a:t>recursion</a:t>
              </a:r>
              <a:endParaRPr sz="1333" b="1" dirty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94" name="Google Shape;194;p30"/>
          <p:cNvGrpSpPr/>
          <p:nvPr/>
        </p:nvGrpSpPr>
        <p:grpSpPr>
          <a:xfrm>
            <a:off x="8537400" y="1671200"/>
            <a:ext cx="3608000" cy="1552303"/>
            <a:chOff x="6403050" y="1253400"/>
            <a:chExt cx="2706000" cy="1164227"/>
          </a:xfrm>
        </p:grpSpPr>
        <p:pic>
          <p:nvPicPr>
            <p:cNvPr id="195" name="Google Shape;195;p3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554400" y="1253400"/>
              <a:ext cx="2414600" cy="7186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6" name="Google Shape;196;p30"/>
            <p:cNvSpPr txBox="1"/>
            <p:nvPr/>
          </p:nvSpPr>
          <p:spPr>
            <a:xfrm>
              <a:off x="6403050" y="2079150"/>
              <a:ext cx="2706000" cy="3384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spAutoFit/>
            </a:bodyPr>
            <a:lstStyle/>
            <a:p>
              <a:r>
                <a:rPr lang="en" sz="1333" b="1" dirty="0">
                  <a:solidFill>
                    <a:schemeClr val="tx1">
                      <a:lumMod val="85000"/>
                    </a:schemeClr>
                  </a:solidFill>
                  <a:latin typeface="Roboto"/>
                  <a:ea typeface="Roboto"/>
                  <a:cs typeface="Roboto"/>
                  <a:sym typeface="Roboto"/>
                </a:rPr>
                <a:t>Haskell</a:t>
              </a:r>
              <a:r>
                <a:rPr lang="en" sz="1333" dirty="0">
                  <a:latin typeface="Roboto"/>
                  <a:ea typeface="Roboto"/>
                  <a:cs typeface="Roboto"/>
                  <a:sym typeface="Roboto"/>
                </a:rPr>
                <a:t>: List of </a:t>
              </a:r>
              <a:r>
                <a:rPr lang="en" sz="1333" b="1" i="1" dirty="0">
                  <a:latin typeface="Roboto"/>
                  <a:ea typeface="Roboto"/>
                  <a:cs typeface="Roboto"/>
                  <a:sym typeface="Roboto"/>
                </a:rPr>
                <a:t>even</a:t>
              </a:r>
              <a:r>
                <a:rPr lang="en" sz="1333" dirty="0">
                  <a:latin typeface="Roboto"/>
                  <a:ea typeface="Roboto"/>
                  <a:cs typeface="Roboto"/>
                  <a:sym typeface="Roboto"/>
                </a:rPr>
                <a:t> numbers using </a:t>
              </a:r>
              <a:r>
                <a:rPr lang="en" sz="1333" dirty="0">
                  <a:solidFill>
                    <a:schemeClr val="accent5"/>
                  </a:solidFill>
                  <a:latin typeface="Roboto"/>
                  <a:ea typeface="Roboto"/>
                  <a:cs typeface="Roboto"/>
                  <a:sym typeface="Roboto"/>
                </a:rPr>
                <a:t>chaining</a:t>
              </a:r>
              <a:endParaRPr sz="1333" b="1" dirty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98" name="Google Shape;198;p30"/>
          <p:cNvGrpSpPr/>
          <p:nvPr/>
        </p:nvGrpSpPr>
        <p:grpSpPr>
          <a:xfrm>
            <a:off x="4560833" y="4552886"/>
            <a:ext cx="3793200" cy="1495168"/>
            <a:chOff x="3420625" y="3338465"/>
            <a:chExt cx="2844900" cy="1121376"/>
          </a:xfrm>
        </p:grpSpPr>
        <p:pic>
          <p:nvPicPr>
            <p:cNvPr id="199" name="Google Shape;199;p3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424699" y="3338465"/>
              <a:ext cx="2705999" cy="43268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0" name="Google Shape;200;p30"/>
            <p:cNvSpPr txBox="1"/>
            <p:nvPr/>
          </p:nvSpPr>
          <p:spPr>
            <a:xfrm>
              <a:off x="3420625" y="3967525"/>
              <a:ext cx="2844900" cy="4923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spAutoFit/>
            </a:bodyPr>
            <a:lstStyle/>
            <a:p>
              <a:r>
                <a:rPr lang="en" sz="1333" b="1" dirty="0">
                  <a:solidFill>
                    <a:schemeClr val="tx1">
                      <a:lumMod val="75000"/>
                    </a:schemeClr>
                  </a:solidFill>
                  <a:latin typeface="Roboto"/>
                  <a:ea typeface="Roboto"/>
                  <a:cs typeface="Roboto"/>
                  <a:sym typeface="Roboto"/>
                </a:rPr>
                <a:t>Python</a:t>
              </a:r>
              <a:r>
                <a:rPr lang="en" sz="1333" dirty="0">
                  <a:latin typeface="Roboto"/>
                  <a:ea typeface="Roboto"/>
                  <a:cs typeface="Roboto"/>
                  <a:sym typeface="Roboto"/>
                </a:rPr>
                <a:t>: List of </a:t>
              </a:r>
              <a:r>
                <a:rPr lang="en" sz="1333" b="1" i="1" dirty="0">
                  <a:latin typeface="Roboto"/>
                  <a:ea typeface="Roboto"/>
                  <a:cs typeface="Roboto"/>
                  <a:sym typeface="Roboto"/>
                </a:rPr>
                <a:t>even</a:t>
              </a:r>
              <a:r>
                <a:rPr lang="en" sz="1333" dirty="0">
                  <a:latin typeface="Roboto"/>
                  <a:ea typeface="Roboto"/>
                  <a:cs typeface="Roboto"/>
                  <a:sym typeface="Roboto"/>
                </a:rPr>
                <a:t> numbers using </a:t>
              </a:r>
              <a:r>
                <a:rPr lang="en" sz="1333" dirty="0">
                  <a:solidFill>
                    <a:schemeClr val="accent5"/>
                  </a:solidFill>
                  <a:latin typeface="Roboto"/>
                  <a:ea typeface="Roboto"/>
                  <a:cs typeface="Roboto"/>
                  <a:sym typeface="Roboto"/>
                </a:rPr>
                <a:t>list-comprehension</a:t>
              </a:r>
              <a:endParaRPr sz="1333" b="1" dirty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02" name="Google Shape;202;p30"/>
          <p:cNvGrpSpPr/>
          <p:nvPr/>
        </p:nvGrpSpPr>
        <p:grpSpPr>
          <a:xfrm>
            <a:off x="8512043" y="4241400"/>
            <a:ext cx="3793200" cy="1819780"/>
            <a:chOff x="6435075" y="3104850"/>
            <a:chExt cx="2844900" cy="1364835"/>
          </a:xfrm>
        </p:grpSpPr>
        <p:pic>
          <p:nvPicPr>
            <p:cNvPr id="203" name="Google Shape;203;p30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445147" y="3104850"/>
              <a:ext cx="2706001" cy="10523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4" name="Google Shape;204;p30"/>
            <p:cNvSpPr txBox="1"/>
            <p:nvPr/>
          </p:nvSpPr>
          <p:spPr>
            <a:xfrm>
              <a:off x="6435075" y="4131209"/>
              <a:ext cx="2844900" cy="3384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spAutoFit/>
            </a:bodyPr>
            <a:lstStyle/>
            <a:p>
              <a:r>
                <a:rPr lang="en" sz="1333" b="1" dirty="0">
                  <a:solidFill>
                    <a:schemeClr val="tx1">
                      <a:lumMod val="75000"/>
                    </a:schemeClr>
                  </a:solidFill>
                  <a:latin typeface="Roboto"/>
                  <a:ea typeface="Roboto"/>
                  <a:cs typeface="Roboto"/>
                  <a:sym typeface="Roboto"/>
                </a:rPr>
                <a:t>Python</a:t>
              </a:r>
              <a:r>
                <a:rPr lang="en" sz="1333" dirty="0">
                  <a:latin typeface="Roboto"/>
                  <a:ea typeface="Roboto"/>
                  <a:cs typeface="Roboto"/>
                  <a:sym typeface="Roboto"/>
                </a:rPr>
                <a:t>: List of </a:t>
              </a:r>
              <a:r>
                <a:rPr lang="en" sz="1333" b="1" i="1" dirty="0">
                  <a:latin typeface="Roboto"/>
                  <a:ea typeface="Roboto"/>
                  <a:cs typeface="Roboto"/>
                  <a:sym typeface="Roboto"/>
                </a:rPr>
                <a:t>even</a:t>
              </a:r>
              <a:r>
                <a:rPr lang="en" sz="1333" dirty="0">
                  <a:latin typeface="Roboto"/>
                  <a:ea typeface="Roboto"/>
                  <a:cs typeface="Roboto"/>
                  <a:sym typeface="Roboto"/>
                </a:rPr>
                <a:t> numbers using </a:t>
              </a:r>
              <a:r>
                <a:rPr lang="en" sz="1333" dirty="0">
                  <a:solidFill>
                    <a:schemeClr val="accent5"/>
                  </a:solidFill>
                  <a:latin typeface="Roboto"/>
                  <a:ea typeface="Roboto"/>
                  <a:cs typeface="Roboto"/>
                  <a:sym typeface="Roboto"/>
                </a:rPr>
                <a:t>recursion</a:t>
              </a:r>
              <a:endParaRPr sz="1333" b="1" dirty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06" name="Google Shape;206;p30"/>
          <p:cNvGrpSpPr/>
          <p:nvPr/>
        </p:nvGrpSpPr>
        <p:grpSpPr>
          <a:xfrm>
            <a:off x="41801" y="4047563"/>
            <a:ext cx="4029633" cy="1954308"/>
            <a:chOff x="31350" y="2959471"/>
            <a:chExt cx="3022225" cy="1465731"/>
          </a:xfrm>
        </p:grpSpPr>
        <p:sp>
          <p:nvSpPr>
            <p:cNvPr id="207" name="Google Shape;207;p30"/>
            <p:cNvSpPr txBox="1"/>
            <p:nvPr/>
          </p:nvSpPr>
          <p:spPr>
            <a:xfrm>
              <a:off x="31350" y="4086725"/>
              <a:ext cx="2967900" cy="3384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spAutoFit/>
            </a:bodyPr>
            <a:lstStyle/>
            <a:p>
              <a:r>
                <a:rPr lang="en" sz="1333" b="1" dirty="0">
                  <a:latin typeface="Roboto"/>
                  <a:ea typeface="Roboto"/>
                  <a:cs typeface="Roboto"/>
                  <a:sym typeface="Roboto"/>
                </a:rPr>
                <a:t>Java</a:t>
              </a:r>
              <a:r>
                <a:rPr lang="en" sz="1333" dirty="0">
                  <a:latin typeface="Roboto"/>
                  <a:ea typeface="Roboto"/>
                  <a:cs typeface="Roboto"/>
                  <a:sym typeface="Roboto"/>
                </a:rPr>
                <a:t>: List of </a:t>
              </a:r>
              <a:r>
                <a:rPr lang="en" sz="1333" b="1" i="1" dirty="0">
                  <a:latin typeface="Roboto"/>
                  <a:ea typeface="Roboto"/>
                  <a:cs typeface="Roboto"/>
                  <a:sym typeface="Roboto"/>
                </a:rPr>
                <a:t>even</a:t>
              </a:r>
              <a:r>
                <a:rPr lang="en" sz="1333" dirty="0">
                  <a:latin typeface="Roboto"/>
                  <a:ea typeface="Roboto"/>
                  <a:cs typeface="Roboto"/>
                  <a:sym typeface="Roboto"/>
                </a:rPr>
                <a:t> numbers using </a:t>
              </a:r>
              <a:r>
                <a:rPr lang="en" sz="1333" b="1" dirty="0" err="1">
                  <a:solidFill>
                    <a:schemeClr val="accent5"/>
                  </a:solidFill>
                  <a:latin typeface="Roboto"/>
                  <a:ea typeface="Roboto"/>
                  <a:cs typeface="Roboto"/>
                  <a:sym typeface="Roboto"/>
                </a:rPr>
                <a:t>IntStream</a:t>
              </a:r>
              <a:endParaRPr sz="1333" b="1" dirty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08" name="Google Shape;208;p30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85675" y="2959471"/>
              <a:ext cx="2967900" cy="117172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0" name="Google Shape;210;p30"/>
          <p:cNvSpPr txBox="1"/>
          <p:nvPr/>
        </p:nvSpPr>
        <p:spPr>
          <a:xfrm>
            <a:off x="41800" y="3213767"/>
            <a:ext cx="3957200" cy="451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1333" b="1" dirty="0">
                <a:latin typeface="Roboto"/>
                <a:ea typeface="Roboto"/>
                <a:cs typeface="Roboto"/>
                <a:sym typeface="Roboto"/>
              </a:rPr>
              <a:t>Java</a:t>
            </a:r>
            <a:r>
              <a:rPr lang="en" sz="1333" dirty="0"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en" sz="1333" b="1" dirty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for</a:t>
            </a:r>
            <a:r>
              <a:rPr lang="en" sz="1333" dirty="0">
                <a:latin typeface="Roboto"/>
                <a:ea typeface="Roboto"/>
                <a:cs typeface="Roboto"/>
                <a:sym typeface="Roboto"/>
              </a:rPr>
              <a:t> loop to populate array of </a:t>
            </a:r>
            <a:r>
              <a:rPr lang="en" sz="1333" b="1" i="1" dirty="0">
                <a:latin typeface="Roboto"/>
                <a:ea typeface="Roboto"/>
                <a:cs typeface="Roboto"/>
                <a:sym typeface="Roboto"/>
              </a:rPr>
              <a:t>odd</a:t>
            </a:r>
            <a:r>
              <a:rPr lang="en" sz="1333" dirty="0">
                <a:latin typeface="Roboto"/>
                <a:ea typeface="Roboto"/>
                <a:cs typeface="Roboto"/>
                <a:sym typeface="Roboto"/>
              </a:rPr>
              <a:t> numbers</a:t>
            </a:r>
            <a:endParaRPr sz="1333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1" name="Google Shape;211;p3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27922" y="1806268"/>
            <a:ext cx="3841836" cy="1429441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Title 1">
            <a:extLst>
              <a:ext uri="{FF2B5EF4-FFF2-40B4-BE49-F238E27FC236}">
                <a16:creationId xmlns:a16="http://schemas.microsoft.com/office/drawing/2014/main" id="{E2AC6D5F-67C6-0E42-936C-E4AFC49D7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 anchor="t"/>
          <a:lstStyle/>
          <a:p>
            <a:r>
              <a:rPr lang="en-US" dirty="0"/>
              <a:t>Code-to-code Search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1F9A426-D3A5-8443-BBE5-90D4ACD199A7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0218213" y="553526"/>
            <a:ext cx="731600" cy="524800"/>
          </a:xfrm>
        </p:spPr>
        <p:txBody>
          <a:bodyPr>
            <a:normAutofit fontScale="92500" lnSpcReduction="20000"/>
          </a:bodyPr>
          <a:lstStyle/>
          <a:p>
            <a:pPr algn="r"/>
            <a:fld id="{00000000-1234-1234-1234-123412341234}" type="slidenum">
              <a:rPr lang="en" smtClean="0"/>
              <a:pPr algn="r"/>
              <a:t>8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" name="Google Shape;245;p32"/>
          <p:cNvGrpSpPr/>
          <p:nvPr/>
        </p:nvGrpSpPr>
        <p:grpSpPr>
          <a:xfrm>
            <a:off x="4516100" y="1577386"/>
            <a:ext cx="3793200" cy="2199984"/>
            <a:chOff x="3387075" y="1183039"/>
            <a:chExt cx="2844900" cy="1649988"/>
          </a:xfrm>
        </p:grpSpPr>
        <p:pic>
          <p:nvPicPr>
            <p:cNvPr id="246" name="Google Shape;246;p3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515399" y="1183039"/>
              <a:ext cx="2414600" cy="12725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7" name="Google Shape;247;p32"/>
            <p:cNvSpPr txBox="1"/>
            <p:nvPr/>
          </p:nvSpPr>
          <p:spPr>
            <a:xfrm>
              <a:off x="3387075" y="2494550"/>
              <a:ext cx="2844900" cy="3384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spAutoFit/>
            </a:bodyPr>
            <a:lstStyle/>
            <a:p>
              <a:r>
                <a:rPr lang="en" sz="1333" b="1" dirty="0">
                  <a:solidFill>
                    <a:schemeClr val="tx1">
                      <a:lumMod val="85000"/>
                    </a:schemeClr>
                  </a:solidFill>
                  <a:latin typeface="Roboto"/>
                  <a:ea typeface="Roboto"/>
                  <a:cs typeface="Roboto"/>
                  <a:sym typeface="Roboto"/>
                </a:rPr>
                <a:t>Haskell</a:t>
              </a:r>
              <a:r>
                <a:rPr lang="en" sz="1333" dirty="0">
                  <a:latin typeface="Roboto"/>
                  <a:ea typeface="Roboto"/>
                  <a:cs typeface="Roboto"/>
                  <a:sym typeface="Roboto"/>
                </a:rPr>
                <a:t>: List of </a:t>
              </a:r>
              <a:r>
                <a:rPr lang="en" sz="1333" b="1" i="1" dirty="0">
                  <a:latin typeface="Roboto"/>
                  <a:ea typeface="Roboto"/>
                  <a:cs typeface="Roboto"/>
                  <a:sym typeface="Roboto"/>
                </a:rPr>
                <a:t>even</a:t>
              </a:r>
              <a:r>
                <a:rPr lang="en" sz="1333" dirty="0">
                  <a:latin typeface="Roboto"/>
                  <a:ea typeface="Roboto"/>
                  <a:cs typeface="Roboto"/>
                  <a:sym typeface="Roboto"/>
                </a:rPr>
                <a:t> numbers using </a:t>
              </a:r>
              <a:r>
                <a:rPr lang="en" sz="1333" dirty="0">
                  <a:solidFill>
                    <a:schemeClr val="accent5"/>
                  </a:solidFill>
                  <a:latin typeface="Roboto"/>
                  <a:ea typeface="Roboto"/>
                  <a:cs typeface="Roboto"/>
                  <a:sym typeface="Roboto"/>
                </a:rPr>
                <a:t>recursion</a:t>
              </a:r>
              <a:endParaRPr sz="1333" b="1" dirty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48" name="Google Shape;248;p32"/>
          <p:cNvGrpSpPr/>
          <p:nvPr/>
        </p:nvGrpSpPr>
        <p:grpSpPr>
          <a:xfrm>
            <a:off x="8537400" y="1671200"/>
            <a:ext cx="3608000" cy="1552303"/>
            <a:chOff x="6403050" y="1253400"/>
            <a:chExt cx="2706000" cy="1164227"/>
          </a:xfrm>
        </p:grpSpPr>
        <p:pic>
          <p:nvPicPr>
            <p:cNvPr id="249" name="Google Shape;249;p3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554400" y="1253400"/>
              <a:ext cx="2414600" cy="7186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0" name="Google Shape;250;p32"/>
            <p:cNvSpPr txBox="1"/>
            <p:nvPr/>
          </p:nvSpPr>
          <p:spPr>
            <a:xfrm>
              <a:off x="6403050" y="2079150"/>
              <a:ext cx="2706000" cy="3384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spAutoFit/>
            </a:bodyPr>
            <a:lstStyle/>
            <a:p>
              <a:r>
                <a:rPr lang="en" sz="1333" b="1" dirty="0">
                  <a:solidFill>
                    <a:schemeClr val="tx1">
                      <a:lumMod val="85000"/>
                    </a:schemeClr>
                  </a:solidFill>
                  <a:latin typeface="Roboto"/>
                  <a:ea typeface="Roboto"/>
                  <a:cs typeface="Roboto"/>
                  <a:sym typeface="Roboto"/>
                </a:rPr>
                <a:t>Haskell</a:t>
              </a:r>
              <a:r>
                <a:rPr lang="en" sz="1333" dirty="0">
                  <a:latin typeface="Roboto"/>
                  <a:ea typeface="Roboto"/>
                  <a:cs typeface="Roboto"/>
                  <a:sym typeface="Roboto"/>
                </a:rPr>
                <a:t>: List of </a:t>
              </a:r>
              <a:r>
                <a:rPr lang="en" sz="1333" b="1" i="1" dirty="0">
                  <a:latin typeface="Roboto"/>
                  <a:ea typeface="Roboto"/>
                  <a:cs typeface="Roboto"/>
                  <a:sym typeface="Roboto"/>
                </a:rPr>
                <a:t>even</a:t>
              </a:r>
              <a:r>
                <a:rPr lang="en" sz="1333" dirty="0">
                  <a:latin typeface="Roboto"/>
                  <a:ea typeface="Roboto"/>
                  <a:cs typeface="Roboto"/>
                  <a:sym typeface="Roboto"/>
                </a:rPr>
                <a:t> numbers using </a:t>
              </a:r>
              <a:r>
                <a:rPr lang="en" sz="1333" dirty="0">
                  <a:solidFill>
                    <a:schemeClr val="accent5"/>
                  </a:solidFill>
                  <a:latin typeface="Roboto"/>
                  <a:ea typeface="Roboto"/>
                  <a:cs typeface="Roboto"/>
                  <a:sym typeface="Roboto"/>
                </a:rPr>
                <a:t>chaining</a:t>
              </a:r>
              <a:endParaRPr sz="1333" b="1" dirty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51" name="Google Shape;251;p32"/>
          <p:cNvGrpSpPr/>
          <p:nvPr/>
        </p:nvGrpSpPr>
        <p:grpSpPr>
          <a:xfrm>
            <a:off x="4560833" y="4552886"/>
            <a:ext cx="3793200" cy="1495168"/>
            <a:chOff x="3420625" y="3338465"/>
            <a:chExt cx="2844900" cy="1121376"/>
          </a:xfrm>
        </p:grpSpPr>
        <p:pic>
          <p:nvPicPr>
            <p:cNvPr id="252" name="Google Shape;252;p3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424699" y="3338465"/>
              <a:ext cx="2705999" cy="43268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3" name="Google Shape;253;p32"/>
            <p:cNvSpPr txBox="1"/>
            <p:nvPr/>
          </p:nvSpPr>
          <p:spPr>
            <a:xfrm>
              <a:off x="3420625" y="3967525"/>
              <a:ext cx="2844900" cy="4923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spAutoFit/>
            </a:bodyPr>
            <a:lstStyle/>
            <a:p>
              <a:r>
                <a:rPr lang="en" sz="1333" b="1" dirty="0">
                  <a:solidFill>
                    <a:schemeClr val="tx1">
                      <a:lumMod val="75000"/>
                    </a:schemeClr>
                  </a:solidFill>
                  <a:latin typeface="Roboto"/>
                  <a:ea typeface="Roboto"/>
                  <a:cs typeface="Roboto"/>
                  <a:sym typeface="Roboto"/>
                </a:rPr>
                <a:t>Python</a:t>
              </a:r>
              <a:r>
                <a:rPr lang="en" sz="1333" dirty="0">
                  <a:latin typeface="Roboto"/>
                  <a:ea typeface="Roboto"/>
                  <a:cs typeface="Roboto"/>
                  <a:sym typeface="Roboto"/>
                </a:rPr>
                <a:t>: List of </a:t>
              </a:r>
              <a:r>
                <a:rPr lang="en" sz="1333" b="1" i="1" dirty="0">
                  <a:latin typeface="Roboto"/>
                  <a:ea typeface="Roboto"/>
                  <a:cs typeface="Roboto"/>
                  <a:sym typeface="Roboto"/>
                </a:rPr>
                <a:t>even</a:t>
              </a:r>
              <a:r>
                <a:rPr lang="en" sz="1333" dirty="0">
                  <a:latin typeface="Roboto"/>
                  <a:ea typeface="Roboto"/>
                  <a:cs typeface="Roboto"/>
                  <a:sym typeface="Roboto"/>
                </a:rPr>
                <a:t> numbers using </a:t>
              </a:r>
              <a:r>
                <a:rPr lang="en" sz="1333" dirty="0">
                  <a:solidFill>
                    <a:schemeClr val="accent5"/>
                  </a:solidFill>
                  <a:latin typeface="Roboto"/>
                  <a:ea typeface="Roboto"/>
                  <a:cs typeface="Roboto"/>
                  <a:sym typeface="Roboto"/>
                </a:rPr>
                <a:t>list-comprehension</a:t>
              </a:r>
              <a:endParaRPr sz="1333" b="1" dirty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54" name="Google Shape;254;p32"/>
          <p:cNvGrpSpPr/>
          <p:nvPr/>
        </p:nvGrpSpPr>
        <p:grpSpPr>
          <a:xfrm>
            <a:off x="8512043" y="4241400"/>
            <a:ext cx="3793200" cy="1819780"/>
            <a:chOff x="6435075" y="3104850"/>
            <a:chExt cx="2844900" cy="1364835"/>
          </a:xfrm>
        </p:grpSpPr>
        <p:pic>
          <p:nvPicPr>
            <p:cNvPr id="255" name="Google Shape;255;p32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445147" y="3104850"/>
              <a:ext cx="2706001" cy="10523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6" name="Google Shape;256;p32"/>
            <p:cNvSpPr txBox="1"/>
            <p:nvPr/>
          </p:nvSpPr>
          <p:spPr>
            <a:xfrm>
              <a:off x="6435075" y="4131209"/>
              <a:ext cx="2844900" cy="3384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spAutoFit/>
            </a:bodyPr>
            <a:lstStyle/>
            <a:p>
              <a:r>
                <a:rPr lang="en" sz="1333" b="1" dirty="0">
                  <a:solidFill>
                    <a:schemeClr val="tx1">
                      <a:lumMod val="75000"/>
                    </a:schemeClr>
                  </a:solidFill>
                  <a:latin typeface="Roboto"/>
                  <a:ea typeface="Roboto"/>
                  <a:cs typeface="Roboto"/>
                  <a:sym typeface="Roboto"/>
                </a:rPr>
                <a:t>Python</a:t>
              </a:r>
              <a:r>
                <a:rPr lang="en" sz="1333" dirty="0">
                  <a:latin typeface="Roboto"/>
                  <a:ea typeface="Roboto"/>
                  <a:cs typeface="Roboto"/>
                  <a:sym typeface="Roboto"/>
                </a:rPr>
                <a:t>: List of </a:t>
              </a:r>
              <a:r>
                <a:rPr lang="en" sz="1333" b="1" i="1" dirty="0">
                  <a:latin typeface="Roboto"/>
                  <a:ea typeface="Roboto"/>
                  <a:cs typeface="Roboto"/>
                  <a:sym typeface="Roboto"/>
                </a:rPr>
                <a:t>even</a:t>
              </a:r>
              <a:r>
                <a:rPr lang="en" sz="1333" dirty="0">
                  <a:latin typeface="Roboto"/>
                  <a:ea typeface="Roboto"/>
                  <a:cs typeface="Roboto"/>
                  <a:sym typeface="Roboto"/>
                </a:rPr>
                <a:t> numbers using </a:t>
              </a:r>
              <a:r>
                <a:rPr lang="en" sz="1333" dirty="0">
                  <a:solidFill>
                    <a:schemeClr val="accent5"/>
                  </a:solidFill>
                  <a:latin typeface="Roboto"/>
                  <a:ea typeface="Roboto"/>
                  <a:cs typeface="Roboto"/>
                  <a:sym typeface="Roboto"/>
                </a:rPr>
                <a:t>recursion</a:t>
              </a:r>
              <a:endParaRPr sz="1333" b="1" dirty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57" name="Google Shape;257;p32"/>
          <p:cNvGrpSpPr/>
          <p:nvPr/>
        </p:nvGrpSpPr>
        <p:grpSpPr>
          <a:xfrm>
            <a:off x="41801" y="4047563"/>
            <a:ext cx="4029633" cy="1954308"/>
            <a:chOff x="31350" y="2959471"/>
            <a:chExt cx="3022225" cy="1465731"/>
          </a:xfrm>
        </p:grpSpPr>
        <p:sp>
          <p:nvSpPr>
            <p:cNvPr id="258" name="Google Shape;258;p32"/>
            <p:cNvSpPr txBox="1"/>
            <p:nvPr/>
          </p:nvSpPr>
          <p:spPr>
            <a:xfrm>
              <a:off x="31350" y="4086725"/>
              <a:ext cx="2967900" cy="3384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spAutoFit/>
            </a:bodyPr>
            <a:lstStyle/>
            <a:p>
              <a:r>
                <a:rPr lang="en" sz="1333" b="1" dirty="0">
                  <a:latin typeface="Roboto"/>
                  <a:ea typeface="Roboto"/>
                  <a:cs typeface="Roboto"/>
                  <a:sym typeface="Roboto"/>
                </a:rPr>
                <a:t>Java</a:t>
              </a:r>
              <a:r>
                <a:rPr lang="en" sz="1333" dirty="0">
                  <a:latin typeface="Roboto"/>
                  <a:ea typeface="Roboto"/>
                  <a:cs typeface="Roboto"/>
                  <a:sym typeface="Roboto"/>
                </a:rPr>
                <a:t>: List of </a:t>
              </a:r>
              <a:r>
                <a:rPr lang="en" sz="1333" b="1" i="1" dirty="0">
                  <a:latin typeface="Roboto"/>
                  <a:ea typeface="Roboto"/>
                  <a:cs typeface="Roboto"/>
                  <a:sym typeface="Roboto"/>
                </a:rPr>
                <a:t>even</a:t>
              </a:r>
              <a:r>
                <a:rPr lang="en" sz="1333" dirty="0">
                  <a:latin typeface="Roboto"/>
                  <a:ea typeface="Roboto"/>
                  <a:cs typeface="Roboto"/>
                  <a:sym typeface="Roboto"/>
                </a:rPr>
                <a:t> numbers using </a:t>
              </a:r>
              <a:r>
                <a:rPr lang="en" sz="1333" b="1" dirty="0" err="1">
                  <a:solidFill>
                    <a:schemeClr val="accent5"/>
                  </a:solidFill>
                  <a:latin typeface="Roboto"/>
                  <a:ea typeface="Roboto"/>
                  <a:cs typeface="Roboto"/>
                  <a:sym typeface="Roboto"/>
                </a:rPr>
                <a:t>IntStream</a:t>
              </a:r>
              <a:endParaRPr sz="1333" b="1" dirty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59" name="Google Shape;259;p32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85675" y="2959471"/>
              <a:ext cx="2967900" cy="117172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0" name="Google Shape;260;p32"/>
          <p:cNvGrpSpPr/>
          <p:nvPr/>
        </p:nvGrpSpPr>
        <p:grpSpPr>
          <a:xfrm>
            <a:off x="41800" y="1806267"/>
            <a:ext cx="3957200" cy="1858803"/>
            <a:chOff x="31350" y="1354700"/>
            <a:chExt cx="2967900" cy="1394102"/>
          </a:xfrm>
        </p:grpSpPr>
        <p:grpSp>
          <p:nvGrpSpPr>
            <p:cNvPr id="261" name="Google Shape;261;p32"/>
            <p:cNvGrpSpPr/>
            <p:nvPr/>
          </p:nvGrpSpPr>
          <p:grpSpPr>
            <a:xfrm>
              <a:off x="31350" y="1387625"/>
              <a:ext cx="2967900" cy="1361177"/>
              <a:chOff x="31350" y="1387625"/>
              <a:chExt cx="2967900" cy="1361177"/>
            </a:xfrm>
          </p:grpSpPr>
          <p:sp>
            <p:nvSpPr>
              <p:cNvPr id="262" name="Google Shape;262;p32"/>
              <p:cNvSpPr txBox="1"/>
              <p:nvPr/>
            </p:nvSpPr>
            <p:spPr>
              <a:xfrm>
                <a:off x="31350" y="2410325"/>
                <a:ext cx="2967900" cy="3384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spAutoFit/>
              </a:bodyPr>
              <a:lstStyle/>
              <a:p>
                <a:r>
                  <a:rPr lang="en" sz="1333" b="1" dirty="0">
                    <a:latin typeface="Roboto"/>
                    <a:ea typeface="Roboto"/>
                    <a:cs typeface="Roboto"/>
                    <a:sym typeface="Roboto"/>
                  </a:rPr>
                  <a:t>Java</a:t>
                </a:r>
                <a:r>
                  <a:rPr lang="en" sz="1333" dirty="0">
                    <a:latin typeface="Roboto"/>
                    <a:ea typeface="Roboto"/>
                    <a:cs typeface="Roboto"/>
                    <a:sym typeface="Roboto"/>
                  </a:rPr>
                  <a:t>: </a:t>
                </a:r>
                <a:r>
                  <a:rPr lang="en" sz="1333" b="1" dirty="0">
                    <a:solidFill>
                      <a:schemeClr val="accent5"/>
                    </a:solidFill>
                    <a:latin typeface="Roboto"/>
                    <a:ea typeface="Roboto"/>
                    <a:cs typeface="Roboto"/>
                    <a:sym typeface="Roboto"/>
                  </a:rPr>
                  <a:t>for</a:t>
                </a:r>
                <a:r>
                  <a:rPr lang="en" sz="1333" dirty="0">
                    <a:latin typeface="Roboto"/>
                    <a:ea typeface="Roboto"/>
                    <a:cs typeface="Roboto"/>
                    <a:sym typeface="Roboto"/>
                  </a:rPr>
                  <a:t> loop to populate array of </a:t>
                </a:r>
                <a:r>
                  <a:rPr lang="en" sz="1333" b="1" i="1" dirty="0">
                    <a:latin typeface="Roboto"/>
                    <a:ea typeface="Roboto"/>
                    <a:cs typeface="Roboto"/>
                    <a:sym typeface="Roboto"/>
                  </a:rPr>
                  <a:t>odd</a:t>
                </a:r>
                <a:r>
                  <a:rPr lang="en" sz="1333" dirty="0">
                    <a:latin typeface="Roboto"/>
                    <a:ea typeface="Roboto"/>
                    <a:cs typeface="Roboto"/>
                    <a:sym typeface="Roboto"/>
                  </a:rPr>
                  <a:t> numbers</a:t>
                </a:r>
                <a:endParaRPr sz="1333" dirty="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pic>
            <p:nvPicPr>
              <p:cNvPr id="263" name="Google Shape;263;p32"/>
              <p:cNvPicPr preferRelativeResize="0"/>
              <p:nvPr/>
            </p:nvPicPr>
            <p:blipFill>
              <a:blip r:embed="rId8">
                <a:alphaModFix/>
              </a:blip>
              <a:stretch>
                <a:fillRect/>
              </a:stretch>
            </p:blipFill>
            <p:spPr>
              <a:xfrm>
                <a:off x="84775" y="1387625"/>
                <a:ext cx="2881375" cy="105751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64" name="Google Shape;264;p32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95941" y="1354700"/>
              <a:ext cx="2881377" cy="107208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73" name="Google Shape;273;p32"/>
          <p:cNvSpPr/>
          <p:nvPr/>
        </p:nvSpPr>
        <p:spPr>
          <a:xfrm>
            <a:off x="4359582" y="4172646"/>
            <a:ext cx="7784009" cy="1888534"/>
          </a:xfrm>
          <a:prstGeom prst="roundRect">
            <a:avLst>
              <a:gd name="adj" fmla="val 4242"/>
            </a:avLst>
          </a:prstGeom>
          <a:noFill/>
          <a:ln w="38100" cap="flat" cmpd="sng">
            <a:solidFill>
              <a:schemeClr val="accent3"/>
            </a:solidFill>
            <a:prstDash val="dashDot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74" name="Google Shape;274;p32"/>
          <p:cNvSpPr/>
          <p:nvPr/>
        </p:nvSpPr>
        <p:spPr>
          <a:xfrm>
            <a:off x="41799" y="1633826"/>
            <a:ext cx="4159773" cy="4414228"/>
          </a:xfrm>
          <a:prstGeom prst="roundRect">
            <a:avLst>
              <a:gd name="adj" fmla="val 4242"/>
            </a:avLst>
          </a:prstGeom>
          <a:noFill/>
          <a:ln w="38100" cap="flat" cmpd="sng">
            <a:solidFill>
              <a:srgbClr val="83D061"/>
            </a:solidFill>
            <a:prstDash val="dashDot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FC67718-B71C-D048-966E-9A0FBFD2F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1" name="Title 1">
            <a:extLst>
              <a:ext uri="{FF2B5EF4-FFF2-40B4-BE49-F238E27FC236}">
                <a16:creationId xmlns:a16="http://schemas.microsoft.com/office/drawing/2014/main" id="{94CD0EDE-5F33-A346-83EF-2DFAC12AB5BC}"/>
              </a:ext>
            </a:extLst>
          </p:cNvPr>
          <p:cNvSpPr txBox="1">
            <a:spLocks/>
          </p:cNvSpPr>
          <p:nvPr/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lvl="0" algn="l" defTabSz="457200" rtl="0" eaLnBrk="1" latinLnBrk="0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lvl="1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tx2"/>
                </a:solidFill>
              </a:defRPr>
            </a:lvl2pPr>
            <a:lvl3pPr lvl="2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tx2"/>
                </a:solidFill>
              </a:defRPr>
            </a:lvl3pPr>
            <a:lvl4pPr lvl="3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tx2"/>
                </a:solidFill>
              </a:defRPr>
            </a:lvl4pPr>
            <a:lvl5pPr lvl="4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tx2"/>
                </a:solidFill>
              </a:defRPr>
            </a:lvl5pPr>
            <a:lvl6pPr lvl="5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tx2"/>
                </a:solidFill>
              </a:defRPr>
            </a:lvl6pPr>
            <a:lvl7pPr lvl="6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tx2"/>
                </a:solidFill>
              </a:defRPr>
            </a:lvl7pPr>
            <a:lvl8pPr lvl="7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tx2"/>
                </a:solidFill>
              </a:defRPr>
            </a:lvl8pPr>
            <a:lvl9pPr lvl="8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Code-to-code Search - Language</a:t>
            </a:r>
          </a:p>
        </p:txBody>
      </p:sp>
      <p:sp>
        <p:nvSpPr>
          <p:cNvPr id="42" name="Google Shape;273;p32">
            <a:extLst>
              <a:ext uri="{FF2B5EF4-FFF2-40B4-BE49-F238E27FC236}">
                <a16:creationId xmlns:a16="http://schemas.microsoft.com/office/drawing/2014/main" id="{43BB52C1-89CA-064E-BFA3-6E9F515E4179}"/>
              </a:ext>
            </a:extLst>
          </p:cNvPr>
          <p:cNvSpPr/>
          <p:nvPr/>
        </p:nvSpPr>
        <p:spPr>
          <a:xfrm>
            <a:off x="4330029" y="1529214"/>
            <a:ext cx="7784009" cy="2295505"/>
          </a:xfrm>
          <a:prstGeom prst="roundRect">
            <a:avLst>
              <a:gd name="adj" fmla="val 4242"/>
            </a:avLst>
          </a:prstGeom>
          <a:noFill/>
          <a:ln w="38100" cap="flat" cmpd="sng">
            <a:solidFill>
              <a:schemeClr val="accent5"/>
            </a:solidFill>
            <a:prstDash val="dashDot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EE0493-E11F-8143-8E53-B417F18F08E2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0303130" y="563188"/>
            <a:ext cx="731600" cy="524800"/>
          </a:xfrm>
        </p:spPr>
        <p:txBody>
          <a:bodyPr>
            <a:normAutofit fontScale="92500" lnSpcReduction="20000"/>
          </a:bodyPr>
          <a:lstStyle/>
          <a:p>
            <a:pPr algn="r"/>
            <a:fld id="{00000000-1234-1234-1234-123412341234}" type="slidenum">
              <a:rPr lang="en" smtClean="0"/>
              <a:pPr algn="r"/>
              <a:t>9</a:t>
            </a:fld>
            <a:endParaRPr lang="e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{0B9E724E-0882-2E40-88E9-6601253C8BBE}tf10001062</Template>
  <TotalTime>7183</TotalTime>
  <Words>538</Words>
  <Application>Microsoft Macintosh PowerPoint</Application>
  <PresentationFormat>Widescreen</PresentationFormat>
  <Paragraphs>139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Century Gothic</vt:lpstr>
      <vt:lpstr>Helvetica</vt:lpstr>
      <vt:lpstr>Roboto</vt:lpstr>
      <vt:lpstr>Wingdings 3</vt:lpstr>
      <vt:lpstr>Ion</vt:lpstr>
      <vt:lpstr>To Search, or Not to Search</vt:lpstr>
      <vt:lpstr>Many interfaces.</vt:lpstr>
      <vt:lpstr>Code search is frequent</vt:lpstr>
      <vt:lpstr>Four Distinct Needs</vt:lpstr>
      <vt:lpstr>“How” → Example Code</vt:lpstr>
      <vt:lpstr>Code-to-Code Search</vt:lpstr>
      <vt:lpstr>The Halting Problem 😱</vt:lpstr>
      <vt:lpstr>Code-to-code Search</vt:lpstr>
      <vt:lpstr>PowerPoint Presentation</vt:lpstr>
      <vt:lpstr>PowerPoint Presentation</vt:lpstr>
      <vt:lpstr>PowerPoint Presentation</vt:lpstr>
      <vt:lpstr>Code-to-code Search - In Practice</vt:lpstr>
      <vt:lpstr>Four Distinct Needs</vt:lpstr>
      <vt:lpstr>🔩🔨</vt:lpstr>
      <vt:lpstr>Four Distinct Needs</vt:lpstr>
      <vt:lpstr>Know why you’re searching!</vt:lpstr>
      <vt:lpstr>Thank you for listening.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 Search, or Not to Search</dc:title>
  <dc:creator>Kathryn Thomasset Stolee</dc:creator>
  <cp:lastModifiedBy>Kathryn Thomasset Stolee</cp:lastModifiedBy>
  <cp:revision>38</cp:revision>
  <dcterms:created xsi:type="dcterms:W3CDTF">2022-03-29T15:25:02Z</dcterms:created>
  <dcterms:modified xsi:type="dcterms:W3CDTF">2022-05-11T19:38:30Z</dcterms:modified>
</cp:coreProperties>
</file>