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5B1"/>
    <a:srgbClr val="EBEBEB"/>
    <a:srgbClr val="EFEFEF"/>
    <a:srgbClr val="4466B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/>
    <p:restoredTop sz="94667"/>
  </p:normalViewPr>
  <p:slideViewPr>
    <p:cSldViewPr snapToGrid="0" snapToObjects="1">
      <p:cViewPr varScale="1">
        <p:scale>
          <a:sx n="137" d="100"/>
          <a:sy n="137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69E1B-E9C2-F145-825A-9E84167CEBCA}" type="doc">
      <dgm:prSet loTypeId="urn:microsoft.com/office/officeart/2005/8/layout/balanc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C615B4-F3DC-5E4E-A49A-C082ECB7B25C}">
      <dgm:prSet phldrT="[Text]"/>
      <dgm:spPr/>
      <dgm:t>
        <a:bodyPr/>
        <a:lstStyle/>
        <a:p>
          <a:r>
            <a:rPr lang="en-GB" dirty="0"/>
            <a:t>Dishes</a:t>
          </a:r>
        </a:p>
      </dgm:t>
    </dgm:pt>
    <dgm:pt modelId="{1C52D79F-302C-5F41-9F62-2523AF6E5E09}" type="parTrans" cxnId="{F599B615-794E-3946-9822-F42C515D2842}">
      <dgm:prSet/>
      <dgm:spPr/>
      <dgm:t>
        <a:bodyPr/>
        <a:lstStyle/>
        <a:p>
          <a:endParaRPr lang="en-GB"/>
        </a:p>
      </dgm:t>
    </dgm:pt>
    <dgm:pt modelId="{2C7D1259-0D9C-7A46-8099-774E54A2E4D8}" type="sibTrans" cxnId="{F599B615-794E-3946-9822-F42C515D2842}">
      <dgm:prSet/>
      <dgm:spPr/>
      <dgm:t>
        <a:bodyPr/>
        <a:lstStyle/>
        <a:p>
          <a:endParaRPr lang="en-GB"/>
        </a:p>
      </dgm:t>
    </dgm:pt>
    <dgm:pt modelId="{1EFA2745-C373-5F40-9F0A-3F9EB184685C}">
      <dgm:prSet phldrT="[Text]"/>
      <dgm:spPr/>
      <dgm:t>
        <a:bodyPr/>
        <a:lstStyle/>
        <a:p>
          <a:r>
            <a:rPr lang="en-GB" dirty="0"/>
            <a:t>Dishes</a:t>
          </a:r>
        </a:p>
      </dgm:t>
    </dgm:pt>
    <dgm:pt modelId="{31CAF746-1047-8844-A73B-6EC9C5E0E38E}" type="parTrans" cxnId="{19B667ED-6643-7A43-B499-DC194C360100}">
      <dgm:prSet/>
      <dgm:spPr/>
      <dgm:t>
        <a:bodyPr/>
        <a:lstStyle/>
        <a:p>
          <a:endParaRPr lang="en-GB"/>
        </a:p>
      </dgm:t>
    </dgm:pt>
    <dgm:pt modelId="{0AB5B394-28B8-3946-90A7-90DC11AAC3FE}" type="sibTrans" cxnId="{19B667ED-6643-7A43-B499-DC194C360100}">
      <dgm:prSet/>
      <dgm:spPr/>
      <dgm:t>
        <a:bodyPr/>
        <a:lstStyle/>
        <a:p>
          <a:endParaRPr lang="en-GB"/>
        </a:p>
      </dgm:t>
    </dgm:pt>
    <dgm:pt modelId="{8E38A352-BD27-8046-8761-1C6CE557F17D}">
      <dgm:prSet phldrT="[Text]"/>
      <dgm:spPr/>
      <dgm:t>
        <a:bodyPr/>
        <a:lstStyle/>
        <a:p>
          <a:r>
            <a:rPr lang="en-GB" dirty="0"/>
            <a:t>Cooking</a:t>
          </a:r>
        </a:p>
        <a:p>
          <a:r>
            <a:rPr lang="en-GB" dirty="0"/>
            <a:t>takes 30 minutes</a:t>
          </a:r>
        </a:p>
      </dgm:t>
    </dgm:pt>
    <dgm:pt modelId="{8EA56C2D-B3D9-1247-BF32-034860F8DB5F}" type="parTrans" cxnId="{4236F548-A731-D546-B162-5E7F92569D8A}">
      <dgm:prSet/>
      <dgm:spPr/>
      <dgm:t>
        <a:bodyPr/>
        <a:lstStyle/>
        <a:p>
          <a:endParaRPr lang="en-GB"/>
        </a:p>
      </dgm:t>
    </dgm:pt>
    <dgm:pt modelId="{5DE0CB6F-47BF-9C47-BF78-B0877E3FF704}" type="sibTrans" cxnId="{4236F548-A731-D546-B162-5E7F92569D8A}">
      <dgm:prSet/>
      <dgm:spPr/>
      <dgm:t>
        <a:bodyPr/>
        <a:lstStyle/>
        <a:p>
          <a:endParaRPr lang="en-GB"/>
        </a:p>
      </dgm:t>
    </dgm:pt>
    <dgm:pt modelId="{C64895CA-64B3-B945-82DD-359CC59428AE}">
      <dgm:prSet phldrT="[Text]"/>
      <dgm:spPr/>
      <dgm:t>
        <a:bodyPr/>
        <a:lstStyle/>
        <a:p>
          <a:r>
            <a:rPr lang="en-GB" dirty="0"/>
            <a:t>Dishes</a:t>
          </a:r>
        </a:p>
        <a:p>
          <a:r>
            <a:rPr lang="en-GB" dirty="0"/>
            <a:t>take hours</a:t>
          </a:r>
        </a:p>
      </dgm:t>
    </dgm:pt>
    <dgm:pt modelId="{4E5AB97D-9BDB-2143-9BB9-A1D444B62857}" type="parTrans" cxnId="{BE070D0C-DC55-8043-B97A-0D7697A28FE7}">
      <dgm:prSet/>
      <dgm:spPr/>
      <dgm:t>
        <a:bodyPr/>
        <a:lstStyle/>
        <a:p>
          <a:endParaRPr lang="en-GB"/>
        </a:p>
      </dgm:t>
    </dgm:pt>
    <dgm:pt modelId="{2E05971E-F065-9A44-8DCB-B66CF12B993E}" type="sibTrans" cxnId="{BE070D0C-DC55-8043-B97A-0D7697A28FE7}">
      <dgm:prSet/>
      <dgm:spPr/>
      <dgm:t>
        <a:bodyPr/>
        <a:lstStyle/>
        <a:p>
          <a:endParaRPr lang="en-GB"/>
        </a:p>
      </dgm:t>
    </dgm:pt>
    <dgm:pt modelId="{7D227046-B00D-2444-A6D5-7EE706BE3ED6}">
      <dgm:prSet phldrT="[Text]"/>
      <dgm:spPr/>
      <dgm:t>
        <a:bodyPr/>
        <a:lstStyle/>
        <a:p>
          <a:r>
            <a:rPr lang="en-GB" dirty="0"/>
            <a:t>Dishes</a:t>
          </a:r>
        </a:p>
      </dgm:t>
    </dgm:pt>
    <dgm:pt modelId="{7DCC2658-135F-D848-B630-8A17E65554D7}" type="parTrans" cxnId="{1196FF32-F455-A040-8270-358289504434}">
      <dgm:prSet/>
      <dgm:spPr/>
      <dgm:t>
        <a:bodyPr/>
        <a:lstStyle/>
        <a:p>
          <a:endParaRPr lang="en-GB"/>
        </a:p>
      </dgm:t>
    </dgm:pt>
    <dgm:pt modelId="{D0281588-31E1-9244-9F75-F6831D235F1F}" type="sibTrans" cxnId="{1196FF32-F455-A040-8270-358289504434}">
      <dgm:prSet/>
      <dgm:spPr/>
      <dgm:t>
        <a:bodyPr/>
        <a:lstStyle/>
        <a:p>
          <a:endParaRPr lang="en-GB"/>
        </a:p>
      </dgm:t>
    </dgm:pt>
    <dgm:pt modelId="{B63EF9B6-D0F2-A646-847F-AB5ADF80A477}" type="pres">
      <dgm:prSet presAssocID="{A7569E1B-E9C2-F145-825A-9E84167CEBC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B9AB150-475B-7740-BA03-54592A5388C1}" type="pres">
      <dgm:prSet presAssocID="{A7569E1B-E9C2-F145-825A-9E84167CEBCA}" presName="dummyMaxCanvas" presStyleCnt="0"/>
      <dgm:spPr/>
    </dgm:pt>
    <dgm:pt modelId="{D73C0723-22F2-0143-91D1-67264D380A51}" type="pres">
      <dgm:prSet presAssocID="{A7569E1B-E9C2-F145-825A-9E84167CEBCA}" presName="parentComposite" presStyleCnt="0"/>
      <dgm:spPr/>
    </dgm:pt>
    <dgm:pt modelId="{0867307A-B028-3A46-8C5E-06CECAFD4537}" type="pres">
      <dgm:prSet presAssocID="{A7569E1B-E9C2-F145-825A-9E84167CEBCA}" presName="parent1" presStyleLbl="alignAccFollowNode1" presStyleIdx="0" presStyleCnt="4">
        <dgm:presLayoutVars>
          <dgm:chMax val="4"/>
        </dgm:presLayoutVars>
      </dgm:prSet>
      <dgm:spPr/>
    </dgm:pt>
    <dgm:pt modelId="{E85CF57D-8FFE-DB48-978B-6E65C705CECB}" type="pres">
      <dgm:prSet presAssocID="{A7569E1B-E9C2-F145-825A-9E84167CEBCA}" presName="parent2" presStyleLbl="alignAccFollowNode1" presStyleIdx="1" presStyleCnt="4">
        <dgm:presLayoutVars>
          <dgm:chMax val="4"/>
        </dgm:presLayoutVars>
      </dgm:prSet>
      <dgm:spPr/>
    </dgm:pt>
    <dgm:pt modelId="{270DA9FC-BEA9-D84A-BF89-BCB7A9DD4650}" type="pres">
      <dgm:prSet presAssocID="{A7569E1B-E9C2-F145-825A-9E84167CEBCA}" presName="childrenComposite" presStyleCnt="0"/>
      <dgm:spPr/>
    </dgm:pt>
    <dgm:pt modelId="{4C16B1AB-8A41-F748-9F2B-838804E84837}" type="pres">
      <dgm:prSet presAssocID="{A7569E1B-E9C2-F145-825A-9E84167CEBCA}" presName="dummyMaxCanvas_ChildArea" presStyleCnt="0"/>
      <dgm:spPr/>
    </dgm:pt>
    <dgm:pt modelId="{6ED21E56-629E-E347-9BB5-E6BC1ED99910}" type="pres">
      <dgm:prSet presAssocID="{A7569E1B-E9C2-F145-825A-9E84167CEBCA}" presName="fulcrum" presStyleLbl="alignAccFollowNode1" presStyleIdx="2" presStyleCnt="4"/>
      <dgm:spPr/>
    </dgm:pt>
    <dgm:pt modelId="{7C02037A-228D-1449-95EA-4C44C89A36C9}" type="pres">
      <dgm:prSet presAssocID="{A7569E1B-E9C2-F145-825A-9E84167CEBCA}" presName="balance_12" presStyleLbl="alignAccFollowNode1" presStyleIdx="3" presStyleCnt="4">
        <dgm:presLayoutVars>
          <dgm:bulletEnabled val="1"/>
        </dgm:presLayoutVars>
      </dgm:prSet>
      <dgm:spPr/>
    </dgm:pt>
    <dgm:pt modelId="{022CE0EC-4CE2-364F-B3B7-5D10538491B4}" type="pres">
      <dgm:prSet presAssocID="{A7569E1B-E9C2-F145-825A-9E84167CEBCA}" presName="right_12_1" presStyleLbl="node1" presStyleIdx="0" presStyleCnt="3">
        <dgm:presLayoutVars>
          <dgm:bulletEnabled val="1"/>
        </dgm:presLayoutVars>
      </dgm:prSet>
      <dgm:spPr/>
    </dgm:pt>
    <dgm:pt modelId="{A866A575-77A6-0940-BCF7-1EE82654CBE6}" type="pres">
      <dgm:prSet presAssocID="{A7569E1B-E9C2-F145-825A-9E84167CEBCA}" presName="right_12_2" presStyleLbl="node1" presStyleIdx="1" presStyleCnt="3">
        <dgm:presLayoutVars>
          <dgm:bulletEnabled val="1"/>
        </dgm:presLayoutVars>
      </dgm:prSet>
      <dgm:spPr/>
    </dgm:pt>
    <dgm:pt modelId="{2679D113-2E6E-2243-AE0E-76134B27E689}" type="pres">
      <dgm:prSet presAssocID="{A7569E1B-E9C2-F145-825A-9E84167CEBCA}" presName="left_12_1" presStyleLbl="node1" presStyleIdx="2" presStyleCnt="3">
        <dgm:presLayoutVars>
          <dgm:bulletEnabled val="1"/>
        </dgm:presLayoutVars>
      </dgm:prSet>
      <dgm:spPr/>
    </dgm:pt>
  </dgm:ptLst>
  <dgm:cxnLst>
    <dgm:cxn modelId="{BE070D0C-DC55-8043-B97A-0D7697A28FE7}" srcId="{1EFA2745-C373-5F40-9F0A-3F9EB184685C}" destId="{C64895CA-64B3-B945-82DD-359CC59428AE}" srcOrd="0" destOrd="0" parTransId="{4E5AB97D-9BDB-2143-9BB9-A1D444B62857}" sibTransId="{2E05971E-F065-9A44-8DCB-B66CF12B993E}"/>
    <dgm:cxn modelId="{F599B615-794E-3946-9822-F42C515D2842}" srcId="{A7569E1B-E9C2-F145-825A-9E84167CEBCA}" destId="{33C615B4-F3DC-5E4E-A49A-C082ECB7B25C}" srcOrd="0" destOrd="0" parTransId="{1C52D79F-302C-5F41-9F62-2523AF6E5E09}" sibTransId="{2C7D1259-0D9C-7A46-8099-774E54A2E4D8}"/>
    <dgm:cxn modelId="{1196FF32-F455-A040-8270-358289504434}" srcId="{1EFA2745-C373-5F40-9F0A-3F9EB184685C}" destId="{7D227046-B00D-2444-A6D5-7EE706BE3ED6}" srcOrd="1" destOrd="0" parTransId="{7DCC2658-135F-D848-B630-8A17E65554D7}" sibTransId="{D0281588-31E1-9244-9F75-F6831D235F1F}"/>
    <dgm:cxn modelId="{4236F548-A731-D546-B162-5E7F92569D8A}" srcId="{33C615B4-F3DC-5E4E-A49A-C082ECB7B25C}" destId="{8E38A352-BD27-8046-8761-1C6CE557F17D}" srcOrd="0" destOrd="0" parTransId="{8EA56C2D-B3D9-1247-BF32-034860F8DB5F}" sibTransId="{5DE0CB6F-47BF-9C47-BF78-B0877E3FF704}"/>
    <dgm:cxn modelId="{9E33844D-9A1E-214B-9D21-F3509CCE3ABD}" type="presOf" srcId="{A7569E1B-E9C2-F145-825A-9E84167CEBCA}" destId="{B63EF9B6-D0F2-A646-847F-AB5ADF80A477}" srcOrd="0" destOrd="0" presId="urn:microsoft.com/office/officeart/2005/8/layout/balance1"/>
    <dgm:cxn modelId="{B0BACD6C-CEC9-4347-862F-20DA7F12E22E}" type="presOf" srcId="{1EFA2745-C373-5F40-9F0A-3F9EB184685C}" destId="{E85CF57D-8FFE-DB48-978B-6E65C705CECB}" srcOrd="0" destOrd="0" presId="urn:microsoft.com/office/officeart/2005/8/layout/balance1"/>
    <dgm:cxn modelId="{9F4AD0AE-AE07-9648-8C43-4754F52F6F1A}" type="presOf" srcId="{C64895CA-64B3-B945-82DD-359CC59428AE}" destId="{022CE0EC-4CE2-364F-B3B7-5D10538491B4}" srcOrd="0" destOrd="0" presId="urn:microsoft.com/office/officeart/2005/8/layout/balance1"/>
    <dgm:cxn modelId="{BD8690E6-7F5F-0C4D-91E7-731CF2619584}" type="presOf" srcId="{33C615B4-F3DC-5E4E-A49A-C082ECB7B25C}" destId="{0867307A-B028-3A46-8C5E-06CECAFD4537}" srcOrd="0" destOrd="0" presId="urn:microsoft.com/office/officeart/2005/8/layout/balance1"/>
    <dgm:cxn modelId="{19B667ED-6643-7A43-B499-DC194C360100}" srcId="{A7569E1B-E9C2-F145-825A-9E84167CEBCA}" destId="{1EFA2745-C373-5F40-9F0A-3F9EB184685C}" srcOrd="1" destOrd="0" parTransId="{31CAF746-1047-8844-A73B-6EC9C5E0E38E}" sibTransId="{0AB5B394-28B8-3946-90A7-90DC11AAC3FE}"/>
    <dgm:cxn modelId="{7328F9F5-BD25-5747-B874-157F00BF877B}" type="presOf" srcId="{7D227046-B00D-2444-A6D5-7EE706BE3ED6}" destId="{A866A575-77A6-0940-BCF7-1EE82654CBE6}" srcOrd="0" destOrd="0" presId="urn:microsoft.com/office/officeart/2005/8/layout/balance1"/>
    <dgm:cxn modelId="{7D457FF6-865E-E346-ADE7-CA46668BAF2F}" type="presOf" srcId="{8E38A352-BD27-8046-8761-1C6CE557F17D}" destId="{2679D113-2E6E-2243-AE0E-76134B27E689}" srcOrd="0" destOrd="0" presId="urn:microsoft.com/office/officeart/2005/8/layout/balance1"/>
    <dgm:cxn modelId="{55FB7A41-DE8D-2B4D-8A35-300EEEBEE9C0}" type="presParOf" srcId="{B63EF9B6-D0F2-A646-847F-AB5ADF80A477}" destId="{4B9AB150-475B-7740-BA03-54592A5388C1}" srcOrd="0" destOrd="0" presId="urn:microsoft.com/office/officeart/2005/8/layout/balance1"/>
    <dgm:cxn modelId="{BF38161C-6119-8548-96E3-7E8665BAE02B}" type="presParOf" srcId="{B63EF9B6-D0F2-A646-847F-AB5ADF80A477}" destId="{D73C0723-22F2-0143-91D1-67264D380A51}" srcOrd="1" destOrd="0" presId="urn:microsoft.com/office/officeart/2005/8/layout/balance1"/>
    <dgm:cxn modelId="{03550E53-B3C2-2F4D-A6CE-C6048DE1355D}" type="presParOf" srcId="{D73C0723-22F2-0143-91D1-67264D380A51}" destId="{0867307A-B028-3A46-8C5E-06CECAFD4537}" srcOrd="0" destOrd="0" presId="urn:microsoft.com/office/officeart/2005/8/layout/balance1"/>
    <dgm:cxn modelId="{92F4E49A-2BF2-A348-8FBD-DDA91A5E1315}" type="presParOf" srcId="{D73C0723-22F2-0143-91D1-67264D380A51}" destId="{E85CF57D-8FFE-DB48-978B-6E65C705CECB}" srcOrd="1" destOrd="0" presId="urn:microsoft.com/office/officeart/2005/8/layout/balance1"/>
    <dgm:cxn modelId="{C07FF12A-6BA0-0A45-B40F-ED1730DD1176}" type="presParOf" srcId="{B63EF9B6-D0F2-A646-847F-AB5ADF80A477}" destId="{270DA9FC-BEA9-D84A-BF89-BCB7A9DD4650}" srcOrd="2" destOrd="0" presId="urn:microsoft.com/office/officeart/2005/8/layout/balance1"/>
    <dgm:cxn modelId="{ADAB60E7-FFE6-744D-B202-714E93608024}" type="presParOf" srcId="{270DA9FC-BEA9-D84A-BF89-BCB7A9DD4650}" destId="{4C16B1AB-8A41-F748-9F2B-838804E84837}" srcOrd="0" destOrd="0" presId="urn:microsoft.com/office/officeart/2005/8/layout/balance1"/>
    <dgm:cxn modelId="{3A3E78C6-BC86-A140-8059-AD33E229A8BC}" type="presParOf" srcId="{270DA9FC-BEA9-D84A-BF89-BCB7A9DD4650}" destId="{6ED21E56-629E-E347-9BB5-E6BC1ED99910}" srcOrd="1" destOrd="0" presId="urn:microsoft.com/office/officeart/2005/8/layout/balance1"/>
    <dgm:cxn modelId="{AC62972E-CFB1-D748-A51F-D541128E7642}" type="presParOf" srcId="{270DA9FC-BEA9-D84A-BF89-BCB7A9DD4650}" destId="{7C02037A-228D-1449-95EA-4C44C89A36C9}" srcOrd="2" destOrd="0" presId="urn:microsoft.com/office/officeart/2005/8/layout/balance1"/>
    <dgm:cxn modelId="{71214AAF-735C-3940-9FA6-FC42C45E92A5}" type="presParOf" srcId="{270DA9FC-BEA9-D84A-BF89-BCB7A9DD4650}" destId="{022CE0EC-4CE2-364F-B3B7-5D10538491B4}" srcOrd="3" destOrd="0" presId="urn:microsoft.com/office/officeart/2005/8/layout/balance1"/>
    <dgm:cxn modelId="{3A26467E-7831-AA48-AEC8-04C21A6C8D85}" type="presParOf" srcId="{270DA9FC-BEA9-D84A-BF89-BCB7A9DD4650}" destId="{A866A575-77A6-0940-BCF7-1EE82654CBE6}" srcOrd="4" destOrd="0" presId="urn:microsoft.com/office/officeart/2005/8/layout/balance1"/>
    <dgm:cxn modelId="{76F666F9-1A53-154A-A6F4-FE9CD730CE62}" type="presParOf" srcId="{270DA9FC-BEA9-D84A-BF89-BCB7A9DD4650}" destId="{2679D113-2E6E-2243-AE0E-76134B27E689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7307A-B028-3A46-8C5E-06CECAFD4537}">
      <dsp:nvSpPr>
        <dsp:cNvPr id="0" name=""/>
        <dsp:cNvSpPr/>
      </dsp:nvSpPr>
      <dsp:spPr>
        <a:xfrm>
          <a:off x="3143723" y="0"/>
          <a:ext cx="2415498" cy="13419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Dishes</a:t>
          </a:r>
        </a:p>
      </dsp:txBody>
      <dsp:txXfrm>
        <a:off x="3183027" y="39304"/>
        <a:ext cx="2336890" cy="1263335"/>
      </dsp:txXfrm>
    </dsp:sp>
    <dsp:sp modelId="{E85CF57D-8FFE-DB48-978B-6E65C705CECB}">
      <dsp:nvSpPr>
        <dsp:cNvPr id="0" name=""/>
        <dsp:cNvSpPr/>
      </dsp:nvSpPr>
      <dsp:spPr>
        <a:xfrm>
          <a:off x="6632777" y="0"/>
          <a:ext cx="2415498" cy="13419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 dirty="0"/>
            <a:t>Dishes</a:t>
          </a:r>
        </a:p>
      </dsp:txBody>
      <dsp:txXfrm>
        <a:off x="6672081" y="39304"/>
        <a:ext cx="2336890" cy="1263335"/>
      </dsp:txXfrm>
    </dsp:sp>
    <dsp:sp modelId="{6ED21E56-629E-E347-9BB5-E6BC1ED99910}">
      <dsp:nvSpPr>
        <dsp:cNvPr id="0" name=""/>
        <dsp:cNvSpPr/>
      </dsp:nvSpPr>
      <dsp:spPr>
        <a:xfrm>
          <a:off x="5592771" y="5703261"/>
          <a:ext cx="1006457" cy="1006457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2037A-228D-1449-95EA-4C44C89A36C9}">
      <dsp:nvSpPr>
        <dsp:cNvPr id="0" name=""/>
        <dsp:cNvSpPr/>
      </dsp:nvSpPr>
      <dsp:spPr>
        <a:xfrm rot="240000">
          <a:off x="3075704" y="5271982"/>
          <a:ext cx="6040591" cy="42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CE0EC-4CE2-364F-B3B7-5D10538491B4}">
      <dsp:nvSpPr>
        <dsp:cNvPr id="0" name=""/>
        <dsp:cNvSpPr/>
      </dsp:nvSpPr>
      <dsp:spPr>
        <a:xfrm rot="240000">
          <a:off x="6664409" y="3573628"/>
          <a:ext cx="2486429" cy="1763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Dishes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take hours</a:t>
          </a:r>
        </a:p>
      </dsp:txBody>
      <dsp:txXfrm>
        <a:off x="6750484" y="3659703"/>
        <a:ext cx="2314279" cy="1591099"/>
      </dsp:txXfrm>
    </dsp:sp>
    <dsp:sp modelId="{A866A575-77A6-0940-BCF7-1EE82654CBE6}">
      <dsp:nvSpPr>
        <dsp:cNvPr id="0" name=""/>
        <dsp:cNvSpPr/>
      </dsp:nvSpPr>
      <dsp:spPr>
        <a:xfrm rot="240000">
          <a:off x="6798603" y="1748585"/>
          <a:ext cx="2486429" cy="1763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Dishes</a:t>
          </a:r>
        </a:p>
      </dsp:txBody>
      <dsp:txXfrm>
        <a:off x="6884678" y="1834660"/>
        <a:ext cx="2314279" cy="1591099"/>
      </dsp:txXfrm>
    </dsp:sp>
    <dsp:sp modelId="{2679D113-2E6E-2243-AE0E-76134B27E689}">
      <dsp:nvSpPr>
        <dsp:cNvPr id="0" name=""/>
        <dsp:cNvSpPr/>
      </dsp:nvSpPr>
      <dsp:spPr>
        <a:xfrm rot="240000">
          <a:off x="3208903" y="3332078"/>
          <a:ext cx="2486429" cy="1763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Cooking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takes 30 minutes</a:t>
          </a:r>
        </a:p>
      </dsp:txBody>
      <dsp:txXfrm>
        <a:off x="3294978" y="3418153"/>
        <a:ext cx="2314279" cy="159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1927A-8296-E64F-A5EF-FC9241D0835E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6C45A-8AEC-774D-A07B-C6BFE6CEEF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871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6C45A-8AEC-774D-A07B-C6BFE6CEEF3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603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6C45A-8AEC-774D-A07B-C6BFE6CEEF3D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52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6C45A-8AEC-774D-A07B-C6BFE6CEEF3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331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6C45A-8AEC-774D-A07B-C6BFE6CEEF3D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329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528D-8031-78CF-9555-76AA5305B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B04-4BF1-D51B-7F47-E6D2A7D86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ABBD-2977-10A4-D9E5-C890190B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5281F-202C-802B-858F-B3D7A036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4A9-C673-2899-18F7-0662C024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45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11E9-914C-A32E-D8D3-63464F9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6AA7D-62E3-DFC8-9B11-31EBA281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124E-7D2D-8B92-82CC-6EFDD575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0A8F-B02F-39B1-5710-B8089F0D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74EF-C594-0DB7-3A83-46B82258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2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CF929-B30E-68E8-B834-C55A95065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C55BD-15B8-65DB-43CA-55B87A21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BAEF-F57D-DB6A-C7C9-A9B376BD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9129-9DCF-A40B-6235-C0858F00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00A6-5676-12FE-8AF6-5A4FB83F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63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26B-F570-3F35-1F39-EEA75084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7AFF-910F-6A48-1E8F-01FA251A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4558-6EC6-3AE3-58DB-57CC544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5449-98B1-B8C4-2D3B-D67B472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AE53-EA50-C9B9-714F-401BE783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764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0932-D270-D159-15BC-3706A623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24C23-D0AC-927C-669B-E3509B1C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6813-3F63-506C-B886-7A856E0B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CBD5-23D2-E508-DAC3-3EFCD7AB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EF72-6855-47FB-D7AC-F846EB2F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38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0FF-2F66-0079-4438-3E427DD3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124B-739E-DC04-539E-D7D80610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73F9-D919-CF91-3A59-FDF3CE4C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4C17-B9AF-F46A-7649-952C1061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2F378-0F76-5C04-D452-D312F71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00BB-884A-EBE4-2A1E-B9CC3514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29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AB64-2BEB-FFCB-5C49-618D9D28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BF345-E12B-ABA6-1593-F58317DB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59EE3-5B26-A77D-9447-EA28074F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D121C-B227-77D3-9B6B-65CF659F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0CE55-2A43-FD90-2CAC-821E922B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B9FCC-21A9-0FB8-9F59-8D46ED6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D962A-C2F6-EBFB-26F5-0DCD9B47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23496-847D-B14B-4840-E3BC7B9D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7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6E00-3650-2ED4-A416-BB0C8002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7C6DF-CF4F-CD77-00DB-C3CF9660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D585E-3BF9-31DC-098D-E90B588D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A8424-D5A6-901E-1896-F826FAE7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22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F3CD6-1EC4-A302-E3C3-18BE14E4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9DC7C-73BF-E542-BEF8-87426F10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FED3-061E-50C4-AA41-CC3D3C2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B697-88A0-F29B-7DA9-D9939DFD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FA3-0D7E-E974-7B82-E7539889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B551A-11FB-3577-D96D-1C3A4A29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2E525-E910-AC0F-53E2-3B9A5E19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58029-C770-D206-A8F3-174DF353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DAE9-8D55-C401-3C27-6AFCBD7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96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90BF-E66F-2F50-201A-FA918A39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594F-785B-DB7B-5FEF-21300597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5F1CC-B3C9-2BEF-BB2E-8FACEA95E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1306-1548-55B6-A565-2FF0DC8B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E541-1663-2E02-1EFF-7A22656E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DB84-0AFE-EAA5-629A-F850143A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7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D45BA-B622-A7F9-7F75-67C5E125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3E9B-52AF-9333-A0A3-4847D522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49BD-96F1-A37F-70E8-688C2A102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22C6-DDA3-1444-8973-DE6E7540BE69}" type="datetimeFigureOut">
              <a:rPr lang="en-NL" smtClean="0"/>
              <a:t>13/04/2022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FB7D-E8D9-11DF-05D4-DDC8D88C5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162F-46DB-33C3-9F66-EE3AB4F02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5A39-46B2-B94A-B387-CDD3BC4775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5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BBE-CCDA-6FDA-E0F0-94D5BD66B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8F71-B3E3-653D-E3A8-C46C1A429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75275-F06E-25FC-C5F5-236986BD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3146929" cy="6858000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074E89FD-BEC5-942E-E561-94349B209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446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C7827-C5CD-88C5-FBAB-0E1E9301EF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5" r="9272"/>
          <a:stretch/>
        </p:blipFill>
        <p:spPr>
          <a:xfrm>
            <a:off x="-1392194" y="3857296"/>
            <a:ext cx="6247973" cy="4773941"/>
          </a:xfrm>
          <a:prstGeom prst="rect">
            <a:avLst/>
          </a:prstGeom>
          <a:solidFill>
            <a:srgbClr val="4466B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6CEC37-14EC-1A83-32A3-72F66282CD52}"/>
              </a:ext>
            </a:extLst>
          </p:cNvPr>
          <p:cNvSpPr txBox="1"/>
          <p:nvPr/>
        </p:nvSpPr>
        <p:spPr>
          <a:xfrm>
            <a:off x="1187669" y="609600"/>
            <a:ext cx="6737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Programmer by Day, Tester by Night</a:t>
            </a:r>
            <a:endParaRPr lang="en-NL" sz="4800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1B7612-F43B-14E0-F4B4-AC956314D130}"/>
              </a:ext>
            </a:extLst>
          </p:cNvPr>
          <p:cNvGrpSpPr/>
          <p:nvPr/>
        </p:nvGrpSpPr>
        <p:grpSpPr>
          <a:xfrm>
            <a:off x="5272645" y="4857570"/>
            <a:ext cx="4031993" cy="1938992"/>
            <a:chOff x="5272645" y="4857570"/>
            <a:chExt cx="4031993" cy="19389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E79A93-EC75-0A72-BF27-EEAF175FFBF8}"/>
                </a:ext>
              </a:extLst>
            </p:cNvPr>
            <p:cNvSpPr txBox="1"/>
            <p:nvPr/>
          </p:nvSpPr>
          <p:spPr>
            <a:xfrm>
              <a:off x="5272645" y="4857570"/>
              <a:ext cx="403199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2400" dirty="0">
                  <a:solidFill>
                    <a:schemeClr val="bg1"/>
                  </a:solidFill>
                </a:rPr>
                <a:t>Andy Zaidman</a:t>
              </a:r>
            </a:p>
            <a:p>
              <a:r>
                <a:rPr lang="en-NL" sz="2400" dirty="0">
                  <a:solidFill>
                    <a:schemeClr val="bg1"/>
                  </a:solidFill>
                </a:rPr>
                <a:t>Delft University of Technology</a:t>
              </a:r>
            </a:p>
            <a:p>
              <a:r>
                <a:rPr lang="en-NL" sz="2400" dirty="0">
                  <a:solidFill>
                    <a:schemeClr val="bg1"/>
                  </a:solidFill>
                </a:rPr>
                <a:t>The Netherlands</a:t>
              </a:r>
            </a:p>
            <a:p>
              <a:endParaRPr lang="en-NL" sz="2400" dirty="0">
                <a:solidFill>
                  <a:schemeClr val="bg1"/>
                </a:solidFill>
              </a:endParaRPr>
            </a:p>
            <a:p>
              <a:r>
                <a:rPr lang="en-NL" sz="2400" dirty="0">
                  <a:solidFill>
                    <a:schemeClr val="bg1"/>
                  </a:solidFill>
                </a:rPr>
                <a:t>      azaidman</a:t>
              </a:r>
            </a:p>
          </p:txBody>
        </p:sp>
        <p:pic>
          <p:nvPicPr>
            <p:cNvPr id="10" name="Picture 9" descr="A picture containing ax, vector graphics&#10;&#10;Description automatically generated">
              <a:extLst>
                <a:ext uri="{FF2B5EF4-FFF2-40B4-BE49-F238E27FC236}">
                  <a16:creationId xmlns:a16="http://schemas.microsoft.com/office/drawing/2014/main" id="{390D1143-9031-41BA-1D82-B3F86919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8682" y="6437212"/>
              <a:ext cx="296105" cy="243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17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67B6-7200-B1A1-286B-6A1B2AA2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Self-estimated time of test engineering in the IDE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55CC46-2B45-C721-0D21-A7A00207D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342" y="3744096"/>
            <a:ext cx="2146658" cy="31139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57F640-9DA2-E0CB-4AF8-FBED693B219B}"/>
              </a:ext>
            </a:extLst>
          </p:cNvPr>
          <p:cNvSpPr txBox="1"/>
          <p:nvPr/>
        </p:nvSpPr>
        <p:spPr>
          <a:xfrm>
            <a:off x="2474656" y="2856706"/>
            <a:ext cx="72426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49.5% - 50.5%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1DCAE-8B42-0E99-2321-4C1A7E5C47B1}"/>
              </a:ext>
            </a:extLst>
          </p:cNvPr>
          <p:cNvSpPr txBox="1"/>
          <p:nvPr/>
        </p:nvSpPr>
        <p:spPr>
          <a:xfrm>
            <a:off x="3036000" y="4001294"/>
            <a:ext cx="1818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test</a:t>
            </a:r>
            <a:br>
              <a:rPr lang="en-US" sz="3600" dirty="0"/>
            </a:br>
            <a:r>
              <a:rPr lang="en-US" sz="3600" dirty="0"/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3392D-DCAF-B273-49CB-772724DB67AF}"/>
              </a:ext>
            </a:extLst>
          </p:cNvPr>
          <p:cNvSpPr txBox="1"/>
          <p:nvPr/>
        </p:nvSpPr>
        <p:spPr>
          <a:xfrm>
            <a:off x="6912792" y="4001294"/>
            <a:ext cx="224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production</a:t>
            </a:r>
            <a:br>
              <a:rPr lang="en-US" sz="3600" dirty="0"/>
            </a:br>
            <a:r>
              <a:rPr lang="en-US" sz="36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8391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111E-21DE-5B97-93C3-98DA7CDB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WatchDog measurements…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462B-13F2-D56D-173D-D9B6AECB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4165-D85A-B53A-1A50-60599A2D2B11}"/>
              </a:ext>
            </a:extLst>
          </p:cNvPr>
          <p:cNvSpPr txBox="1"/>
          <p:nvPr/>
        </p:nvSpPr>
        <p:spPr>
          <a:xfrm>
            <a:off x="3407771" y="2859001"/>
            <a:ext cx="5373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25% - 75%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6427E-D01E-FBB0-3898-45755066FEC9}"/>
              </a:ext>
            </a:extLst>
          </p:cNvPr>
          <p:cNvSpPr txBox="1"/>
          <p:nvPr/>
        </p:nvSpPr>
        <p:spPr>
          <a:xfrm>
            <a:off x="3520090" y="4001294"/>
            <a:ext cx="1818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test</a:t>
            </a:r>
            <a:br>
              <a:rPr lang="en-US" sz="3600" dirty="0"/>
            </a:br>
            <a:r>
              <a:rPr lang="en-US" sz="36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81660-526A-9CDF-4267-1D7B79ED7C7F}"/>
              </a:ext>
            </a:extLst>
          </p:cNvPr>
          <p:cNvSpPr txBox="1"/>
          <p:nvPr/>
        </p:nvSpPr>
        <p:spPr>
          <a:xfrm>
            <a:off x="6443236" y="4001294"/>
            <a:ext cx="224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production</a:t>
            </a:r>
            <a:br>
              <a:rPr lang="en-US" sz="3600" dirty="0"/>
            </a:br>
            <a:r>
              <a:rPr lang="en-US" sz="36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8117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5E0D8-6A66-0B3A-C310-680235A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Software testing is a “destructive activity”?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BE601-D63E-BFA7-844D-057E3223E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33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87B0D-F293-5CF8-A6A5-10B347BC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Test-driven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D575D-3B53-D94F-A831-BA6471F8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142" y="2483706"/>
            <a:ext cx="5797655" cy="2409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L" sz="3200" dirty="0"/>
              <a:t>574 developers claim to do TDD</a:t>
            </a:r>
          </a:p>
          <a:p>
            <a:endParaRPr lang="en-NL" sz="3200" dirty="0"/>
          </a:p>
          <a:p>
            <a:endParaRPr lang="en-NL" sz="3200" dirty="0"/>
          </a:p>
          <a:p>
            <a:pPr marL="0" indent="0" algn="ctr">
              <a:buNone/>
            </a:pPr>
            <a:r>
              <a:rPr lang="en-NL" sz="3200" dirty="0"/>
              <a:t>47 developers </a:t>
            </a:r>
            <a:r>
              <a:rPr lang="en-NL" sz="3200" i="1" dirty="0"/>
              <a:t>actually do </a:t>
            </a:r>
            <a:r>
              <a:rPr lang="en-NL" sz="3200" dirty="0"/>
              <a:t>TDD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95B44-2962-15B3-818D-D612057B9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46293"/>
            <a:ext cx="5556145" cy="4351338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230B40ED-8BA1-E49A-10E7-47E058FD3917}"/>
              </a:ext>
            </a:extLst>
          </p:cNvPr>
          <p:cNvSpPr/>
          <p:nvPr/>
        </p:nvSpPr>
        <p:spPr>
          <a:xfrm>
            <a:off x="8387012" y="3186733"/>
            <a:ext cx="509856" cy="84507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874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72A5-1BDD-6750-AACC-9FA96F25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Takeaway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4C3C-4957-13E9-6C55-4514D3B1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L" sz="3600" dirty="0"/>
              <a:t>What developers think/estimate</a:t>
            </a:r>
          </a:p>
          <a:p>
            <a:pPr marL="0" indent="0" algn="ctr">
              <a:buNone/>
            </a:pPr>
            <a:r>
              <a:rPr lang="en-NL" sz="20000" dirty="0"/>
              <a:t>≠</a:t>
            </a:r>
          </a:p>
          <a:p>
            <a:pPr marL="0" indent="0" algn="ctr">
              <a:buNone/>
            </a:pPr>
            <a:r>
              <a:rPr lang="en-NL" sz="3600" dirty="0"/>
              <a:t>What developers do</a:t>
            </a:r>
          </a:p>
        </p:txBody>
      </p:sp>
    </p:spTree>
    <p:extLst>
      <p:ext uri="{BB962C8B-B14F-4D97-AF65-F5344CB8AC3E}">
        <p14:creationId xmlns:p14="http://schemas.microsoft.com/office/powerpoint/2010/main" val="390682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72A5-1BDD-6750-AACC-9FA96F25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Takeaway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4C3C-4957-13E9-6C55-4514D3B1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L" sz="3600" dirty="0"/>
              <a:t>What developers think/estimate</a:t>
            </a:r>
          </a:p>
          <a:p>
            <a:pPr marL="0" indent="0" algn="ctr">
              <a:buNone/>
            </a:pPr>
            <a:r>
              <a:rPr lang="en-NL" sz="20000" dirty="0"/>
              <a:t>≠</a:t>
            </a:r>
          </a:p>
          <a:p>
            <a:pPr marL="0" indent="0" algn="ctr">
              <a:buNone/>
            </a:pPr>
            <a:r>
              <a:rPr lang="en-NL" sz="3600" dirty="0"/>
              <a:t>What developers 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687E2-6630-59E9-E6FC-3D8FD1CC40C0}"/>
              </a:ext>
            </a:extLst>
          </p:cNvPr>
          <p:cNvSpPr/>
          <p:nvPr/>
        </p:nvSpPr>
        <p:spPr>
          <a:xfrm rot="20852140">
            <a:off x="0" y="2623121"/>
            <a:ext cx="12192000" cy="92333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NL" sz="5400" dirty="0">
                <a:solidFill>
                  <a:schemeClr val="bg1"/>
                </a:solidFill>
              </a:rPr>
              <a:t>Chronoception of SW engineering tasks</a:t>
            </a:r>
          </a:p>
        </p:txBody>
      </p:sp>
    </p:spTree>
    <p:extLst>
      <p:ext uri="{BB962C8B-B14F-4D97-AF65-F5344CB8AC3E}">
        <p14:creationId xmlns:p14="http://schemas.microsoft.com/office/powerpoint/2010/main" val="202071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72A5-1BDD-6750-AACC-9FA96F25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Takeaway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4C3C-4957-13E9-6C55-4514D3B1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93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/>
              <a:t>Understand SW engineering tasks and their effort</a:t>
            </a:r>
          </a:p>
          <a:p>
            <a:pPr marL="0" indent="0" algn="ctr">
              <a:buNone/>
            </a:pPr>
            <a:endParaRPr lang="en-NL" sz="3600" dirty="0"/>
          </a:p>
          <a:p>
            <a:pPr marL="0" indent="0" algn="ctr">
              <a:buNone/>
            </a:pPr>
            <a:r>
              <a:rPr lang="en-NL" sz="3600" dirty="0"/>
              <a:t>Estimations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2E2C1-390B-C5EC-401E-E01DC5545735}"/>
              </a:ext>
            </a:extLst>
          </p:cNvPr>
          <p:cNvSpPr/>
          <p:nvPr/>
        </p:nvSpPr>
        <p:spPr>
          <a:xfrm rot="20852140">
            <a:off x="-44037" y="1363959"/>
            <a:ext cx="12192000" cy="92333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NL" sz="5400" dirty="0">
                <a:solidFill>
                  <a:schemeClr val="bg1"/>
                </a:solidFill>
              </a:rPr>
              <a:t>Software analytics</a:t>
            </a:r>
          </a:p>
        </p:txBody>
      </p:sp>
    </p:spTree>
    <p:extLst>
      <p:ext uri="{BB962C8B-B14F-4D97-AF65-F5344CB8AC3E}">
        <p14:creationId xmlns:p14="http://schemas.microsoft.com/office/powerpoint/2010/main" val="98558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BBE-CCDA-6FDA-E0F0-94D5BD66B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8F71-B3E3-653D-E3A8-C46C1A429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C7827-C5CD-88C5-FBAB-0E1E9301E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5" r="9272"/>
          <a:stretch/>
        </p:blipFill>
        <p:spPr>
          <a:xfrm>
            <a:off x="-1392194" y="3857296"/>
            <a:ext cx="6247973" cy="4773941"/>
          </a:xfrm>
          <a:prstGeom prst="rect">
            <a:avLst/>
          </a:prstGeom>
          <a:solidFill>
            <a:srgbClr val="4466B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1B7612-F43B-14E0-F4B4-AC956314D130}"/>
              </a:ext>
            </a:extLst>
          </p:cNvPr>
          <p:cNvGrpSpPr/>
          <p:nvPr/>
        </p:nvGrpSpPr>
        <p:grpSpPr>
          <a:xfrm>
            <a:off x="5270798" y="5948641"/>
            <a:ext cx="4031993" cy="830997"/>
            <a:chOff x="5270798" y="5948641"/>
            <a:chExt cx="403199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E79A93-EC75-0A72-BF27-EEAF175FFBF8}"/>
                </a:ext>
              </a:extLst>
            </p:cNvPr>
            <p:cNvSpPr txBox="1"/>
            <p:nvPr/>
          </p:nvSpPr>
          <p:spPr>
            <a:xfrm>
              <a:off x="5270798" y="5948641"/>
              <a:ext cx="4031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NL" sz="2400" dirty="0">
                <a:solidFill>
                  <a:schemeClr val="bg1"/>
                </a:solidFill>
              </a:endParaRPr>
            </a:p>
            <a:p>
              <a:r>
                <a:rPr lang="en-NL" sz="2400" dirty="0">
                  <a:solidFill>
                    <a:schemeClr val="bg1"/>
                  </a:solidFill>
                </a:rPr>
                <a:t>      azaidman</a:t>
              </a:r>
            </a:p>
          </p:txBody>
        </p:sp>
        <p:pic>
          <p:nvPicPr>
            <p:cNvPr id="10" name="Picture 9" descr="A picture containing ax, vector graphics&#10;&#10;Description automatically generated">
              <a:extLst>
                <a:ext uri="{FF2B5EF4-FFF2-40B4-BE49-F238E27FC236}">
                  <a16:creationId xmlns:a16="http://schemas.microsoft.com/office/drawing/2014/main" id="{390D1143-9031-41BA-1D82-B3F86919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8682" y="6437212"/>
              <a:ext cx="296105" cy="24357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E7B46-BCC8-8734-97F4-317A24513D0D}"/>
              </a:ext>
            </a:extLst>
          </p:cNvPr>
          <p:cNvSpPr/>
          <p:nvPr/>
        </p:nvSpPr>
        <p:spPr>
          <a:xfrm rot="20852140">
            <a:off x="443621" y="737802"/>
            <a:ext cx="5293575" cy="258532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NL" sz="5400" dirty="0">
                <a:solidFill>
                  <a:schemeClr val="bg1"/>
                </a:solidFill>
              </a:rPr>
              <a:t>Chronoception of SW engineering tasks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581AB8-05DE-50F8-804E-EC33366BE5BB}"/>
              </a:ext>
            </a:extLst>
          </p:cNvPr>
          <p:cNvSpPr/>
          <p:nvPr/>
        </p:nvSpPr>
        <p:spPr>
          <a:xfrm rot="20852140">
            <a:off x="6675899" y="721505"/>
            <a:ext cx="5051822" cy="1754326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NL" sz="5400" dirty="0">
                <a:solidFill>
                  <a:schemeClr val="bg1"/>
                </a:solidFill>
              </a:rPr>
              <a:t>Software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292F1-CC68-4D7B-A9CC-A63FD437D660}"/>
              </a:ext>
            </a:extLst>
          </p:cNvPr>
          <p:cNvSpPr txBox="1"/>
          <p:nvPr/>
        </p:nvSpPr>
        <p:spPr>
          <a:xfrm>
            <a:off x="8492781" y="5928968"/>
            <a:ext cx="369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i="1" dirty="0">
                <a:solidFill>
                  <a:schemeClr val="bg1"/>
                </a:solidFill>
              </a:rPr>
              <a:t>Thanks to</a:t>
            </a:r>
            <a:r>
              <a:rPr lang="en-NL" dirty="0">
                <a:solidFill>
                  <a:schemeClr val="bg1"/>
                </a:solidFill>
              </a:rPr>
              <a:t>: </a:t>
            </a:r>
            <a:br>
              <a:rPr lang="en-NL" dirty="0">
                <a:solidFill>
                  <a:schemeClr val="bg1"/>
                </a:solidFill>
              </a:rPr>
            </a:br>
            <a:r>
              <a:rPr lang="en-NL" dirty="0">
                <a:solidFill>
                  <a:schemeClr val="bg1"/>
                </a:solidFill>
              </a:rPr>
              <a:t>Moritz, Georgios, Annibale, </a:t>
            </a:r>
            <a:br>
              <a:rPr lang="en-NL" dirty="0">
                <a:solidFill>
                  <a:schemeClr val="bg1"/>
                </a:solidFill>
              </a:rPr>
            </a:br>
            <a:r>
              <a:rPr lang="en-NL" dirty="0">
                <a:solidFill>
                  <a:schemeClr val="bg1"/>
                </a:solidFill>
              </a:rPr>
              <a:t>Sven, Sebastian, Wouter, Igor &amp; Niels.</a:t>
            </a:r>
          </a:p>
          <a:p>
            <a:pPr algn="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434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4C20-6A24-0CC2-1C4F-F10FE138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5D8687-0CE0-D634-369B-DD34A3014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5651" y="1264443"/>
            <a:ext cx="435133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9CD19-E7EA-C5C1-AEA0-38875234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16" y="1"/>
            <a:ext cx="10297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A4CF-22A3-14A7-E987-3F784E81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FF28B-39A4-C4D3-E563-993FBC5E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13022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4898A1-D51F-DD23-A7DF-82BA459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16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A4CF-22A3-14A7-E987-3F784E81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FF28B-39A4-C4D3-E563-993FBC5E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813022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CF4620-90BB-3AF4-F9E1-2F661F817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58171" y="1825625"/>
            <a:ext cx="5675658" cy="4351338"/>
          </a:xfrm>
        </p:spPr>
      </p:pic>
    </p:spTree>
    <p:extLst>
      <p:ext uri="{BB962C8B-B14F-4D97-AF65-F5344CB8AC3E}">
        <p14:creationId xmlns:p14="http://schemas.microsoft.com/office/powerpoint/2010/main" val="326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B077-D551-17B3-4D8F-AF820484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6D75-690F-5DD1-7E64-EC3E45DF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145175-A66C-ACC1-08C9-7FB738464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768012"/>
              </p:ext>
            </p:extLst>
          </p:nvPr>
        </p:nvGraphicFramePr>
        <p:xfrm>
          <a:off x="1" y="148281"/>
          <a:ext cx="12192000" cy="670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8DB276-4E20-5159-54FF-1522D433942E}"/>
              </a:ext>
            </a:extLst>
          </p:cNvPr>
          <p:cNvSpPr txBox="1"/>
          <p:nvPr/>
        </p:nvSpPr>
        <p:spPr>
          <a:xfrm rot="267323">
            <a:off x="2357861" y="-176546"/>
            <a:ext cx="8203619" cy="3725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484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27D3-C9D5-C38D-32D6-91BD1D6D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L" sz="8800" dirty="0"/>
              <a:t>Chronoception</a:t>
            </a:r>
            <a:endParaRPr lang="en-NL" sz="6600" dirty="0"/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sz="3600" dirty="0"/>
              <a:t>How do you perceive time for tasks that you enjoy </a:t>
            </a:r>
          </a:p>
          <a:p>
            <a:pPr marL="0" indent="0" algn="ctr">
              <a:buNone/>
            </a:pPr>
            <a:r>
              <a:rPr lang="en-NL" sz="3600" dirty="0"/>
              <a:t>versus tasks that you dread</a:t>
            </a:r>
          </a:p>
        </p:txBody>
      </p:sp>
    </p:spTree>
    <p:extLst>
      <p:ext uri="{BB962C8B-B14F-4D97-AF65-F5344CB8AC3E}">
        <p14:creationId xmlns:p14="http://schemas.microsoft.com/office/powerpoint/2010/main" val="39578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472-C10A-9402-D05A-A081CF72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 how about testing?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BE317-6543-3E4E-2503-5174EC1B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1C720-69CA-E1F0-4174-3908FC750FD6}"/>
              </a:ext>
            </a:extLst>
          </p:cNvPr>
          <p:cNvSpPr txBox="1"/>
          <p:nvPr/>
        </p:nvSpPr>
        <p:spPr>
          <a:xfrm>
            <a:off x="8550875" y="4609070"/>
            <a:ext cx="35299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4400" dirty="0"/>
              <a:t>Do people like to test software?</a:t>
            </a:r>
          </a:p>
        </p:txBody>
      </p:sp>
    </p:spTree>
    <p:extLst>
      <p:ext uri="{BB962C8B-B14F-4D97-AF65-F5344CB8AC3E}">
        <p14:creationId xmlns:p14="http://schemas.microsoft.com/office/powerpoint/2010/main" val="201067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365922C-F617-FFDA-A61C-677B63F0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L" dirty="0"/>
            </a:br>
            <a:br>
              <a:rPr lang="en-NL" dirty="0"/>
            </a:br>
            <a:endParaRPr lang="en-NL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AE8D52A-89A6-4F93-DDB9-EAF342C5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5" y="2360419"/>
            <a:ext cx="691699" cy="69169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A316831-E1A4-7730-0CD6-50274630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9" y="2360419"/>
            <a:ext cx="691699" cy="691699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8C2D7BE-8679-0B44-FE4A-AE913188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20" y="2360419"/>
            <a:ext cx="691699" cy="691699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00C578F-3FA0-C140-9F34-D396E16A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37" y="2360419"/>
            <a:ext cx="691699" cy="691699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1C67B5D-E87F-CF60-A27B-F5A43931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46" y="2360419"/>
            <a:ext cx="691699" cy="691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2B9195-8CB1-754B-9894-122C7D8A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09" y="638819"/>
            <a:ext cx="1051869" cy="1051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0F30ED-61AB-5A5A-5613-DA5646A4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01" y="613569"/>
            <a:ext cx="1438009" cy="1077119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CD2E194-F78C-537B-934F-B0F7590B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286" y="939113"/>
            <a:ext cx="6806514" cy="5237849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An IDE plug-in to measure test activities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2,443 developers, 68 countries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NL" dirty="0"/>
              <a:t>Observation: min. 5 months, max 2.5 years</a:t>
            </a:r>
            <a:br>
              <a:rPr lang="en-NL" dirty="0"/>
            </a:br>
            <a:r>
              <a:rPr lang="en-NL" dirty="0">
                <a:sym typeface="Wingdings" pitchFamily="2" charset="2"/>
              </a:rPr>
              <a:t> ∼150 person years of development</a:t>
            </a:r>
            <a:endParaRPr lang="en-NL" dirty="0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AE98363-7763-16C4-C85E-109BB0EA7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081" y="4022515"/>
            <a:ext cx="1567764" cy="1525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AE7DA1-6303-4717-2CAE-254517D32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104" y="1352454"/>
            <a:ext cx="2908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2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67B6-7200-B1A1-286B-6A1B2AA2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Self-estimated time of test engineering in the 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7F640-9DA2-E0CB-4AF8-FBED693B219B}"/>
              </a:ext>
            </a:extLst>
          </p:cNvPr>
          <p:cNvSpPr txBox="1"/>
          <p:nvPr/>
        </p:nvSpPr>
        <p:spPr>
          <a:xfrm>
            <a:off x="2474656" y="2856706"/>
            <a:ext cx="72426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49.5% - 50.5%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1DCAE-8B42-0E99-2321-4C1A7E5C47B1}"/>
              </a:ext>
            </a:extLst>
          </p:cNvPr>
          <p:cNvSpPr txBox="1"/>
          <p:nvPr/>
        </p:nvSpPr>
        <p:spPr>
          <a:xfrm>
            <a:off x="3036000" y="4001293"/>
            <a:ext cx="1818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test</a:t>
            </a:r>
            <a:br>
              <a:rPr lang="en-US" sz="3600" dirty="0"/>
            </a:br>
            <a:r>
              <a:rPr lang="en-US" sz="3600" dirty="0"/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3392D-DCAF-B273-49CB-772724DB67AF}"/>
              </a:ext>
            </a:extLst>
          </p:cNvPr>
          <p:cNvSpPr txBox="1"/>
          <p:nvPr/>
        </p:nvSpPr>
        <p:spPr>
          <a:xfrm>
            <a:off x="6912792" y="4001294"/>
            <a:ext cx="224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production</a:t>
            </a:r>
            <a:br>
              <a:rPr lang="en-US" sz="3600" dirty="0"/>
            </a:br>
            <a:r>
              <a:rPr lang="en-US" sz="36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4046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20653</TotalTime>
  <Words>233</Words>
  <Application>Microsoft Macintosh PowerPoint</Application>
  <PresentationFormat>Widescreen</PresentationFormat>
  <Paragraphs>71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how about testing?</vt:lpstr>
      <vt:lpstr>  </vt:lpstr>
      <vt:lpstr>Self-estimated time of test engineering in the IDE</vt:lpstr>
      <vt:lpstr>Self-estimated time of test engineering in the IDE</vt:lpstr>
      <vt:lpstr>WatchDog measurements…</vt:lpstr>
      <vt:lpstr>Software testing is a “destructive activity”?</vt:lpstr>
      <vt:lpstr>Test-driven development</vt:lpstr>
      <vt:lpstr>Takeaway 1</vt:lpstr>
      <vt:lpstr>Takeaway 1</vt:lpstr>
      <vt:lpstr>Takeaway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Zaidman - EWI</dc:creator>
  <cp:lastModifiedBy>Andy Zaidman - EWI</cp:lastModifiedBy>
  <cp:revision>9</cp:revision>
  <dcterms:created xsi:type="dcterms:W3CDTF">2022-04-13T11:52:28Z</dcterms:created>
  <dcterms:modified xsi:type="dcterms:W3CDTF">2022-04-27T20:06:18Z</dcterms:modified>
</cp:coreProperties>
</file>