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6" r:id="rId3"/>
    <p:sldId id="257" r:id="rId4"/>
    <p:sldId id="259" r:id="rId5"/>
    <p:sldId id="260" r:id="rId6"/>
    <p:sldId id="261" r:id="rId7"/>
  </p:sldIdLst>
  <p:sldSz cx="6858000" cy="8280400"/>
  <p:notesSz cx="7086600" cy="1021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12" y="396"/>
      </p:cViewPr>
      <p:guideLst>
        <p:guide orient="horz" pos="260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0225" cy="511175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9" y="2"/>
            <a:ext cx="3070225" cy="511175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A11879EA-688B-4EF6-96AD-E85838DE7283}" type="datetimeFigureOut">
              <a:rPr lang="th-TH" smtClean="0"/>
              <a:t>19/11/52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698039"/>
            <a:ext cx="3070225" cy="511175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9" y="9698039"/>
            <a:ext cx="3070225" cy="511175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AE3CD7A6-61CB-407D-8D41-90D13C2C21A2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0860" cy="510540"/>
          </a:xfrm>
          <a:prstGeom prst="rect">
            <a:avLst/>
          </a:prstGeom>
        </p:spPr>
        <p:txBody>
          <a:bodyPr vert="horz" lIns="98824" tIns="49412" rIns="98824" bIns="49412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1"/>
            <a:ext cx="3070860" cy="510540"/>
          </a:xfrm>
          <a:prstGeom prst="rect">
            <a:avLst/>
          </a:prstGeom>
        </p:spPr>
        <p:txBody>
          <a:bodyPr vert="horz" lIns="98824" tIns="49412" rIns="98824" bIns="49412" rtlCol="0"/>
          <a:lstStyle>
            <a:lvl1pPr algn="r">
              <a:defRPr sz="1300"/>
            </a:lvl1pPr>
          </a:lstStyle>
          <a:p>
            <a:fld id="{730D2874-BB3B-4B03-BF6F-1A4BF23ABEE5}" type="datetimeFigureOut">
              <a:rPr lang="th-TH" smtClean="0"/>
              <a:pPr/>
              <a:t>19/11/52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8975" y="765175"/>
            <a:ext cx="3168650" cy="3829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824" tIns="49412" rIns="98824" bIns="49412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850131"/>
            <a:ext cx="5669280" cy="4594860"/>
          </a:xfrm>
          <a:prstGeom prst="rect">
            <a:avLst/>
          </a:prstGeom>
        </p:spPr>
        <p:txBody>
          <a:bodyPr vert="horz" lIns="98824" tIns="49412" rIns="98824" bIns="494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698489"/>
            <a:ext cx="3070860" cy="510540"/>
          </a:xfrm>
          <a:prstGeom prst="rect">
            <a:avLst/>
          </a:prstGeom>
        </p:spPr>
        <p:txBody>
          <a:bodyPr vert="horz" lIns="98824" tIns="49412" rIns="98824" bIns="49412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9698489"/>
            <a:ext cx="3070860" cy="510540"/>
          </a:xfrm>
          <a:prstGeom prst="rect">
            <a:avLst/>
          </a:prstGeom>
        </p:spPr>
        <p:txBody>
          <a:bodyPr vert="horz" lIns="98824" tIns="49412" rIns="98824" bIns="49412" rtlCol="0" anchor="b"/>
          <a:lstStyle>
            <a:lvl1pPr algn="r">
              <a:defRPr sz="1300"/>
            </a:lvl1pPr>
          </a:lstStyle>
          <a:p>
            <a:fld id="{12C28DE4-4D2A-4A73-8683-4FE9FA4DC6A0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58975" y="765175"/>
            <a:ext cx="316865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28DE4-4D2A-4A73-8683-4FE9FA4DC6A0}" type="slidenum">
              <a:rPr lang="th-TH" smtClean="0"/>
              <a:pPr/>
              <a:t>4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572294"/>
            <a:ext cx="5829300" cy="17749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692227"/>
            <a:ext cx="4800600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31601"/>
            <a:ext cx="1543050" cy="7065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31601"/>
            <a:ext cx="4514850" cy="7065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320924"/>
            <a:ext cx="5829300" cy="16445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509588"/>
            <a:ext cx="5829300" cy="18113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932095"/>
            <a:ext cx="3028950" cy="5464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932095"/>
            <a:ext cx="3028950" cy="5464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853507"/>
            <a:ext cx="3030141" cy="7724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625960"/>
            <a:ext cx="3030141" cy="4770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853507"/>
            <a:ext cx="3031331" cy="7724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625960"/>
            <a:ext cx="3031331" cy="4770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29683"/>
            <a:ext cx="2256235" cy="14030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29684"/>
            <a:ext cx="3833813" cy="706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732752"/>
            <a:ext cx="2256235" cy="56640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5796280"/>
            <a:ext cx="4114800" cy="6842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739869"/>
            <a:ext cx="4114800" cy="4968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6480565"/>
            <a:ext cx="4114800" cy="971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31600"/>
            <a:ext cx="6172200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932095"/>
            <a:ext cx="6172200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7674705"/>
            <a:ext cx="1600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7674705"/>
            <a:ext cx="21717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7674705"/>
            <a:ext cx="1600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5546" y="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HMM</a:t>
            </a:r>
            <a:endParaRPr lang="th-TH" dirty="0"/>
          </a:p>
        </p:txBody>
      </p:sp>
      <p:sp>
        <p:nvSpPr>
          <p:cNvPr id="5" name="Can 4"/>
          <p:cNvSpPr/>
          <p:nvPr/>
        </p:nvSpPr>
        <p:spPr>
          <a:xfrm>
            <a:off x="628650" y="2116103"/>
            <a:ext cx="1428750" cy="147207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</a:t>
            </a:r>
          </a:p>
          <a:p>
            <a:pPr algn="ctr"/>
            <a:r>
              <a:rPr lang="en-US" dirty="0" smtClean="0"/>
              <a:t>(behavior groups)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685800" y="4508219"/>
            <a:ext cx="1314450" cy="82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HMM models (trained)</a:t>
            </a:r>
            <a:endParaRPr lang="th-TH" dirty="0"/>
          </a:p>
        </p:txBody>
      </p:sp>
      <p:cxnSp>
        <p:nvCxnSpPr>
          <p:cNvPr id="7" name="Straight Arrow Connector 6"/>
          <p:cNvCxnSpPr>
            <a:stCxn id="5" idx="3"/>
            <a:endCxn id="6" idx="0"/>
          </p:cNvCxnSpPr>
          <p:nvPr/>
        </p:nvCxnSpPr>
        <p:spPr>
          <a:xfrm rot="5400000">
            <a:off x="883005" y="4048560"/>
            <a:ext cx="920044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TextBox 7"/>
          <p:cNvSpPr txBox="1"/>
          <p:nvPr/>
        </p:nvSpPr>
        <p:spPr>
          <a:xfrm>
            <a:off x="1371600" y="3864187"/>
            <a:ext cx="189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each group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742950" y="184009"/>
            <a:ext cx="1257300" cy="144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Seq #1</a:t>
            </a:r>
          </a:p>
          <a:p>
            <a:pPr algn="ctr"/>
            <a:r>
              <a:rPr lang="en-US" sz="1100" dirty="0" smtClean="0"/>
              <a:t>1, 2, 3, 4, 5, 6, 7, 8</a:t>
            </a:r>
          </a:p>
          <a:p>
            <a:r>
              <a:rPr lang="en-US" sz="1100" dirty="0" smtClean="0"/>
              <a:t>Seq #2</a:t>
            </a:r>
          </a:p>
          <a:p>
            <a:pPr algn="ctr"/>
            <a:r>
              <a:rPr lang="en-US" sz="1100" dirty="0" smtClean="0"/>
              <a:t>1, 3, 4, 2, 5, 7, 8</a:t>
            </a:r>
            <a:br>
              <a:rPr lang="en-US" sz="1100" dirty="0" smtClean="0"/>
            </a:br>
            <a:r>
              <a:rPr lang="en-US" sz="1100" dirty="0" smtClean="0"/>
              <a:t>.</a:t>
            </a:r>
            <a:br>
              <a:rPr lang="en-US" sz="1100" dirty="0" smtClean="0"/>
            </a:br>
            <a:r>
              <a:rPr lang="en-US" sz="1100" dirty="0" smtClean="0"/>
              <a:t>.</a:t>
            </a:r>
            <a:br>
              <a:rPr lang="en-US" sz="1100" dirty="0" smtClean="0"/>
            </a:br>
            <a:r>
              <a:rPr lang="en-US" sz="1100" dirty="0" smtClean="0"/>
              <a:t>.</a:t>
            </a:r>
            <a:br>
              <a:rPr lang="en-US" sz="1100" dirty="0" smtClean="0"/>
            </a:br>
            <a:endParaRPr lang="en-US" sz="1100" dirty="0" smtClean="0"/>
          </a:p>
        </p:txBody>
      </p:sp>
      <p:sp>
        <p:nvSpPr>
          <p:cNvPr id="10" name="Rounded Rectangular Callout 9"/>
          <p:cNvSpPr/>
          <p:nvPr/>
        </p:nvSpPr>
        <p:spPr>
          <a:xfrm>
            <a:off x="1885950" y="1196059"/>
            <a:ext cx="1028700" cy="828040"/>
          </a:xfrm>
          <a:prstGeom prst="wedgeRoundRectCallout">
            <a:avLst>
              <a:gd name="adj1" fmla="val -50785"/>
              <a:gd name="adj2" fmla="val 1108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Discrete data</a:t>
            </a:r>
            <a:endParaRPr lang="th-TH" dirty="0"/>
          </a:p>
        </p:txBody>
      </p:sp>
      <p:sp>
        <p:nvSpPr>
          <p:cNvPr id="11" name="Can 10"/>
          <p:cNvSpPr/>
          <p:nvPr/>
        </p:nvSpPr>
        <p:spPr>
          <a:xfrm>
            <a:off x="3714750" y="2116103"/>
            <a:ext cx="1428750" cy="147207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0500" y="185519"/>
            <a:ext cx="1143000" cy="16158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Seq #100</a:t>
            </a:r>
          </a:p>
          <a:p>
            <a:pPr algn="ctr"/>
            <a:r>
              <a:rPr lang="en-US" sz="1100" dirty="0" smtClean="0"/>
              <a:t>1, 2, 3, 4, 5, 6, 7, 8</a:t>
            </a:r>
          </a:p>
          <a:p>
            <a:r>
              <a:rPr lang="en-US" sz="1100" dirty="0" smtClean="0"/>
              <a:t>Seq #101</a:t>
            </a:r>
          </a:p>
          <a:p>
            <a:pPr algn="ctr"/>
            <a:r>
              <a:rPr lang="en-US" sz="1100" dirty="0" smtClean="0"/>
              <a:t>1, 3, 4, 2, 5, 7, 8</a:t>
            </a:r>
            <a:br>
              <a:rPr lang="en-US" sz="1100" dirty="0" smtClean="0"/>
            </a:br>
            <a:r>
              <a:rPr lang="en-US" sz="1100" dirty="0" smtClean="0"/>
              <a:t>.</a:t>
            </a:r>
            <a:br>
              <a:rPr lang="en-US" sz="1100" dirty="0" smtClean="0"/>
            </a:br>
            <a:r>
              <a:rPr lang="en-US" sz="1100" dirty="0" smtClean="0"/>
              <a:t>.</a:t>
            </a:r>
            <a:br>
              <a:rPr lang="en-US" sz="1100" dirty="0" smtClean="0"/>
            </a:br>
            <a:r>
              <a:rPr lang="en-US" sz="1100" dirty="0" smtClean="0"/>
              <a:t>. </a:t>
            </a:r>
            <a:br>
              <a:rPr lang="en-US" sz="1100" dirty="0" smtClean="0"/>
            </a:br>
            <a:endParaRPr lang="en-US" sz="1100" dirty="0" smtClean="0"/>
          </a:p>
        </p:txBody>
      </p:sp>
      <p:sp>
        <p:nvSpPr>
          <p:cNvPr id="13" name="Rounded Rectangular Callout 12"/>
          <p:cNvSpPr/>
          <p:nvPr/>
        </p:nvSpPr>
        <p:spPr>
          <a:xfrm>
            <a:off x="4972050" y="1196059"/>
            <a:ext cx="1028700" cy="828040"/>
          </a:xfrm>
          <a:prstGeom prst="wedgeRoundRectCallout">
            <a:avLst>
              <a:gd name="adj1" fmla="val -50785"/>
              <a:gd name="adj2" fmla="val 1108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Discrete data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4514850" y="4324209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a testing sequence through all HMM models</a:t>
            </a:r>
            <a:endParaRPr lang="th-TH" dirty="0"/>
          </a:p>
        </p:txBody>
      </p:sp>
      <p:sp>
        <p:nvSpPr>
          <p:cNvPr id="17" name="Rectangle 16"/>
          <p:cNvSpPr/>
          <p:nvPr/>
        </p:nvSpPr>
        <p:spPr>
          <a:xfrm>
            <a:off x="2400300" y="5888285"/>
            <a:ext cx="1200150" cy="644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Classify</a:t>
            </a:r>
            <a:endParaRPr lang="th-TH" dirty="0"/>
          </a:p>
        </p:txBody>
      </p:sp>
      <p:cxnSp>
        <p:nvCxnSpPr>
          <p:cNvPr id="18" name="Shape 17"/>
          <p:cNvCxnSpPr>
            <a:stCxn id="6" idx="2"/>
            <a:endCxn id="17" idx="1"/>
          </p:cNvCxnSpPr>
          <p:nvPr/>
        </p:nvCxnSpPr>
        <p:spPr>
          <a:xfrm rot="16200000" flipH="1">
            <a:off x="1434642" y="5244642"/>
            <a:ext cx="874042" cy="10572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hape 18"/>
          <p:cNvCxnSpPr>
            <a:stCxn id="41" idx="4"/>
            <a:endCxn id="17" idx="3"/>
          </p:cNvCxnSpPr>
          <p:nvPr/>
        </p:nvCxnSpPr>
        <p:spPr>
          <a:xfrm rot="5400000">
            <a:off x="3439761" y="5220936"/>
            <a:ext cx="1150055" cy="8286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2914650" y="7084342"/>
            <a:ext cx="171450" cy="2760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1" name="Straight Arrow Connector 20"/>
          <p:cNvCxnSpPr>
            <a:stCxn id="17" idx="2"/>
            <a:endCxn id="20" idx="0"/>
          </p:cNvCxnSpPr>
          <p:nvPr/>
        </p:nvCxnSpPr>
        <p:spPr>
          <a:xfrm rot="5400000">
            <a:off x="2724363" y="6808693"/>
            <a:ext cx="552027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285750" y="7360357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a log-likelihood vector</a:t>
            </a:r>
          </a:p>
          <a:p>
            <a:pPr algn="ctr"/>
            <a:r>
              <a:rPr lang="en-US" dirty="0" smtClean="0"/>
              <a:t>(if all element values are less than a threshold, the it is abnormal)</a:t>
            </a:r>
            <a:endParaRPr lang="th-TH" dirty="0"/>
          </a:p>
        </p:txBody>
      </p:sp>
      <p:cxnSp>
        <p:nvCxnSpPr>
          <p:cNvPr id="28" name="Straight Arrow Connector 27"/>
          <p:cNvCxnSpPr>
            <a:stCxn id="6" idx="3"/>
            <a:endCxn id="41" idx="2"/>
          </p:cNvCxnSpPr>
          <p:nvPr/>
        </p:nvCxnSpPr>
        <p:spPr>
          <a:xfrm>
            <a:off x="2000250" y="4922238"/>
            <a:ext cx="2343150" cy="1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Oval 40"/>
          <p:cNvSpPr/>
          <p:nvPr/>
        </p:nvSpPr>
        <p:spPr>
          <a:xfrm>
            <a:off x="4343400" y="4784231"/>
            <a:ext cx="171450" cy="2760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7" name="Straight Arrow Connector 46"/>
          <p:cNvCxnSpPr>
            <a:stCxn id="11" idx="3"/>
            <a:endCxn id="41" idx="0"/>
          </p:cNvCxnSpPr>
          <p:nvPr/>
        </p:nvCxnSpPr>
        <p:spPr>
          <a:xfrm rot="5400000">
            <a:off x="3831098" y="4186566"/>
            <a:ext cx="1196058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628650" y="1932094"/>
            <a:ext cx="1428750" cy="147207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</a:t>
            </a:r>
          </a:p>
          <a:p>
            <a:pPr algn="ctr"/>
            <a:r>
              <a:rPr lang="en-US" dirty="0" smtClean="0"/>
              <a:t>(Only normal)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685800" y="4692227"/>
            <a:ext cx="1314450" cy="644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PCA (trained)</a:t>
            </a:r>
            <a:endParaRPr lang="th-TH" dirty="0"/>
          </a:p>
        </p:txBody>
      </p:sp>
      <p:cxnSp>
        <p:nvCxnSpPr>
          <p:cNvPr id="8" name="Straight Arrow Connector 7"/>
          <p:cNvCxnSpPr>
            <a:stCxn id="4" idx="3"/>
            <a:endCxn id="6" idx="0"/>
          </p:cNvCxnSpPr>
          <p:nvPr/>
        </p:nvCxnSpPr>
        <p:spPr>
          <a:xfrm rot="5400000">
            <a:off x="698996" y="4048560"/>
            <a:ext cx="1288062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1371600" y="3772182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Append all sequences?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" y="184010"/>
            <a:ext cx="1257300" cy="16158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Seq #1</a:t>
            </a:r>
          </a:p>
          <a:p>
            <a:pPr algn="ctr"/>
            <a:r>
              <a:rPr lang="en-US" sz="1100" dirty="0" smtClean="0"/>
              <a:t>2.05, 3.512, 6.123, 0.123</a:t>
            </a:r>
          </a:p>
          <a:p>
            <a:pPr algn="ctr"/>
            <a:r>
              <a:rPr lang="en-US" sz="1100" dirty="0" smtClean="0"/>
              <a:t>1.12, 4.511, 6.122, 1.001</a:t>
            </a:r>
            <a:br>
              <a:rPr lang="en-US" sz="1100" dirty="0" smtClean="0"/>
            </a:br>
            <a:r>
              <a:rPr lang="en-US" sz="1100" dirty="0" smtClean="0"/>
              <a:t>.</a:t>
            </a:r>
            <a:br>
              <a:rPr lang="en-US" sz="1100" dirty="0" smtClean="0"/>
            </a:br>
            <a:r>
              <a:rPr lang="en-US" sz="1100" dirty="0" smtClean="0"/>
              <a:t>.</a:t>
            </a:r>
            <a:br>
              <a:rPr lang="en-US" sz="1100" dirty="0" smtClean="0"/>
            </a:br>
            <a:r>
              <a:rPr lang="en-US" sz="1100" dirty="0" smtClean="0"/>
              <a:t>.</a:t>
            </a:r>
            <a:br>
              <a:rPr lang="en-US" sz="1100" dirty="0" smtClean="0"/>
            </a:br>
            <a:endParaRPr lang="en-US" sz="1100" dirty="0" smtClean="0"/>
          </a:p>
        </p:txBody>
      </p:sp>
      <p:sp>
        <p:nvSpPr>
          <p:cNvPr id="5" name="Rounded Rectangular Callout 4"/>
          <p:cNvSpPr/>
          <p:nvPr/>
        </p:nvSpPr>
        <p:spPr>
          <a:xfrm>
            <a:off x="1885950" y="1196059"/>
            <a:ext cx="1028700" cy="828040"/>
          </a:xfrm>
          <a:prstGeom prst="wedgeRoundRectCallout">
            <a:avLst>
              <a:gd name="adj1" fmla="val -50785"/>
              <a:gd name="adj2" fmla="val 1108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 data</a:t>
            </a:r>
            <a:endParaRPr lang="th-TH" dirty="0"/>
          </a:p>
        </p:txBody>
      </p:sp>
      <p:sp>
        <p:nvSpPr>
          <p:cNvPr id="14" name="Can 13"/>
          <p:cNvSpPr/>
          <p:nvPr/>
        </p:nvSpPr>
        <p:spPr>
          <a:xfrm>
            <a:off x="3714750" y="1932094"/>
            <a:ext cx="1428750" cy="147207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6200" y="184010"/>
            <a:ext cx="1257300" cy="16158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Seq #11</a:t>
            </a:r>
          </a:p>
          <a:p>
            <a:pPr algn="ctr"/>
            <a:r>
              <a:rPr lang="en-US" sz="1100" dirty="0" smtClean="0"/>
              <a:t>1.75, 3.612, 6.153, 0.523</a:t>
            </a:r>
          </a:p>
          <a:p>
            <a:pPr algn="ctr"/>
            <a:r>
              <a:rPr lang="en-US" sz="1100" dirty="0" smtClean="0"/>
              <a:t>1.15, 3.511, 67122, 0.901</a:t>
            </a:r>
            <a:br>
              <a:rPr lang="en-US" sz="1100" dirty="0" smtClean="0"/>
            </a:br>
            <a:r>
              <a:rPr lang="en-US" sz="1100" dirty="0" smtClean="0"/>
              <a:t>.</a:t>
            </a:r>
            <a:br>
              <a:rPr lang="en-US" sz="1100" dirty="0" smtClean="0"/>
            </a:br>
            <a:r>
              <a:rPr lang="en-US" sz="1100" dirty="0" smtClean="0"/>
              <a:t>.</a:t>
            </a:r>
            <a:br>
              <a:rPr lang="en-US" sz="1100" dirty="0" smtClean="0"/>
            </a:br>
            <a:r>
              <a:rPr lang="en-US" sz="1100" dirty="0" smtClean="0"/>
              <a:t>.</a:t>
            </a:r>
            <a:br>
              <a:rPr lang="en-US" sz="1100" dirty="0" smtClean="0"/>
            </a:br>
            <a:endParaRPr lang="en-US" sz="1100" dirty="0" smtClean="0"/>
          </a:p>
        </p:txBody>
      </p:sp>
      <p:sp>
        <p:nvSpPr>
          <p:cNvPr id="16" name="Rounded Rectangular Callout 15"/>
          <p:cNvSpPr/>
          <p:nvPr/>
        </p:nvSpPr>
        <p:spPr>
          <a:xfrm>
            <a:off x="4972050" y="1196059"/>
            <a:ext cx="1028700" cy="828040"/>
          </a:xfrm>
          <a:prstGeom prst="wedgeRoundRectCallout">
            <a:avLst>
              <a:gd name="adj1" fmla="val -50785"/>
              <a:gd name="adj2" fmla="val 1108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 data</a:t>
            </a:r>
            <a:endParaRPr lang="th-TH" dirty="0"/>
          </a:p>
        </p:txBody>
      </p:sp>
      <p:sp>
        <p:nvSpPr>
          <p:cNvPr id="20" name="TextBox 19"/>
          <p:cNvSpPr txBox="1"/>
          <p:nvPr/>
        </p:nvSpPr>
        <p:spPr>
          <a:xfrm>
            <a:off x="4514850" y="3588175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each observation onto the PC space</a:t>
            </a:r>
            <a:endParaRPr lang="th-TH" dirty="0"/>
          </a:p>
        </p:txBody>
      </p:sp>
      <p:sp>
        <p:nvSpPr>
          <p:cNvPr id="23" name="Rectangle 22"/>
          <p:cNvSpPr/>
          <p:nvPr/>
        </p:nvSpPr>
        <p:spPr>
          <a:xfrm>
            <a:off x="3829050" y="4692227"/>
            <a:ext cx="1200150" cy="644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data</a:t>
            </a:r>
            <a:endParaRPr lang="th-TH" dirty="0"/>
          </a:p>
        </p:txBody>
      </p:sp>
      <p:cxnSp>
        <p:nvCxnSpPr>
          <p:cNvPr id="25" name="Elbow Connector 24"/>
          <p:cNvCxnSpPr>
            <a:stCxn id="14" idx="3"/>
            <a:endCxn id="23" idx="0"/>
          </p:cNvCxnSpPr>
          <p:nvPr/>
        </p:nvCxnSpPr>
        <p:spPr>
          <a:xfrm rot="5400000">
            <a:off x="3785096" y="4048560"/>
            <a:ext cx="1288062" cy="11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2400300" y="5888285"/>
            <a:ext cx="1200150" cy="644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the distance</a:t>
            </a:r>
            <a:endParaRPr lang="th-TH" dirty="0"/>
          </a:p>
        </p:txBody>
      </p:sp>
      <p:cxnSp>
        <p:nvCxnSpPr>
          <p:cNvPr id="35" name="Shape 34"/>
          <p:cNvCxnSpPr>
            <a:stCxn id="6" idx="2"/>
            <a:endCxn id="28" idx="1"/>
          </p:cNvCxnSpPr>
          <p:nvPr/>
        </p:nvCxnSpPr>
        <p:spPr>
          <a:xfrm rot="16200000" flipH="1">
            <a:off x="1434642" y="5244642"/>
            <a:ext cx="874042" cy="10572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hape 38"/>
          <p:cNvCxnSpPr>
            <a:stCxn id="23" idx="2"/>
            <a:endCxn id="28" idx="3"/>
          </p:cNvCxnSpPr>
          <p:nvPr/>
        </p:nvCxnSpPr>
        <p:spPr>
          <a:xfrm rot="5400000">
            <a:off x="3577767" y="5358942"/>
            <a:ext cx="874042" cy="8286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Oval 40"/>
          <p:cNvSpPr/>
          <p:nvPr/>
        </p:nvSpPr>
        <p:spPr>
          <a:xfrm>
            <a:off x="2914650" y="7360355"/>
            <a:ext cx="171450" cy="2760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3" name="Straight Arrow Connector 42"/>
          <p:cNvCxnSpPr>
            <a:stCxn id="28" idx="2"/>
            <a:endCxn id="41" idx="0"/>
          </p:cNvCxnSpPr>
          <p:nvPr/>
        </p:nvCxnSpPr>
        <p:spPr>
          <a:xfrm rot="5400000">
            <a:off x="2586356" y="6946700"/>
            <a:ext cx="828040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0" y="6532317"/>
            <a:ext cx="268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between a testing sequence and training sequences</a:t>
            </a:r>
            <a:endParaRPr lang="th-TH" dirty="0"/>
          </a:p>
        </p:txBody>
      </p:sp>
      <p:sp>
        <p:nvSpPr>
          <p:cNvPr id="45" name="TextBox 44"/>
          <p:cNvSpPr txBox="1"/>
          <p:nvPr/>
        </p:nvSpPr>
        <p:spPr>
          <a:xfrm>
            <a:off x="6438176" y="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</a:t>
            </a:r>
            <a:endParaRPr lang="th-TH" dirty="0"/>
          </a:p>
        </p:txBody>
      </p:sp>
      <p:sp>
        <p:nvSpPr>
          <p:cNvPr id="46" name="TextBox 45"/>
          <p:cNvSpPr txBox="1"/>
          <p:nvPr/>
        </p:nvSpPr>
        <p:spPr>
          <a:xfrm>
            <a:off x="2171702" y="7728374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or Abnormal?</a:t>
            </a:r>
            <a:endParaRPr lang="th-TH" dirty="0"/>
          </a:p>
        </p:txBody>
      </p:sp>
      <p:sp>
        <p:nvSpPr>
          <p:cNvPr id="47" name="TextBox 46"/>
          <p:cNvSpPr txBox="1"/>
          <p:nvPr/>
        </p:nvSpPr>
        <p:spPr>
          <a:xfrm>
            <a:off x="971552" y="6624321"/>
            <a:ext cx="1650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we classify at runtime?</a:t>
            </a:r>
            <a:endParaRPr lang="th-T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5025" y="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HMM + SVM</a:t>
            </a:r>
            <a:endParaRPr lang="th-TH" dirty="0"/>
          </a:p>
        </p:txBody>
      </p:sp>
      <p:sp>
        <p:nvSpPr>
          <p:cNvPr id="5" name="Can 4"/>
          <p:cNvSpPr/>
          <p:nvPr/>
        </p:nvSpPr>
        <p:spPr>
          <a:xfrm>
            <a:off x="1846124" y="2208108"/>
            <a:ext cx="1428750" cy="147207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</a:t>
            </a:r>
          </a:p>
          <a:p>
            <a:pPr algn="ctr"/>
            <a:r>
              <a:rPr lang="en-US" dirty="0" smtClean="0"/>
              <a:t>(Normal + Abnormal)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1903274" y="4324209"/>
            <a:ext cx="1314450" cy="644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SVM (trained)</a:t>
            </a:r>
            <a:endParaRPr lang="th-TH" dirty="0"/>
          </a:p>
        </p:txBody>
      </p:sp>
      <p:cxnSp>
        <p:nvCxnSpPr>
          <p:cNvPr id="7" name="Straight Arrow Connector 6"/>
          <p:cNvCxnSpPr>
            <a:stCxn id="5" idx="3"/>
            <a:endCxn id="6" idx="0"/>
          </p:cNvCxnSpPr>
          <p:nvPr/>
        </p:nvCxnSpPr>
        <p:spPr>
          <a:xfrm rot="5400000">
            <a:off x="2238483" y="4002557"/>
            <a:ext cx="644032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TextBox 7"/>
          <p:cNvSpPr txBox="1"/>
          <p:nvPr/>
        </p:nvSpPr>
        <p:spPr>
          <a:xfrm>
            <a:off x="2589073" y="3772182"/>
            <a:ext cx="233910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Append all sequences?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1960424" y="460024"/>
            <a:ext cx="1314450" cy="16158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Seq #1</a:t>
            </a:r>
          </a:p>
          <a:p>
            <a:pPr algn="ctr"/>
            <a:r>
              <a:rPr lang="en-US" sz="1100" dirty="0" smtClean="0"/>
              <a:t>[2.05, 3.512, 6.123, 0.123]</a:t>
            </a:r>
          </a:p>
          <a:p>
            <a:pPr algn="ctr"/>
            <a:r>
              <a:rPr lang="en-US" sz="1100" dirty="0" smtClean="0"/>
              <a:t>[1.12, 4.511, 6.122, 1.001]</a:t>
            </a:r>
            <a:br>
              <a:rPr lang="en-US" sz="1100" dirty="0" smtClean="0"/>
            </a:br>
            <a:r>
              <a:rPr lang="en-US" sz="1100" dirty="0" smtClean="0"/>
              <a:t>.</a:t>
            </a:r>
            <a:br>
              <a:rPr lang="en-US" sz="1100" dirty="0" smtClean="0"/>
            </a:br>
            <a:r>
              <a:rPr lang="en-US" sz="1100" dirty="0" smtClean="0"/>
              <a:t>.</a:t>
            </a:r>
            <a:br>
              <a:rPr lang="en-US" sz="1100" dirty="0" smtClean="0"/>
            </a:br>
            <a:r>
              <a:rPr lang="en-US" sz="1100" dirty="0" smtClean="0"/>
              <a:t>.</a:t>
            </a:r>
            <a:br>
              <a:rPr lang="en-US" sz="1100" dirty="0" smtClean="0"/>
            </a:br>
            <a:endParaRPr lang="en-US" sz="1100" dirty="0" smtClean="0"/>
          </a:p>
        </p:txBody>
      </p:sp>
      <p:sp>
        <p:nvSpPr>
          <p:cNvPr id="10" name="Rounded Rectangular Callout 9"/>
          <p:cNvSpPr/>
          <p:nvPr/>
        </p:nvSpPr>
        <p:spPr>
          <a:xfrm>
            <a:off x="3103423" y="1472072"/>
            <a:ext cx="1028700" cy="828040"/>
          </a:xfrm>
          <a:prstGeom prst="wedgeRoundRectCallout">
            <a:avLst>
              <a:gd name="adj1" fmla="val -50785"/>
              <a:gd name="adj2" fmla="val 1108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Likelihood vectors</a:t>
            </a:r>
            <a:endParaRPr lang="th-TH" dirty="0"/>
          </a:p>
        </p:txBody>
      </p:sp>
      <p:sp>
        <p:nvSpPr>
          <p:cNvPr id="11" name="Can 10"/>
          <p:cNvSpPr/>
          <p:nvPr/>
        </p:nvSpPr>
        <p:spPr>
          <a:xfrm>
            <a:off x="4343400" y="2208108"/>
            <a:ext cx="1428750" cy="147207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57700" y="460025"/>
            <a:ext cx="1314450" cy="16158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Seq #11</a:t>
            </a:r>
          </a:p>
          <a:p>
            <a:pPr algn="ctr"/>
            <a:r>
              <a:rPr lang="en-US" sz="1100" dirty="0" smtClean="0"/>
              <a:t>[1.75, 3.612, 6.153, 0.523]</a:t>
            </a:r>
          </a:p>
          <a:p>
            <a:pPr algn="ctr"/>
            <a:r>
              <a:rPr lang="en-US" sz="1100" dirty="0" smtClean="0"/>
              <a:t>[1.15, 3.511, 67122, 0.901]</a:t>
            </a:r>
            <a:br>
              <a:rPr lang="en-US" sz="1100" dirty="0" smtClean="0"/>
            </a:br>
            <a:r>
              <a:rPr lang="en-US" sz="1100" dirty="0" smtClean="0"/>
              <a:t>.</a:t>
            </a:r>
            <a:br>
              <a:rPr lang="en-US" sz="1100" dirty="0" smtClean="0"/>
            </a:br>
            <a:r>
              <a:rPr lang="en-US" sz="1100" dirty="0" smtClean="0"/>
              <a:t>.</a:t>
            </a:r>
            <a:br>
              <a:rPr lang="en-US" sz="1100" dirty="0" smtClean="0"/>
            </a:br>
            <a:r>
              <a:rPr lang="en-US" sz="1100" dirty="0" smtClean="0"/>
              <a:t>.</a:t>
            </a:r>
            <a:br>
              <a:rPr lang="en-US" sz="1100" dirty="0" smtClean="0"/>
            </a:br>
            <a:endParaRPr lang="en-US" sz="1100" dirty="0" smtClean="0"/>
          </a:p>
        </p:txBody>
      </p:sp>
      <p:sp>
        <p:nvSpPr>
          <p:cNvPr id="13" name="Rounded Rectangular Callout 12"/>
          <p:cNvSpPr/>
          <p:nvPr/>
        </p:nvSpPr>
        <p:spPr>
          <a:xfrm>
            <a:off x="5600700" y="1472072"/>
            <a:ext cx="1028700" cy="828040"/>
          </a:xfrm>
          <a:prstGeom prst="wedgeRoundRectCallout">
            <a:avLst>
              <a:gd name="adj1" fmla="val -50785"/>
              <a:gd name="adj2" fmla="val 1108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Likelihood vectors</a:t>
            </a:r>
            <a:endParaRPr lang="th-TH" dirty="0"/>
          </a:p>
        </p:txBody>
      </p:sp>
      <p:sp>
        <p:nvSpPr>
          <p:cNvPr id="17" name="Rectangle 16"/>
          <p:cNvSpPr/>
          <p:nvPr/>
        </p:nvSpPr>
        <p:spPr>
          <a:xfrm>
            <a:off x="3314700" y="5520266"/>
            <a:ext cx="1200150" cy="644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Classify</a:t>
            </a:r>
            <a:endParaRPr lang="th-TH" dirty="0"/>
          </a:p>
        </p:txBody>
      </p:sp>
      <p:cxnSp>
        <p:nvCxnSpPr>
          <p:cNvPr id="18" name="Shape 17"/>
          <p:cNvCxnSpPr>
            <a:stCxn id="6" idx="2"/>
            <a:endCxn id="17" idx="1"/>
          </p:cNvCxnSpPr>
          <p:nvPr/>
        </p:nvCxnSpPr>
        <p:spPr>
          <a:xfrm rot="16200000" flipH="1">
            <a:off x="2500579" y="5028161"/>
            <a:ext cx="874042" cy="7542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hape 18"/>
          <p:cNvCxnSpPr>
            <a:stCxn id="11" idx="3"/>
            <a:endCxn id="17" idx="3"/>
          </p:cNvCxnSpPr>
          <p:nvPr/>
        </p:nvCxnSpPr>
        <p:spPr>
          <a:xfrm rot="5400000">
            <a:off x="3705261" y="4489769"/>
            <a:ext cx="2162105" cy="5429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3829050" y="6440311"/>
            <a:ext cx="171450" cy="2760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1" name="Straight Arrow Connector 20"/>
          <p:cNvCxnSpPr>
            <a:stCxn id="17" idx="2"/>
            <a:endCxn id="20" idx="0"/>
          </p:cNvCxnSpPr>
          <p:nvPr/>
        </p:nvCxnSpPr>
        <p:spPr>
          <a:xfrm rot="5400000">
            <a:off x="3776768" y="6302668"/>
            <a:ext cx="276014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5143500" y="4508219"/>
            <a:ext cx="1143000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How do we classify at runtime?</a:t>
            </a:r>
            <a:endParaRPr lang="th-TH" dirty="0"/>
          </a:p>
        </p:txBody>
      </p:sp>
      <p:sp>
        <p:nvSpPr>
          <p:cNvPr id="25" name="Can 24"/>
          <p:cNvSpPr/>
          <p:nvPr/>
        </p:nvSpPr>
        <p:spPr>
          <a:xfrm>
            <a:off x="285750" y="6532316"/>
            <a:ext cx="1428750" cy="147207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</a:t>
            </a:r>
          </a:p>
          <a:p>
            <a:pPr algn="ctr"/>
            <a:r>
              <a:rPr lang="en-US" dirty="0" smtClean="0"/>
              <a:t>(Normal+ Abnormal)</a:t>
            </a:r>
            <a:endParaRPr lang="th-TH" dirty="0"/>
          </a:p>
        </p:txBody>
      </p:sp>
      <p:sp>
        <p:nvSpPr>
          <p:cNvPr id="27" name="Rectangle 26"/>
          <p:cNvSpPr/>
          <p:nvPr/>
        </p:nvSpPr>
        <p:spPr>
          <a:xfrm>
            <a:off x="285750" y="4600222"/>
            <a:ext cx="1428750" cy="644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HMM models (trained)</a:t>
            </a:r>
            <a:endParaRPr lang="th-TH" dirty="0"/>
          </a:p>
        </p:txBody>
      </p:sp>
      <p:cxnSp>
        <p:nvCxnSpPr>
          <p:cNvPr id="29" name="Straight Arrow Connector 28"/>
          <p:cNvCxnSpPr>
            <a:stCxn id="25" idx="1"/>
            <a:endCxn id="27" idx="2"/>
          </p:cNvCxnSpPr>
          <p:nvPr/>
        </p:nvCxnSpPr>
        <p:spPr>
          <a:xfrm rot="5400000" flipH="1" flipV="1">
            <a:off x="356096" y="5888648"/>
            <a:ext cx="1288062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hape 34"/>
          <p:cNvCxnSpPr>
            <a:stCxn id="27" idx="0"/>
            <a:endCxn id="5" idx="2"/>
          </p:cNvCxnSpPr>
          <p:nvPr/>
        </p:nvCxnSpPr>
        <p:spPr>
          <a:xfrm rot="5400000" flipH="1" flipV="1">
            <a:off x="595085" y="3349184"/>
            <a:ext cx="1656080" cy="8459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1085850" y="5659928"/>
            <a:ext cx="1371600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Get the log-likelihood vectors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86102" y="6716324"/>
            <a:ext cx="222528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Normal or Abnormal?</a:t>
            </a:r>
            <a:endParaRPr lang="th-TH" dirty="0"/>
          </a:p>
        </p:txBody>
      </p:sp>
      <p:cxnSp>
        <p:nvCxnSpPr>
          <p:cNvPr id="41" name="Elbow Connector 40"/>
          <p:cNvCxnSpPr>
            <a:stCxn id="25" idx="4"/>
            <a:endCxn id="11" idx="4"/>
          </p:cNvCxnSpPr>
          <p:nvPr/>
        </p:nvCxnSpPr>
        <p:spPr>
          <a:xfrm flipV="1">
            <a:off x="1714500" y="2944144"/>
            <a:ext cx="4057650" cy="4324208"/>
          </a:xfrm>
          <a:prstGeom prst="bentConnector3">
            <a:avLst>
              <a:gd name="adj1" fmla="val 110349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04800" y="635000"/>
            <a:ext cx="6248400" cy="7391400"/>
            <a:chOff x="2667000" y="152399"/>
            <a:chExt cx="3657600" cy="6477001"/>
          </a:xfrm>
        </p:grpSpPr>
        <p:sp>
          <p:nvSpPr>
            <p:cNvPr id="5" name="Rectangle 4"/>
            <p:cNvSpPr/>
            <p:nvPr/>
          </p:nvSpPr>
          <p:spPr>
            <a:xfrm>
              <a:off x="2743200" y="6096000"/>
              <a:ext cx="1295400" cy="5334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SVM classifier</a:t>
              </a:r>
              <a:endParaRPr lang="th-TH" sz="1400" dirty="0">
                <a:latin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8200" y="6096000"/>
              <a:ext cx="1295400" cy="5334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PCA classifier</a:t>
              </a:r>
              <a:endParaRPr lang="th-TH" sz="1400" dirty="0"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57600" y="1600200"/>
              <a:ext cx="1371600" cy="5334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Foreground extraction</a:t>
              </a:r>
              <a:endParaRPr lang="th-TH" sz="1400" dirty="0"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3429000"/>
              <a:ext cx="1524000" cy="5334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Behavior pattern bootstrapping</a:t>
              </a:r>
              <a:endParaRPr lang="th-TH" sz="1400" dirty="0">
                <a:latin typeface="Times New Roman" pitchFamily="18" charset="0"/>
              </a:endParaRPr>
            </a:p>
          </p:txBody>
        </p:sp>
        <p:cxnSp>
          <p:nvCxnSpPr>
            <p:cNvPr id="16" name="Elbow Connector 15"/>
            <p:cNvCxnSpPr>
              <a:endCxn id="9" idx="0"/>
            </p:cNvCxnSpPr>
            <p:nvPr/>
          </p:nvCxnSpPr>
          <p:spPr>
            <a:xfrm rot="5400000">
              <a:off x="4039394" y="1295400"/>
              <a:ext cx="608806" cy="7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9" idx="2"/>
              <a:endCxn id="27" idx="0"/>
            </p:cNvCxnSpPr>
            <p:nvPr/>
          </p:nvCxnSpPr>
          <p:spPr>
            <a:xfrm rot="5400000">
              <a:off x="4152900" y="2324100"/>
              <a:ext cx="381000" cy="15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27" idx="2"/>
              <a:endCxn id="10" idx="0"/>
            </p:cNvCxnSpPr>
            <p:nvPr/>
          </p:nvCxnSpPr>
          <p:spPr>
            <a:xfrm rot="5400000">
              <a:off x="4152900" y="3238500"/>
              <a:ext cx="381000" cy="15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667000" y="4343400"/>
              <a:ext cx="838200" cy="4572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HMM</a:t>
              </a:r>
              <a:r>
                <a:rPr lang="en-US" sz="14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th-TH" sz="1400" baseline="-25000" dirty="0">
                <a:latin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57600" y="4343400"/>
              <a:ext cx="838200" cy="4572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HMM</a:t>
              </a:r>
              <a:r>
                <a:rPr lang="en-US" sz="1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th-TH" sz="1400" baseline="-25000" dirty="0">
                <a:latin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600" y="4343400"/>
              <a:ext cx="838200" cy="4572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HMM</a:t>
              </a:r>
              <a:r>
                <a:rPr lang="en-US" sz="1400" baseline="-250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th-TH" sz="1400" baseline="-25000" dirty="0">
                <a:latin typeface="Times New Roman" pitchFamily="18" charset="0"/>
              </a:endParaRPr>
            </a:p>
          </p:txBody>
        </p:sp>
        <p:cxnSp>
          <p:nvCxnSpPr>
            <p:cNvPr id="35" name="Elbow Connector 34"/>
            <p:cNvCxnSpPr>
              <a:stCxn id="10" idx="2"/>
              <a:endCxn id="31" idx="0"/>
            </p:cNvCxnSpPr>
            <p:nvPr/>
          </p:nvCxnSpPr>
          <p:spPr>
            <a:xfrm rot="5400000">
              <a:off x="3524250" y="3524250"/>
              <a:ext cx="381000" cy="12573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0" idx="2"/>
              <a:endCxn id="32" idx="0"/>
            </p:cNvCxnSpPr>
            <p:nvPr/>
          </p:nvCxnSpPr>
          <p:spPr>
            <a:xfrm rot="5400000">
              <a:off x="4019550" y="4019550"/>
              <a:ext cx="381000" cy="266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0" idx="2"/>
              <a:endCxn id="33" idx="0"/>
            </p:cNvCxnSpPr>
            <p:nvPr/>
          </p:nvCxnSpPr>
          <p:spPr>
            <a:xfrm rot="16200000" flipH="1">
              <a:off x="4781550" y="3524250"/>
              <a:ext cx="381000" cy="12573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429000" y="5181600"/>
              <a:ext cx="1828800" cy="5334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Construct log-likelihood vectors</a:t>
              </a:r>
              <a:endParaRPr lang="th-TH" sz="1400" dirty="0">
                <a:latin typeface="Times New Roman" pitchFamily="18" charset="0"/>
              </a:endParaRPr>
            </a:p>
          </p:txBody>
        </p:sp>
        <p:cxnSp>
          <p:nvCxnSpPr>
            <p:cNvPr id="64" name="Elbow Connector 63"/>
            <p:cNvCxnSpPr>
              <a:stCxn id="31" idx="2"/>
              <a:endCxn id="61" idx="0"/>
            </p:cNvCxnSpPr>
            <p:nvPr/>
          </p:nvCxnSpPr>
          <p:spPr>
            <a:xfrm rot="16200000" flipH="1">
              <a:off x="3524250" y="4362450"/>
              <a:ext cx="381000" cy="12573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32" idx="2"/>
              <a:endCxn id="61" idx="0"/>
            </p:cNvCxnSpPr>
            <p:nvPr/>
          </p:nvCxnSpPr>
          <p:spPr>
            <a:xfrm rot="16200000" flipH="1">
              <a:off x="4019550" y="4857750"/>
              <a:ext cx="381000" cy="266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33" idx="2"/>
              <a:endCxn id="61" idx="0"/>
            </p:cNvCxnSpPr>
            <p:nvPr/>
          </p:nvCxnSpPr>
          <p:spPr>
            <a:xfrm rot="5400000">
              <a:off x="4781550" y="4362450"/>
              <a:ext cx="381000" cy="12573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61" idx="2"/>
              <a:endCxn id="5" idx="0"/>
            </p:cNvCxnSpPr>
            <p:nvPr/>
          </p:nvCxnSpPr>
          <p:spPr>
            <a:xfrm rot="5400000">
              <a:off x="3676650" y="5429250"/>
              <a:ext cx="381000" cy="9525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61" idx="2"/>
              <a:endCxn id="6" idx="0"/>
            </p:cNvCxnSpPr>
            <p:nvPr/>
          </p:nvCxnSpPr>
          <p:spPr>
            <a:xfrm rot="16200000" flipH="1">
              <a:off x="4629150" y="5429250"/>
              <a:ext cx="381000" cy="9525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641812" y="4395251"/>
              <a:ext cx="463588" cy="307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. . .</a:t>
              </a:r>
              <a:endParaRPr lang="th-TH" sz="1600" dirty="0">
                <a:latin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57800" y="1600200"/>
              <a:ext cx="1066800" cy="5334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Background modeling</a:t>
              </a:r>
              <a:endParaRPr lang="th-TH" sz="1400" dirty="0">
                <a:latin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57600" y="2514600"/>
              <a:ext cx="1371600" cy="5334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Multiple human tracking</a:t>
              </a:r>
              <a:endParaRPr lang="th-TH" sz="1400" dirty="0">
                <a:latin typeface="Times New Roman" pitchFamily="18" charset="0"/>
              </a:endParaRPr>
            </a:p>
          </p:txBody>
        </p:sp>
        <p:cxnSp>
          <p:nvCxnSpPr>
            <p:cNvPr id="48" name="Shape 47"/>
            <p:cNvCxnSpPr>
              <a:endCxn id="26" idx="0"/>
            </p:cNvCxnSpPr>
            <p:nvPr/>
          </p:nvCxnSpPr>
          <p:spPr>
            <a:xfrm>
              <a:off x="4343400" y="1295400"/>
              <a:ext cx="1447800" cy="3048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6" idx="1"/>
              <a:endCxn id="9" idx="3"/>
            </p:cNvCxnSpPr>
            <p:nvPr/>
          </p:nvCxnSpPr>
          <p:spPr>
            <a:xfrm rot="10800000">
              <a:off x="5029200" y="1866900"/>
              <a:ext cx="2286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66630" y="769695"/>
              <a:ext cx="676733" cy="25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Camera sensors</a:t>
              </a:r>
              <a:endParaRPr lang="th-TH" sz="1200" dirty="0">
                <a:latin typeface="Times New Roman" pitchFamily="18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5146" y="152399"/>
              <a:ext cx="670656" cy="667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TextBox 72"/>
            <p:cNvSpPr txBox="1"/>
            <p:nvPr/>
          </p:nvSpPr>
          <p:spPr>
            <a:xfrm>
              <a:off x="4440227" y="1036050"/>
              <a:ext cx="323203" cy="25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Video</a:t>
              </a:r>
              <a:endParaRPr lang="th-TH" sz="1200" dirty="0">
                <a:latin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13081" y="2217494"/>
              <a:ext cx="564132" cy="25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List of blobs</a:t>
              </a:r>
              <a:endParaRPr lang="th-TH" sz="1200" dirty="0">
                <a:latin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28067" y="3131894"/>
              <a:ext cx="662658" cy="25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Feature vectors</a:t>
              </a:r>
              <a:endParaRPr lang="th-TH" sz="12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460022"/>
            <a:ext cx="2057400" cy="248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60022"/>
            <a:ext cx="2057400" cy="248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7450" y="460022"/>
            <a:ext cx="2057400" cy="248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00150" y="294414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3314700" y="294414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0" y="294414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th-T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2" y="460023"/>
            <a:ext cx="3057525" cy="368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3300" y="644032"/>
            <a:ext cx="3048000" cy="366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772183"/>
            <a:ext cx="3048000" cy="368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340</Words>
  <Application>Microsoft Office PowerPoint</Application>
  <PresentationFormat>Custom</PresentationFormat>
  <Paragraphs>80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zkan</dc:creator>
  <cp:lastModifiedBy>zkan</cp:lastModifiedBy>
  <cp:revision>80</cp:revision>
  <dcterms:created xsi:type="dcterms:W3CDTF">2006-08-16T00:00:00Z</dcterms:created>
  <dcterms:modified xsi:type="dcterms:W3CDTF">2009-11-19T16:30:55Z</dcterms:modified>
</cp:coreProperties>
</file>