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5" r:id="rId1"/>
  </p:sldMasterIdLst>
  <p:notesMasterIdLst>
    <p:notesMasterId r:id="rId33"/>
  </p:notesMasterIdLst>
  <p:sldIdLst>
    <p:sldId id="256" r:id="rId2"/>
    <p:sldId id="267" r:id="rId3"/>
    <p:sldId id="268" r:id="rId4"/>
    <p:sldId id="269" r:id="rId5"/>
    <p:sldId id="270" r:id="rId6"/>
    <p:sldId id="271" r:id="rId7"/>
    <p:sldId id="272" r:id="rId8"/>
    <p:sldId id="273" r:id="rId9"/>
    <p:sldId id="274" r:id="rId10"/>
    <p:sldId id="259" r:id="rId11"/>
    <p:sldId id="275" r:id="rId12"/>
    <p:sldId id="276" r:id="rId13"/>
    <p:sldId id="277" r:id="rId14"/>
    <p:sldId id="278" r:id="rId15"/>
    <p:sldId id="280" r:id="rId16"/>
    <p:sldId id="279" r:id="rId17"/>
    <p:sldId id="281" r:id="rId18"/>
    <p:sldId id="282" r:id="rId19"/>
    <p:sldId id="283" r:id="rId20"/>
    <p:sldId id="284" r:id="rId21"/>
    <p:sldId id="285" r:id="rId22"/>
    <p:sldId id="286" r:id="rId23"/>
    <p:sldId id="288" r:id="rId24"/>
    <p:sldId id="289" r:id="rId25"/>
    <p:sldId id="290" r:id="rId26"/>
    <p:sldId id="291" r:id="rId27"/>
    <p:sldId id="292" r:id="rId28"/>
    <p:sldId id="293" r:id="rId29"/>
    <p:sldId id="294" r:id="rId30"/>
    <p:sldId id="287" r:id="rId31"/>
    <p:sldId id="296" r:id="rId32"/>
  </p:sldIdLst>
  <p:sldSz cx="9144000" cy="5143500" type="screen16x9"/>
  <p:notesSz cx="6858000" cy="9144000"/>
  <p:embeddedFontLst>
    <p:embeddedFont>
      <p:font typeface="Brygada 1918" panose="020B0604020202020204" charset="0"/>
      <p:regular r:id="rId34"/>
      <p:bold r:id="rId35"/>
      <p:italic r:id="rId36"/>
      <p:boldItalic r:id="rId37"/>
    </p:embeddedFont>
    <p:embeddedFont>
      <p:font typeface="Nunito Sans" pitchFamily="2" charset="0"/>
      <p:regular r:id="rId38"/>
      <p:bold r:id="rId39"/>
      <p:italic r:id="rId40"/>
      <p:boldItalic r:id="rId41"/>
    </p:embeddedFont>
    <p:embeddedFont>
      <p:font typeface="Oswald" panose="00000500000000000000" pitchFamily="2" charset="0"/>
      <p:regular r:id="rId42"/>
      <p:bold r:id="rId43"/>
    </p:embeddedFont>
    <p:embeddedFont>
      <p:font typeface="Proxima Nova"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pos="288">
          <p15:clr>
            <a:srgbClr val="9AA0A6"/>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814B98-B385-4ACE-8421-0D1C7120974E}">
  <a:tblStyle styleId="{AD814B98-B385-4ACE-8421-0D1C712097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2760" y="126"/>
      </p:cViewPr>
      <p:guideLst>
        <p:guide pos="2880"/>
        <p:guide pos="288"/>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28111a63d91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28111a63d91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5C21875A-A34F-F747-03BF-788E73978910}"/>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EE0727F8-AE4D-5624-A784-D151937826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5703487C-1F1E-061B-3B2C-F5A25DCEFD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92174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802569DC-BCEC-0A20-A2AF-56C8C1F31347}"/>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68218981-8715-D45E-6897-BD8691C67E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4F7528FA-381E-D52A-0E27-AFDBC1D0E9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01941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0D103F55-F964-EF21-53C3-09F30F75DBB1}"/>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F1A2519F-C2DC-187F-70E2-9B1CA1AC4C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2AC46F33-E89C-4B48-9459-AC2141C4CA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58729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ACF2EC28-9B1F-6B0A-7F3F-E6B45624638D}"/>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77FD4666-2C42-D9DE-59C0-74411BC595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35E4B079-88EB-1553-B9EE-1EABE6BA1B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649715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a:extLst>
            <a:ext uri="{FF2B5EF4-FFF2-40B4-BE49-F238E27FC236}">
              <a16:creationId xmlns:a16="http://schemas.microsoft.com/office/drawing/2014/main" id="{F317648C-6915-F5F0-0BC7-454C2E49682C}"/>
            </a:ext>
          </a:extLst>
        </p:cNvPr>
        <p:cNvGrpSpPr/>
        <p:nvPr/>
      </p:nvGrpSpPr>
      <p:grpSpPr>
        <a:xfrm>
          <a:off x="0" y="0"/>
          <a:ext cx="0" cy="0"/>
          <a:chOff x="0" y="0"/>
          <a:chExt cx="0" cy="0"/>
        </a:xfrm>
      </p:grpSpPr>
      <p:sp>
        <p:nvSpPr>
          <p:cNvPr id="1484" name="Google Shape;1484;g28111a63d91_1_17:notes">
            <a:extLst>
              <a:ext uri="{FF2B5EF4-FFF2-40B4-BE49-F238E27FC236}">
                <a16:creationId xmlns:a16="http://schemas.microsoft.com/office/drawing/2014/main" id="{55B66C2C-A943-D49D-2CDD-B2D2E289A8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28111a63d91_1_17:notes">
            <a:extLst>
              <a:ext uri="{FF2B5EF4-FFF2-40B4-BE49-F238E27FC236}">
                <a16:creationId xmlns:a16="http://schemas.microsoft.com/office/drawing/2014/main" id="{02F39FF4-3D01-1A6C-4246-96AA2AB763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951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4AE48FDD-09DB-C27B-8746-FCA2280A3AD2}"/>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CAF3B007-F334-6DB9-2EFF-B7ADD35185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4AC6993F-8C4A-BD34-1970-0C4AB94569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62017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a:extLst>
            <a:ext uri="{FF2B5EF4-FFF2-40B4-BE49-F238E27FC236}">
              <a16:creationId xmlns:a16="http://schemas.microsoft.com/office/drawing/2014/main" id="{C6B2C0E4-39B6-8032-0146-B39A3CCD93EB}"/>
            </a:ext>
          </a:extLst>
        </p:cNvPr>
        <p:cNvGrpSpPr/>
        <p:nvPr/>
      </p:nvGrpSpPr>
      <p:grpSpPr>
        <a:xfrm>
          <a:off x="0" y="0"/>
          <a:ext cx="0" cy="0"/>
          <a:chOff x="0" y="0"/>
          <a:chExt cx="0" cy="0"/>
        </a:xfrm>
      </p:grpSpPr>
      <p:sp>
        <p:nvSpPr>
          <p:cNvPr id="1484" name="Google Shape;1484;g28111a63d91_1_17:notes">
            <a:extLst>
              <a:ext uri="{FF2B5EF4-FFF2-40B4-BE49-F238E27FC236}">
                <a16:creationId xmlns:a16="http://schemas.microsoft.com/office/drawing/2014/main" id="{4CFCDF91-F03E-9AA1-4271-6032BC75D5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28111a63d91_1_17:notes">
            <a:extLst>
              <a:ext uri="{FF2B5EF4-FFF2-40B4-BE49-F238E27FC236}">
                <a16:creationId xmlns:a16="http://schemas.microsoft.com/office/drawing/2014/main" id="{5FEEE22B-FCE1-DA93-E91A-B9D22A96A0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68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E5972336-E67F-523A-F87D-401981CA1796}"/>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2390D15C-B4C7-D27F-4DAA-E723BD74E7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9C8044FE-55DE-0B9C-01BF-744049FD4F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0161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a:extLst>
            <a:ext uri="{FF2B5EF4-FFF2-40B4-BE49-F238E27FC236}">
              <a16:creationId xmlns:a16="http://schemas.microsoft.com/office/drawing/2014/main" id="{F0383FC5-4336-A63F-E561-4F44BB7EBB88}"/>
            </a:ext>
          </a:extLst>
        </p:cNvPr>
        <p:cNvGrpSpPr/>
        <p:nvPr/>
      </p:nvGrpSpPr>
      <p:grpSpPr>
        <a:xfrm>
          <a:off x="0" y="0"/>
          <a:ext cx="0" cy="0"/>
          <a:chOff x="0" y="0"/>
          <a:chExt cx="0" cy="0"/>
        </a:xfrm>
      </p:grpSpPr>
      <p:sp>
        <p:nvSpPr>
          <p:cNvPr id="1484" name="Google Shape;1484;g28111a63d91_1_17:notes">
            <a:extLst>
              <a:ext uri="{FF2B5EF4-FFF2-40B4-BE49-F238E27FC236}">
                <a16:creationId xmlns:a16="http://schemas.microsoft.com/office/drawing/2014/main" id="{1508DE28-F125-DF7B-F350-B4C9F141ED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28111a63d91_1_17:notes">
            <a:extLst>
              <a:ext uri="{FF2B5EF4-FFF2-40B4-BE49-F238E27FC236}">
                <a16:creationId xmlns:a16="http://schemas.microsoft.com/office/drawing/2014/main" id="{4314E778-5FEF-BAFF-84F0-2FBE84124D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30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BA5B07F5-DE57-D53B-4FEC-AD1156CA9C14}"/>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17F8C202-37FD-18F9-7C25-630465D422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2BFE7738-D77B-EA59-23F5-5E4C0A7275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67365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B7CE72F2-015D-A8AD-4710-B96E639CD858}"/>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0288EBB1-D691-1251-5475-3317604201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40F859DB-F198-1BB5-A8B1-DBFFE1FEBE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07746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D095338B-A269-BA65-ADD7-D6E42432DF25}"/>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BA6B3037-3A3A-8C01-AF6E-7C7033C0A1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4501A302-805B-4982-7917-C1DC854A2B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59270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5CE147DE-951E-87FB-21EB-71696C62D9B3}"/>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ACD9E604-FE1A-1EC3-089E-DE366FA590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B4DC95EF-8391-91F8-52A7-E278D06733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4841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0BDB3603-FDB7-A5DE-B561-94470E953756}"/>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A999F226-C615-5DEB-3A90-C0019FBDA6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C1EEA164-711B-909D-87F9-F6495AEDB0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96240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a:extLst>
            <a:ext uri="{FF2B5EF4-FFF2-40B4-BE49-F238E27FC236}">
              <a16:creationId xmlns:a16="http://schemas.microsoft.com/office/drawing/2014/main" id="{CC56B0A7-3DA1-D106-2B3E-A42CC255EAAE}"/>
            </a:ext>
          </a:extLst>
        </p:cNvPr>
        <p:cNvGrpSpPr/>
        <p:nvPr/>
      </p:nvGrpSpPr>
      <p:grpSpPr>
        <a:xfrm>
          <a:off x="0" y="0"/>
          <a:ext cx="0" cy="0"/>
          <a:chOff x="0" y="0"/>
          <a:chExt cx="0" cy="0"/>
        </a:xfrm>
      </p:grpSpPr>
      <p:sp>
        <p:nvSpPr>
          <p:cNvPr id="1484" name="Google Shape;1484;g28111a63d91_1_17:notes">
            <a:extLst>
              <a:ext uri="{FF2B5EF4-FFF2-40B4-BE49-F238E27FC236}">
                <a16:creationId xmlns:a16="http://schemas.microsoft.com/office/drawing/2014/main" id="{1986F235-A8B6-5816-4283-EDE6F3394D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28111a63d91_1_17:notes">
            <a:extLst>
              <a:ext uri="{FF2B5EF4-FFF2-40B4-BE49-F238E27FC236}">
                <a16:creationId xmlns:a16="http://schemas.microsoft.com/office/drawing/2014/main" id="{95587A7A-C122-A64A-E820-9EB5F8B078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101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7D8444F7-F9BF-DC43-B129-877FBB0763F5}"/>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2E156C3E-DD4D-EA9D-342A-6FA52849DC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9720CBF3-CE41-F24A-F0BF-830FDD58AD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9312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15725FA3-2B50-C703-3480-D9F3EAE4E1D0}"/>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6682F54D-51FB-E55E-BD05-4010E756F2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9DA22097-10EE-B6E3-FAB3-F4D578E111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86669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706E7E5E-296E-3012-6330-A2CC67497A7E}"/>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C738E812-591C-A347-E078-6406DD60EB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D591D0D3-A93E-034D-320B-95AC7B220E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86214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a:extLst>
            <a:ext uri="{FF2B5EF4-FFF2-40B4-BE49-F238E27FC236}">
              <a16:creationId xmlns:a16="http://schemas.microsoft.com/office/drawing/2014/main" id="{F558EE7F-624B-1320-C337-1F9A2B5A6617}"/>
            </a:ext>
          </a:extLst>
        </p:cNvPr>
        <p:cNvGrpSpPr/>
        <p:nvPr/>
      </p:nvGrpSpPr>
      <p:grpSpPr>
        <a:xfrm>
          <a:off x="0" y="0"/>
          <a:ext cx="0" cy="0"/>
          <a:chOff x="0" y="0"/>
          <a:chExt cx="0" cy="0"/>
        </a:xfrm>
      </p:grpSpPr>
      <p:sp>
        <p:nvSpPr>
          <p:cNvPr id="1484" name="Google Shape;1484;g28111a63d91_1_17:notes">
            <a:extLst>
              <a:ext uri="{FF2B5EF4-FFF2-40B4-BE49-F238E27FC236}">
                <a16:creationId xmlns:a16="http://schemas.microsoft.com/office/drawing/2014/main" id="{ABF289B0-8350-9317-08F0-68A35F816F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28111a63d91_1_17:notes">
            <a:extLst>
              <a:ext uri="{FF2B5EF4-FFF2-40B4-BE49-F238E27FC236}">
                <a16:creationId xmlns:a16="http://schemas.microsoft.com/office/drawing/2014/main" id="{B9265AE2-F9C4-44C6-5A58-1E10646DF2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104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E5C8B167-FD9D-7681-4CB0-EBB4C607CC22}"/>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8C934677-6EF6-B96C-EC25-835AD88DDE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27A99F67-58E9-B16D-C81A-34BFF3465B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8157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F302F44D-54CF-55E3-F92B-E4044861C880}"/>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213332C7-52EF-9F87-76C1-4B02080ABA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C93D94A8-4372-6545-CC35-3B6F592F2D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24546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3F7E194B-92E9-9884-03C1-050030E0555F}"/>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C824E068-8BB4-AAE6-0405-F3BDBB655C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E0BE457F-7EDC-627C-AA0C-55AD464FE1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59779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a6465b107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a6465b107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7159C056-0404-1073-6AC4-B1B5826DA0C7}"/>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FDD59BBE-150F-C872-D8F6-AE8289F0F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D0C1AED3-65E9-67FC-2ADC-6147C44C27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Purpose: Headline for Spring.</a:t>
            </a:r>
            <a:endParaRPr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19351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9A82D2DC-C96E-FCA5-F266-065E8D0BC5F1}"/>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82953FF0-2338-1F58-2B5E-2146DD6917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861EF428-F6F0-5F28-8843-CA592AD22F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68838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38662C80-4E20-6025-C234-2E5128C19C92}"/>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6BEFEDD6-6F2B-4A06-B8DE-5DE19C8947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E4E0422D-EFA9-4C81-8817-0D5931359C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3739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DD0DFA86-E6E2-0509-F873-16CDCF77B9E3}"/>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744A7879-2EA3-E3AD-CED8-6CAD2C35A3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05A4CF81-5EA3-DA75-8673-BEC9718ED3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64839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94ACC120-CBCF-0E86-82D2-1F986F30F5A8}"/>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DCEC2830-FEFB-678C-A46D-5AC442D8BA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3EF445BB-2CB6-801A-2E6F-9A88484E49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0143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14BE9D0A-9DA7-5C79-49CB-024C1809D430}"/>
            </a:ext>
          </a:extLst>
        </p:cNvPr>
        <p:cNvGrpSpPr/>
        <p:nvPr/>
      </p:nvGrpSpPr>
      <p:grpSpPr>
        <a:xfrm>
          <a:off x="0" y="0"/>
          <a:ext cx="0" cy="0"/>
          <a:chOff x="0" y="0"/>
          <a:chExt cx="0" cy="0"/>
        </a:xfrm>
      </p:grpSpPr>
      <p:sp>
        <p:nvSpPr>
          <p:cNvPr id="1533" name="Google Shape;1533;g281cb6c45ea_0_4:notes">
            <a:extLst>
              <a:ext uri="{FF2B5EF4-FFF2-40B4-BE49-F238E27FC236}">
                <a16:creationId xmlns:a16="http://schemas.microsoft.com/office/drawing/2014/main" id="{CD8C9932-D3F0-3567-0336-AA7369EAA5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1cb6c45ea_0_4:notes">
            <a:extLst>
              <a:ext uri="{FF2B5EF4-FFF2-40B4-BE49-F238E27FC236}">
                <a16:creationId xmlns:a16="http://schemas.microsoft.com/office/drawing/2014/main" id="{995020B7-C1A6-F52C-C93A-2877F024DE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Proxima Nova"/>
                <a:ea typeface="Proxima Nova"/>
                <a:cs typeface="Proxima Nova"/>
                <a:sym typeface="Proxima Nova"/>
              </a:rPr>
              <a:t>Purpose: Headline for Spring.</a:t>
            </a:r>
            <a:endParaRPr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20968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10"/>
        <p:cNvGrpSpPr/>
        <p:nvPr/>
      </p:nvGrpSpPr>
      <p:grpSpPr>
        <a:xfrm>
          <a:off x="0" y="0"/>
          <a:ext cx="0" cy="0"/>
          <a:chOff x="0" y="0"/>
          <a:chExt cx="0" cy="0"/>
        </a:xfrm>
      </p:grpSpPr>
      <p:sp>
        <p:nvSpPr>
          <p:cNvPr id="11" name="Google Shape;11;p2"/>
          <p:cNvSpPr/>
          <p:nvPr/>
        </p:nvSpPr>
        <p:spPr>
          <a:xfrm>
            <a:off x="0" y="0"/>
            <a:ext cx="9144000" cy="5154000"/>
          </a:xfrm>
          <a:prstGeom prst="rect">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844200" y="2724825"/>
            <a:ext cx="7721100" cy="7848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400"/>
              <a:buNone/>
              <a:defRPr sz="2400" b="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pic>
        <p:nvPicPr>
          <p:cNvPr id="13" name="Google Shape;13;p2"/>
          <p:cNvPicPr preferRelativeResize="0"/>
          <p:nvPr/>
        </p:nvPicPr>
        <p:blipFill>
          <a:blip r:embed="rId2">
            <a:alphaModFix/>
          </a:blip>
          <a:stretch>
            <a:fillRect/>
          </a:stretch>
        </p:blipFill>
        <p:spPr>
          <a:xfrm>
            <a:off x="259825" y="1927831"/>
            <a:ext cx="3924450" cy="740292"/>
          </a:xfrm>
          <a:prstGeom prst="rect">
            <a:avLst/>
          </a:prstGeom>
          <a:noFill/>
          <a:ln>
            <a:noFill/>
          </a:ln>
        </p:spPr>
      </p:pic>
      <p:sp>
        <p:nvSpPr>
          <p:cNvPr id="14" name="Google Shape;14;p2"/>
          <p:cNvSpPr/>
          <p:nvPr/>
        </p:nvSpPr>
        <p:spPr>
          <a:xfrm>
            <a:off x="953525" y="2678475"/>
            <a:ext cx="7654200" cy="360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highlight>
                <a:srgbClr val="FFFFFF"/>
              </a:highlight>
            </a:endParaRPr>
          </a:p>
        </p:txBody>
      </p:sp>
      <p:sp>
        <p:nvSpPr>
          <p:cNvPr id="15" name="Google Shape;15;p2"/>
          <p:cNvSpPr txBox="1">
            <a:spLocks noGrp="1"/>
          </p:cNvSpPr>
          <p:nvPr>
            <p:ph type="ctrTitle" idx="2"/>
          </p:nvPr>
        </p:nvSpPr>
        <p:spPr>
          <a:xfrm>
            <a:off x="953525" y="4369200"/>
            <a:ext cx="3011400" cy="36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None/>
              <a:defRPr sz="1400" b="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295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Slide 8">
  <p:cSld name="TITLE_1_1_1_1_1_1_1_1">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64" name="Google Shape;64;p13"/>
          <p:cNvPicPr preferRelativeResize="0"/>
          <p:nvPr/>
        </p:nvPicPr>
        <p:blipFill rotWithShape="1">
          <a:blip r:embed="rId2">
            <a:alphaModFix/>
          </a:blip>
          <a:srcRect t="20996" b="21002"/>
          <a:stretch/>
        </p:blipFill>
        <p:spPr>
          <a:xfrm>
            <a:off x="576300" y="1403163"/>
            <a:ext cx="8032499" cy="3107676"/>
          </a:xfrm>
          <a:prstGeom prst="rect">
            <a:avLst/>
          </a:prstGeom>
          <a:noFill/>
          <a:ln>
            <a:noFill/>
          </a:ln>
        </p:spPr>
      </p:pic>
      <p:sp>
        <p:nvSpPr>
          <p:cNvPr id="65" name="Google Shape;65;p13"/>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Slide 9">
  <p:cSld name="TITLE_1_1_1_1_1_1_1_1_1">
    <p:spTree>
      <p:nvGrpSpPr>
        <p:cNvPr id="1" name="Shape 66"/>
        <p:cNvGrpSpPr/>
        <p:nvPr/>
      </p:nvGrpSpPr>
      <p:grpSpPr>
        <a:xfrm>
          <a:off x="0" y="0"/>
          <a:ext cx="0" cy="0"/>
          <a:chOff x="0" y="0"/>
          <a:chExt cx="0" cy="0"/>
        </a:xfrm>
      </p:grpSpPr>
      <p:sp>
        <p:nvSpPr>
          <p:cNvPr id="67" name="Google Shape;67;p14"/>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68" name="Google Shape;68;p14"/>
          <p:cNvPicPr preferRelativeResize="0"/>
          <p:nvPr/>
        </p:nvPicPr>
        <p:blipFill rotWithShape="1">
          <a:blip r:embed="rId2">
            <a:alphaModFix/>
          </a:blip>
          <a:srcRect t="16762" b="25236"/>
          <a:stretch/>
        </p:blipFill>
        <p:spPr>
          <a:xfrm>
            <a:off x="576312" y="1403175"/>
            <a:ext cx="8032499" cy="3107676"/>
          </a:xfrm>
          <a:prstGeom prst="rect">
            <a:avLst/>
          </a:prstGeom>
          <a:noFill/>
          <a:ln>
            <a:noFill/>
          </a:ln>
        </p:spPr>
      </p:pic>
      <p:sp>
        <p:nvSpPr>
          <p:cNvPr id="69" name="Google Shape;69;p14"/>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lors">
  <p:cSld name="CUSTOM">
    <p:spTree>
      <p:nvGrpSpPr>
        <p:cNvPr id="1" name="Shape 70"/>
        <p:cNvGrpSpPr/>
        <p:nvPr/>
      </p:nvGrpSpPr>
      <p:grpSpPr>
        <a:xfrm>
          <a:off x="0" y="0"/>
          <a:ext cx="0" cy="0"/>
          <a:chOff x="0" y="0"/>
          <a:chExt cx="0" cy="0"/>
        </a:xfrm>
      </p:grpSpPr>
      <p:sp>
        <p:nvSpPr>
          <p:cNvPr id="71" name="Google Shape;71;p15"/>
          <p:cNvSpPr txBox="1"/>
          <p:nvPr/>
        </p:nvSpPr>
        <p:spPr>
          <a:xfrm>
            <a:off x="4572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72" name="Google Shape;72;p15"/>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3" name="Google Shape;73;p15"/>
          <p:cNvSpPr txBox="1"/>
          <p:nvPr/>
        </p:nvSpPr>
        <p:spPr>
          <a:xfrm>
            <a:off x="24968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000">
              <a:latin typeface="Proxima Nova"/>
              <a:ea typeface="Proxima Nova"/>
              <a:cs typeface="Proxima Nova"/>
              <a:sym typeface="Proxima Nova"/>
            </a:endParaRPr>
          </a:p>
        </p:txBody>
      </p:sp>
      <p:sp>
        <p:nvSpPr>
          <p:cNvPr id="74" name="Google Shape;74;p15"/>
          <p:cNvSpPr txBox="1"/>
          <p:nvPr/>
        </p:nvSpPr>
        <p:spPr>
          <a:xfrm>
            <a:off x="457200" y="280375"/>
            <a:ext cx="20985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222222"/>
                </a:solidFill>
                <a:latin typeface="Proxima Nova"/>
                <a:ea typeface="Proxima Nova"/>
                <a:cs typeface="Proxima Nova"/>
                <a:sym typeface="Proxima Nova"/>
              </a:rPr>
              <a:t>Color Palette</a:t>
            </a:r>
            <a:endParaRPr sz="2400" b="1">
              <a:latin typeface="Proxima Nova"/>
              <a:ea typeface="Proxima Nova"/>
              <a:cs typeface="Proxima Nova"/>
              <a:sym typeface="Proxima Nova"/>
            </a:endParaRPr>
          </a:p>
        </p:txBody>
      </p:sp>
      <p:sp>
        <p:nvSpPr>
          <p:cNvPr id="75" name="Google Shape;75;p15"/>
          <p:cNvSpPr/>
          <p:nvPr/>
        </p:nvSpPr>
        <p:spPr>
          <a:xfrm>
            <a:off x="564175" y="1338944"/>
            <a:ext cx="1030500" cy="1030500"/>
          </a:xfrm>
          <a:prstGeom prst="ellipse">
            <a:avLst/>
          </a:prstGeom>
          <a:solidFill>
            <a:schemeClr val="dk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76" name="Google Shape;76;p15"/>
          <p:cNvSpPr/>
          <p:nvPr/>
        </p:nvSpPr>
        <p:spPr>
          <a:xfrm>
            <a:off x="1817325" y="1338944"/>
            <a:ext cx="1030500" cy="10305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TEAL</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#017990</a:t>
            </a:r>
            <a:endParaRPr sz="1200">
              <a:solidFill>
                <a:srgbClr val="FFFFFF"/>
              </a:solidFill>
              <a:latin typeface="Proxima Nova"/>
              <a:ea typeface="Proxima Nova"/>
              <a:cs typeface="Proxima Nova"/>
              <a:sym typeface="Proxima Nova"/>
            </a:endParaRPr>
          </a:p>
        </p:txBody>
      </p:sp>
      <p:sp>
        <p:nvSpPr>
          <p:cNvPr id="77" name="Google Shape;77;p15"/>
          <p:cNvSpPr/>
          <p:nvPr/>
        </p:nvSpPr>
        <p:spPr>
          <a:xfrm>
            <a:off x="307047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78" name="Google Shape;78;p15"/>
          <p:cNvSpPr/>
          <p:nvPr/>
        </p:nvSpPr>
        <p:spPr>
          <a:xfrm>
            <a:off x="4323625"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79" name="Google Shape;79;p15"/>
          <p:cNvSpPr txBox="1"/>
          <p:nvPr/>
        </p:nvSpPr>
        <p:spPr>
          <a:xfrm>
            <a:off x="4572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80" name="Google Shape;80;p15"/>
          <p:cNvSpPr/>
          <p:nvPr/>
        </p:nvSpPr>
        <p:spPr>
          <a:xfrm>
            <a:off x="1480113" y="3039674"/>
            <a:ext cx="874800" cy="8748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81" name="Google Shape;81;p15"/>
          <p:cNvSpPr/>
          <p:nvPr/>
        </p:nvSpPr>
        <p:spPr>
          <a:xfrm>
            <a:off x="2440931" y="3039674"/>
            <a:ext cx="874800" cy="8748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MINT</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#7DEAD8</a:t>
            </a:r>
            <a:endParaRPr sz="1000">
              <a:latin typeface="Proxima Nova"/>
              <a:ea typeface="Proxima Nova"/>
              <a:cs typeface="Proxima Nova"/>
              <a:sym typeface="Proxima Nova"/>
            </a:endParaRPr>
          </a:p>
        </p:txBody>
      </p:sp>
      <p:sp>
        <p:nvSpPr>
          <p:cNvPr id="82" name="Google Shape;82;p15"/>
          <p:cNvSpPr txBox="1"/>
          <p:nvPr/>
        </p:nvSpPr>
        <p:spPr>
          <a:xfrm>
            <a:off x="390925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83" name="Google Shape;83;p15"/>
          <p:cNvSpPr/>
          <p:nvPr/>
        </p:nvSpPr>
        <p:spPr>
          <a:xfrm>
            <a:off x="583500" y="3039675"/>
            <a:ext cx="810600" cy="8106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84" name="Google Shape;84;p15"/>
          <p:cNvSpPr/>
          <p:nvPr/>
        </p:nvSpPr>
        <p:spPr>
          <a:xfrm>
            <a:off x="4036141" y="3039675"/>
            <a:ext cx="810600" cy="810600"/>
          </a:xfrm>
          <a:prstGeom prst="ellipse">
            <a:avLst/>
          </a:prstGeom>
          <a:solidFill>
            <a:schemeClr val="accent4"/>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85" name="Google Shape;85;p15"/>
          <p:cNvSpPr/>
          <p:nvPr/>
        </p:nvSpPr>
        <p:spPr>
          <a:xfrm>
            <a:off x="4975432" y="3039675"/>
            <a:ext cx="810600" cy="810600"/>
          </a:xfrm>
          <a:prstGeom prst="ellipse">
            <a:avLst/>
          </a:prstGeom>
          <a:solidFill>
            <a:schemeClr val="accent5"/>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86" name="Google Shape;86;p15"/>
          <p:cNvSpPr/>
          <p:nvPr/>
        </p:nvSpPr>
        <p:spPr>
          <a:xfrm>
            <a:off x="5914723" y="3039675"/>
            <a:ext cx="810600" cy="810600"/>
          </a:xfrm>
          <a:prstGeom prst="ellipse">
            <a:avLst/>
          </a:prstGeom>
          <a:solidFill>
            <a:schemeClr val="accent6"/>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PURPLE</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#C895BE</a:t>
            </a:r>
            <a:endParaRPr sz="1000">
              <a:latin typeface="Proxima Nova"/>
              <a:ea typeface="Proxima Nova"/>
              <a:cs typeface="Proxima Nova"/>
              <a:sym typeface="Proxima Nova"/>
            </a:endParaRPr>
          </a:p>
        </p:txBody>
      </p:sp>
      <p:sp>
        <p:nvSpPr>
          <p:cNvPr id="87" name="Google Shape;87;p15"/>
          <p:cNvSpPr/>
          <p:nvPr/>
        </p:nvSpPr>
        <p:spPr>
          <a:xfrm>
            <a:off x="6854014" y="3039675"/>
            <a:ext cx="810600" cy="810600"/>
          </a:xfrm>
          <a:prstGeom prst="ellipse">
            <a:avLst/>
          </a:prstGeom>
          <a:solidFill>
            <a:srgbClr val="850A4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MAROON</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#840A4D</a:t>
            </a:r>
            <a:endParaRPr sz="1000">
              <a:solidFill>
                <a:srgbClr val="FFFFFF"/>
              </a:solidFill>
              <a:latin typeface="Proxima Nova"/>
              <a:ea typeface="Proxima Nova"/>
              <a:cs typeface="Proxima Nova"/>
              <a:sym typeface="Proxima Nova"/>
            </a:endParaRPr>
          </a:p>
        </p:txBody>
      </p:sp>
      <p:sp>
        <p:nvSpPr>
          <p:cNvPr id="88" name="Google Shape;88;p15"/>
          <p:cNvSpPr/>
          <p:nvPr/>
        </p:nvSpPr>
        <p:spPr>
          <a:xfrm>
            <a:off x="7793305" y="3039675"/>
            <a:ext cx="810600" cy="810600"/>
          </a:xfrm>
          <a:prstGeom prst="ellipse">
            <a:avLst/>
          </a:prstGeom>
          <a:solidFill>
            <a:srgbClr val="BCA22F"/>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OLIVE</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#BCA532</a:t>
            </a:r>
            <a:endParaRPr sz="1000">
              <a:latin typeface="Proxima Nova"/>
              <a:ea typeface="Proxima Nova"/>
              <a:cs typeface="Proxima Nova"/>
              <a:sym typeface="Proxima Nova"/>
            </a:endParaRPr>
          </a:p>
        </p:txBody>
      </p:sp>
      <p:sp>
        <p:nvSpPr>
          <p:cNvPr id="89" name="Google Shape;89;p15"/>
          <p:cNvSpPr txBox="1"/>
          <p:nvPr/>
        </p:nvSpPr>
        <p:spPr>
          <a:xfrm>
            <a:off x="457200"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(Olive). </a:t>
            </a:r>
            <a:endParaRPr sz="1000" b="1">
              <a:latin typeface="Proxima Nova"/>
              <a:ea typeface="Proxima Nova"/>
              <a:cs typeface="Proxima Nova"/>
              <a:sym typeface="Proxima Nova"/>
            </a:endParaRPr>
          </a:p>
        </p:txBody>
      </p:sp>
      <p:sp>
        <p:nvSpPr>
          <p:cNvPr id="90" name="Google Shape;90;p15"/>
          <p:cNvSpPr txBox="1"/>
          <p:nvPr/>
        </p:nvSpPr>
        <p:spPr>
          <a:xfrm>
            <a:off x="457200"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91" name="Google Shape;91;p15"/>
          <p:cNvSpPr txBox="1"/>
          <p:nvPr/>
        </p:nvSpPr>
        <p:spPr>
          <a:xfrm>
            <a:off x="3909250"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cxnSp>
        <p:nvCxnSpPr>
          <p:cNvPr id="92" name="Google Shape;92;p15"/>
          <p:cNvCxnSpPr/>
          <p:nvPr/>
        </p:nvCxnSpPr>
        <p:spPr>
          <a:xfrm>
            <a:off x="558125" y="4157175"/>
            <a:ext cx="7665000" cy="0"/>
          </a:xfrm>
          <a:prstGeom prst="straightConnector1">
            <a:avLst/>
          </a:prstGeom>
          <a:noFill/>
          <a:ln w="9525" cap="flat" cmpd="sng">
            <a:solidFill>
              <a:srgbClr val="000000"/>
            </a:solidFill>
            <a:prstDash val="solid"/>
            <a:round/>
            <a:headEnd type="none" w="med" len="med"/>
            <a:tailEnd type="triangle" w="med" len="med"/>
          </a:ln>
        </p:spPr>
      </p:cxnSp>
      <p:sp>
        <p:nvSpPr>
          <p:cNvPr id="93" name="Google Shape;93;p15"/>
          <p:cNvSpPr/>
          <p:nvPr/>
        </p:nvSpPr>
        <p:spPr>
          <a:xfrm>
            <a:off x="5914725" y="1156700"/>
            <a:ext cx="2553600" cy="1495500"/>
          </a:xfrm>
          <a:prstGeom prst="rect">
            <a:avLst/>
          </a:prstGeom>
          <a:noFill/>
          <a:ln w="19050" cap="flat" cmpd="sng">
            <a:solidFill>
              <a:srgbClr val="7DEB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p:nvPr/>
        </p:nvSpPr>
        <p:spPr>
          <a:xfrm>
            <a:off x="5963613" y="114036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95" name="Google Shape;95;p15"/>
          <p:cNvSpPr txBox="1"/>
          <p:nvPr/>
        </p:nvSpPr>
        <p:spPr>
          <a:xfrm>
            <a:off x="5963625" y="1496125"/>
            <a:ext cx="2504700" cy="107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50">
                <a:latin typeface="Proxima Nova"/>
                <a:ea typeface="Proxima Nova"/>
                <a:cs typeface="Proxima Nova"/>
                <a:sym typeface="Proxima Nova"/>
              </a:rPr>
              <a:t>Text should ONLY appear in black or white. Use this page as a guide for which text color to use against a background color </a:t>
            </a:r>
            <a:r>
              <a:rPr lang="en" sz="1050" i="1">
                <a:latin typeface="Proxima Nova"/>
                <a:ea typeface="Proxima Nova"/>
                <a:cs typeface="Proxima Nova"/>
                <a:sym typeface="Proxima Nova"/>
              </a:rPr>
              <a:t>in order to meet accessibility standards</a:t>
            </a:r>
            <a:r>
              <a:rPr lang="en" sz="1050">
                <a:latin typeface="Proxima Nova"/>
                <a:ea typeface="Proxima Nova"/>
                <a:cs typeface="Proxima Nova"/>
                <a:sym typeface="Proxima Nova"/>
              </a:rPr>
              <a:t> - i.e. </a:t>
            </a:r>
            <a:r>
              <a:rPr lang="en" sz="1050" b="1">
                <a:solidFill>
                  <a:srgbClr val="FFFFFF"/>
                </a:solidFill>
                <a:highlight>
                  <a:srgbClr val="017991"/>
                </a:highlight>
                <a:latin typeface="Proxima Nova"/>
                <a:ea typeface="Proxima Nova"/>
                <a:cs typeface="Proxima Nova"/>
                <a:sym typeface="Proxima Nova"/>
              </a:rPr>
              <a:t>white text</a:t>
            </a:r>
            <a:r>
              <a:rPr lang="en" sz="1050">
                <a:latin typeface="Proxima Nova"/>
                <a:ea typeface="Proxima Nova"/>
                <a:cs typeface="Proxima Nova"/>
                <a:sym typeface="Proxima Nova"/>
              </a:rPr>
              <a:t> on teal and </a:t>
            </a:r>
            <a:r>
              <a:rPr lang="en" sz="1050" b="1">
                <a:highlight>
                  <a:srgbClr val="FFDB00"/>
                </a:highlight>
                <a:latin typeface="Proxima Nova"/>
                <a:ea typeface="Proxima Nova"/>
                <a:cs typeface="Proxima Nova"/>
                <a:sym typeface="Proxima Nova"/>
              </a:rPr>
              <a:t>black text</a:t>
            </a:r>
            <a:r>
              <a:rPr lang="en" sz="1050">
                <a:latin typeface="Proxima Nova"/>
                <a:ea typeface="Proxima Nova"/>
                <a:cs typeface="Proxima Nova"/>
                <a:sym typeface="Proxima Nova"/>
              </a:rPr>
              <a:t> on yellow. </a:t>
            </a:r>
            <a:endParaRPr sz="1000">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 type="secHead">
  <p:cSld name="SECTION_HEADER">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457200" y="1843200"/>
            <a:ext cx="8229600" cy="1624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E41A23"/>
              </a:buClr>
              <a:buSzPts val="3000"/>
              <a:buNone/>
              <a:defRPr sz="3000">
                <a:solidFill>
                  <a:srgbClr val="E41A23"/>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cxnSp>
        <p:nvCxnSpPr>
          <p:cNvPr id="98" name="Google Shape;98;p16"/>
          <p:cNvCxnSpPr/>
          <p:nvPr/>
        </p:nvCxnSpPr>
        <p:spPr>
          <a:xfrm>
            <a:off x="1399725" y="1526350"/>
            <a:ext cx="2638200" cy="0"/>
          </a:xfrm>
          <a:prstGeom prst="straightConnector1">
            <a:avLst/>
          </a:prstGeom>
          <a:noFill/>
          <a:ln w="19050" cap="flat" cmpd="sng">
            <a:solidFill>
              <a:srgbClr val="000000"/>
            </a:solidFill>
            <a:prstDash val="solid"/>
            <a:round/>
            <a:headEnd type="none" w="med" len="med"/>
            <a:tailEnd type="none" w="med" len="med"/>
          </a:ln>
        </p:spPr>
      </p:cxnSp>
      <p:cxnSp>
        <p:nvCxnSpPr>
          <p:cNvPr id="99" name="Google Shape;99;p16"/>
          <p:cNvCxnSpPr/>
          <p:nvPr/>
        </p:nvCxnSpPr>
        <p:spPr>
          <a:xfrm>
            <a:off x="4913975" y="1526350"/>
            <a:ext cx="2638200" cy="0"/>
          </a:xfrm>
          <a:prstGeom prst="straightConnector1">
            <a:avLst/>
          </a:prstGeom>
          <a:noFill/>
          <a:ln w="19050" cap="flat" cmpd="sng">
            <a:solidFill>
              <a:srgbClr val="000000"/>
            </a:solidFill>
            <a:prstDash val="solid"/>
            <a:round/>
            <a:headEnd type="none" w="med" len="med"/>
            <a:tailEnd type="none" w="med" len="med"/>
          </a:ln>
        </p:spPr>
      </p:cxnSp>
      <p:sp>
        <p:nvSpPr>
          <p:cNvPr id="100" name="Google Shape;100;p16"/>
          <p:cNvSpPr txBox="1"/>
          <p:nvPr/>
        </p:nvSpPr>
        <p:spPr>
          <a:xfrm>
            <a:off x="4057900" y="1064950"/>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rgbClr val="017991"/>
                </a:solidFill>
                <a:latin typeface="Proxima Nova"/>
                <a:ea typeface="Proxima Nova"/>
                <a:cs typeface="Proxima Nova"/>
                <a:sym typeface="Proxima Nova"/>
              </a:rPr>
              <a:t>“</a:t>
            </a:r>
            <a:endParaRPr sz="7200">
              <a:solidFill>
                <a:srgbClr val="017991"/>
              </a:solidFill>
              <a:latin typeface="Proxima Nova"/>
              <a:ea typeface="Proxima Nova"/>
              <a:cs typeface="Proxima Nova"/>
              <a:sym typeface="Proxima Nov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or Block - Mint">
  <p:cSld name="TITLE_AND_TWO_COLUMNS_1_1">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57200" y="28037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9"/>
          <p:cNvSpPr txBox="1">
            <a:spLocks noGrp="1"/>
          </p:cNvSpPr>
          <p:nvPr>
            <p:ph type="body" idx="1"/>
          </p:nvPr>
        </p:nvSpPr>
        <p:spPr>
          <a:xfrm>
            <a:off x="564175" y="118662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4" name="Google Shape;114;p19"/>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5" name="Google Shape;115;p19"/>
          <p:cNvSpPr/>
          <p:nvPr/>
        </p:nvSpPr>
        <p:spPr>
          <a:xfrm>
            <a:off x="6315000" y="-13950"/>
            <a:ext cx="2877000" cy="5171400"/>
          </a:xfrm>
          <a:prstGeom prst="rect">
            <a:avLst/>
          </a:pr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19"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orizontal Color Block - Teal">
  <p:cSld name="TITLE_AND_TWO_COLUMNS_1_1_1_1_1">
    <p:spTree>
      <p:nvGrpSpPr>
        <p:cNvPr id="1" name="Shape 117"/>
        <p:cNvGrpSpPr/>
        <p:nvPr/>
      </p:nvGrpSpPr>
      <p:grpSpPr>
        <a:xfrm>
          <a:off x="0" y="0"/>
          <a:ext cx="0" cy="0"/>
          <a:chOff x="0" y="0"/>
          <a:chExt cx="0" cy="0"/>
        </a:xfrm>
      </p:grpSpPr>
      <p:sp>
        <p:nvSpPr>
          <p:cNvPr id="118" name="Google Shape;118;p20"/>
          <p:cNvSpPr/>
          <p:nvPr/>
        </p:nvSpPr>
        <p:spPr>
          <a:xfrm>
            <a:off x="0" y="2920950"/>
            <a:ext cx="9144000" cy="2222400"/>
          </a:xfrm>
          <a:prstGeom prst="rect">
            <a:avLst/>
          </a:prstGeom>
          <a:solidFill>
            <a:srgbClr val="01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a:spLocks noGrp="1"/>
          </p:cNvSpPr>
          <p:nvPr>
            <p:ph type="title"/>
          </p:nvPr>
        </p:nvSpPr>
        <p:spPr>
          <a:xfrm>
            <a:off x="457200" y="28037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20"/>
          <p:cNvSpPr txBox="1">
            <a:spLocks noGrp="1"/>
          </p:cNvSpPr>
          <p:nvPr>
            <p:ph type="body" idx="1"/>
          </p:nvPr>
        </p:nvSpPr>
        <p:spPr>
          <a:xfrm>
            <a:off x="564175" y="1152475"/>
            <a:ext cx="796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1" name="Google Shape;121;p20"/>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122" name="Google Shape;122;p20"/>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123" name="Google Shape;123;p20"/>
          <p:cNvSpPr txBox="1"/>
          <p:nvPr/>
        </p:nvSpPr>
        <p:spPr>
          <a:xfrm>
            <a:off x="455300" y="4650875"/>
            <a:ext cx="2874000" cy="41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FFFFFF"/>
                </a:solidFill>
                <a:latin typeface="Proxima Nova"/>
                <a:ea typeface="Proxima Nova"/>
                <a:cs typeface="Proxima Nova"/>
                <a:sym typeface="Proxima Nova"/>
              </a:rPr>
              <a:t>‹#›</a:t>
            </a:fld>
            <a:r>
              <a:rPr lang="en" sz="900">
                <a:solidFill>
                  <a:srgbClr val="FFFFFF"/>
                </a:solidFill>
                <a:latin typeface="Proxima Nova"/>
                <a:ea typeface="Proxima Nova"/>
                <a:cs typeface="Proxima Nova"/>
                <a:sym typeface="Proxima Nova"/>
              </a:rPr>
              <a:t> | © 2021 General Assembly</a:t>
            </a:r>
            <a:endParaRPr>
              <a:solidFill>
                <a:srgbClr val="FFFFFF"/>
              </a:solidFill>
              <a:latin typeface="Proxima Nova"/>
              <a:ea typeface="Proxima Nova"/>
              <a:cs typeface="Proxima Nova"/>
              <a:sym typeface="Proxima Nov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orizontal Color Block - Mint">
  <p:cSld name="TITLE_AND_TWO_COLUMNS_1_1_1_1_1_1">
    <p:spTree>
      <p:nvGrpSpPr>
        <p:cNvPr id="1" name="Shape 124"/>
        <p:cNvGrpSpPr/>
        <p:nvPr/>
      </p:nvGrpSpPr>
      <p:grpSpPr>
        <a:xfrm>
          <a:off x="0" y="0"/>
          <a:ext cx="0" cy="0"/>
          <a:chOff x="0" y="0"/>
          <a:chExt cx="0" cy="0"/>
        </a:xfrm>
      </p:grpSpPr>
      <p:sp>
        <p:nvSpPr>
          <p:cNvPr id="125" name="Google Shape;125;p21"/>
          <p:cNvSpPr/>
          <p:nvPr/>
        </p:nvSpPr>
        <p:spPr>
          <a:xfrm>
            <a:off x="0" y="2921025"/>
            <a:ext cx="9144000" cy="2222400"/>
          </a:xfrm>
          <a:prstGeom prst="rect">
            <a:avLst/>
          </a:pr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txBox="1">
            <a:spLocks noGrp="1"/>
          </p:cNvSpPr>
          <p:nvPr>
            <p:ph type="title"/>
          </p:nvPr>
        </p:nvSpPr>
        <p:spPr>
          <a:xfrm>
            <a:off x="457200" y="28037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21"/>
          <p:cNvSpPr txBox="1">
            <a:spLocks noGrp="1"/>
          </p:cNvSpPr>
          <p:nvPr>
            <p:ph type="body" idx="1"/>
          </p:nvPr>
        </p:nvSpPr>
        <p:spPr>
          <a:xfrm>
            <a:off x="564175" y="1152475"/>
            <a:ext cx="8122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8" name="Google Shape;128;p21"/>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129" name="Google Shape;129;p21"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30" name="Google Shape;130;p21"/>
          <p:cNvSpPr txBox="1"/>
          <p:nvPr/>
        </p:nvSpPr>
        <p:spPr>
          <a:xfrm>
            <a:off x="455300" y="4650875"/>
            <a:ext cx="2874000" cy="41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chemeClr val="dk1"/>
                </a:solidFill>
                <a:latin typeface="Proxima Nova"/>
                <a:ea typeface="Proxima Nova"/>
                <a:cs typeface="Proxima Nova"/>
                <a:sym typeface="Proxima Nova"/>
              </a:rPr>
              <a:t>‹#›</a:t>
            </a:fld>
            <a:r>
              <a:rPr lang="en" sz="900">
                <a:solidFill>
                  <a:schemeClr val="dk1"/>
                </a:solidFill>
                <a:latin typeface="Proxima Nova"/>
                <a:ea typeface="Proxima Nova"/>
                <a:cs typeface="Proxima Nova"/>
                <a:sym typeface="Proxima Nova"/>
              </a:rPr>
              <a:t> | © 2021 General Assembly</a:t>
            </a:r>
            <a:endParaRPr>
              <a:latin typeface="Proxima Nova"/>
              <a:ea typeface="Proxima Nova"/>
              <a:cs typeface="Proxima Nova"/>
              <a:sym typeface="Proxima Nov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457200" y="28037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3" name="Google Shape;133;p22"/>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plit Layout with Text Block - Light Teal">
  <p:cSld name="SECTION_TITLE_AND_DESCRIPTION">
    <p:spTree>
      <p:nvGrpSpPr>
        <p:cNvPr id="1"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txBox="1">
            <a:spLocks noGrp="1"/>
          </p:cNvSpPr>
          <p:nvPr>
            <p:ph type="title"/>
          </p:nvPr>
        </p:nvSpPr>
        <p:spPr>
          <a:xfrm>
            <a:off x="473700" y="280375"/>
            <a:ext cx="3837000" cy="15393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37" name="Google Shape;137;p23"/>
          <p:cNvSpPr txBox="1">
            <a:spLocks noGrp="1"/>
          </p:cNvSpPr>
          <p:nvPr>
            <p:ph type="body" idx="1"/>
          </p:nvPr>
        </p:nvSpPr>
        <p:spPr>
          <a:xfrm>
            <a:off x="4939500" y="457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38" name="Google Shape;138;p23"/>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139" name="Google Shape;139;p23"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plit Layout with Text Block - Dark Grey">
  <p:cSld name="SECTION_TITLE_AND_DESCRIPTION_1">
    <p:spTree>
      <p:nvGrpSpPr>
        <p:cNvPr id="1" name="Shape 140"/>
        <p:cNvGrpSpPr/>
        <p:nvPr/>
      </p:nvGrpSpPr>
      <p:grpSpPr>
        <a:xfrm>
          <a:off x="0" y="0"/>
          <a:ext cx="0" cy="0"/>
          <a:chOff x="0" y="0"/>
          <a:chExt cx="0" cy="0"/>
        </a:xfrm>
      </p:grpSpPr>
      <p:sp>
        <p:nvSpPr>
          <p:cNvPr id="141" name="Google Shape;141;p24"/>
          <p:cNvSpPr/>
          <p:nvPr/>
        </p:nvSpPr>
        <p:spPr>
          <a:xfrm>
            <a:off x="4572000" y="-125"/>
            <a:ext cx="4572000" cy="5143500"/>
          </a:xfrm>
          <a:prstGeom prst="rect">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txBox="1">
            <a:spLocks noGrp="1"/>
          </p:cNvSpPr>
          <p:nvPr>
            <p:ph type="title"/>
          </p:nvPr>
        </p:nvSpPr>
        <p:spPr>
          <a:xfrm>
            <a:off x="473700" y="280375"/>
            <a:ext cx="3837000" cy="15393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3" name="Google Shape;143;p24"/>
          <p:cNvSpPr txBox="1">
            <a:spLocks noGrp="1"/>
          </p:cNvSpPr>
          <p:nvPr>
            <p:ph type="body" idx="1"/>
          </p:nvPr>
        </p:nvSpPr>
        <p:spPr>
          <a:xfrm>
            <a:off x="4939500" y="457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44" name="Google Shape;144;p24"/>
          <p:cNvSpPr/>
          <p:nvPr/>
        </p:nvSpPr>
        <p:spPr>
          <a:xfrm>
            <a:off x="564165" y="223687"/>
            <a:ext cx="302700" cy="56700"/>
          </a:xfrm>
          <a:prstGeom prst="rect">
            <a:avLst/>
          </a:prstGeom>
          <a:solidFill>
            <a:srgbClr val="E51B24"/>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145" name="Google Shape;145;p24"/>
          <p:cNvPicPr preferRelativeResize="0"/>
          <p:nvPr/>
        </p:nvPicPr>
        <p:blipFill>
          <a:blip r:embed="rId2">
            <a:alphaModFix/>
          </a:blip>
          <a:stretch>
            <a:fillRect/>
          </a:stretch>
        </p:blipFill>
        <p:spPr>
          <a:xfrm>
            <a:off x="8242412" y="4573175"/>
            <a:ext cx="572726" cy="5726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lt">
  <p:cSld name="TITLE_4">
    <p:spTree>
      <p:nvGrpSpPr>
        <p:cNvPr id="1" name="Shape 16"/>
        <p:cNvGrpSpPr/>
        <p:nvPr/>
      </p:nvGrpSpPr>
      <p:grpSpPr>
        <a:xfrm>
          <a:off x="0" y="0"/>
          <a:ext cx="0" cy="0"/>
          <a:chOff x="0" y="0"/>
          <a:chExt cx="0" cy="0"/>
        </a:xfrm>
      </p:grpSpPr>
      <p:sp>
        <p:nvSpPr>
          <p:cNvPr id="17" name="Google Shape;17;p3"/>
          <p:cNvSpPr/>
          <p:nvPr/>
        </p:nvSpPr>
        <p:spPr>
          <a:xfrm>
            <a:off x="0" y="0"/>
            <a:ext cx="9144000" cy="5154000"/>
          </a:xfrm>
          <a:prstGeom prst="rect">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ctrTitle"/>
          </p:nvPr>
        </p:nvSpPr>
        <p:spPr>
          <a:xfrm>
            <a:off x="457200" y="1993850"/>
            <a:ext cx="6533700" cy="1515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pic>
        <p:nvPicPr>
          <p:cNvPr id="19" name="Google Shape;19;p3"/>
          <p:cNvPicPr preferRelativeResize="0"/>
          <p:nvPr/>
        </p:nvPicPr>
        <p:blipFill>
          <a:blip r:embed="rId2">
            <a:alphaModFix/>
          </a:blip>
          <a:stretch>
            <a:fillRect/>
          </a:stretch>
        </p:blipFill>
        <p:spPr>
          <a:xfrm>
            <a:off x="6051849" y="4497576"/>
            <a:ext cx="2675924" cy="504775"/>
          </a:xfrm>
          <a:prstGeom prst="rect">
            <a:avLst/>
          </a:prstGeom>
          <a:noFill/>
          <a:ln>
            <a:noFill/>
          </a:ln>
        </p:spPr>
      </p:pic>
      <p:sp>
        <p:nvSpPr>
          <p:cNvPr id="20" name="Google Shape;20;p3"/>
          <p:cNvSpPr txBox="1">
            <a:spLocks noGrp="1"/>
          </p:cNvSpPr>
          <p:nvPr>
            <p:ph type="ctrTitle" idx="2"/>
          </p:nvPr>
        </p:nvSpPr>
        <p:spPr>
          <a:xfrm>
            <a:off x="495450" y="1384625"/>
            <a:ext cx="8270700" cy="542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b="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21" name="Google Shape;21;p3"/>
          <p:cNvSpPr/>
          <p:nvPr/>
        </p:nvSpPr>
        <p:spPr>
          <a:xfrm>
            <a:off x="587675" y="1844232"/>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Slide">
  <p:cSld name="CUSTOM_2">
    <p:spTree>
      <p:nvGrpSpPr>
        <p:cNvPr id="1" name="Shape 152"/>
        <p:cNvGrpSpPr/>
        <p:nvPr/>
      </p:nvGrpSpPr>
      <p:grpSpPr>
        <a:xfrm>
          <a:off x="0" y="0"/>
          <a:ext cx="0" cy="0"/>
          <a:chOff x="0" y="0"/>
          <a:chExt cx="0" cy="0"/>
        </a:xfrm>
      </p:grpSpPr>
      <p:sp>
        <p:nvSpPr>
          <p:cNvPr id="153" name="Google Shape;153;p27"/>
          <p:cNvSpPr/>
          <p:nvPr/>
        </p:nvSpPr>
        <p:spPr>
          <a:xfrm>
            <a:off x="0" y="0"/>
            <a:ext cx="9144000" cy="5154000"/>
          </a:xfrm>
          <a:prstGeom prst="rect">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564450" y="2678475"/>
            <a:ext cx="8043300" cy="360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highlight>
                <a:srgbClr val="FFFFFF"/>
              </a:highlight>
            </a:endParaRPr>
          </a:p>
        </p:txBody>
      </p:sp>
      <p:sp>
        <p:nvSpPr>
          <p:cNvPr id="155" name="Google Shape;155;p27"/>
          <p:cNvSpPr txBox="1">
            <a:spLocks noGrp="1"/>
          </p:cNvSpPr>
          <p:nvPr>
            <p:ph type="title"/>
          </p:nvPr>
        </p:nvSpPr>
        <p:spPr>
          <a:xfrm>
            <a:off x="474275" y="1957575"/>
            <a:ext cx="8043300" cy="7209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pic>
        <p:nvPicPr>
          <p:cNvPr id="156" name="Google Shape;156;p27"/>
          <p:cNvPicPr preferRelativeResize="0"/>
          <p:nvPr/>
        </p:nvPicPr>
        <p:blipFill>
          <a:blip r:embed="rId2">
            <a:alphaModFix/>
          </a:blip>
          <a:stretch>
            <a:fillRect/>
          </a:stretch>
        </p:blipFill>
        <p:spPr>
          <a:xfrm>
            <a:off x="474275" y="2810250"/>
            <a:ext cx="2162237" cy="407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losing - Cog">
  <p:cSld name="CUSTOM_3">
    <p:spTree>
      <p:nvGrpSpPr>
        <p:cNvPr id="1" name="Shape 157"/>
        <p:cNvGrpSpPr/>
        <p:nvPr/>
      </p:nvGrpSpPr>
      <p:grpSpPr>
        <a:xfrm>
          <a:off x="0" y="0"/>
          <a:ext cx="0" cy="0"/>
          <a:chOff x="0" y="0"/>
          <a:chExt cx="0" cy="0"/>
        </a:xfrm>
      </p:grpSpPr>
      <p:sp>
        <p:nvSpPr>
          <p:cNvPr id="158" name="Google Shape;158;p28"/>
          <p:cNvSpPr/>
          <p:nvPr/>
        </p:nvSpPr>
        <p:spPr>
          <a:xfrm>
            <a:off x="0" y="0"/>
            <a:ext cx="9144000" cy="5154000"/>
          </a:xfrm>
          <a:prstGeom prst="rect">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9" name="Google Shape;159;p28"/>
          <p:cNvPicPr preferRelativeResize="0"/>
          <p:nvPr/>
        </p:nvPicPr>
        <p:blipFill>
          <a:blip r:embed="rId2">
            <a:alphaModFix/>
          </a:blip>
          <a:stretch>
            <a:fillRect/>
          </a:stretch>
        </p:blipFill>
        <p:spPr>
          <a:xfrm>
            <a:off x="3704475" y="1704225"/>
            <a:ext cx="1735050" cy="17350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 Basic: Title + Text">
  <p:cSld name="CUSTOM_1_1">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2236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62" name="Google Shape;162;p29"/>
          <p:cNvSpPr txBox="1">
            <a:spLocks noGrp="1"/>
          </p:cNvSpPr>
          <p:nvPr>
            <p:ph type="body" idx="1"/>
          </p:nvPr>
        </p:nvSpPr>
        <p:spPr>
          <a:xfrm>
            <a:off x="330600" y="1249850"/>
            <a:ext cx="8345700" cy="29433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3" name="Google Shape;163;p29"/>
          <p:cNvSpPr txBox="1">
            <a:spLocks noGrp="1"/>
          </p:cNvSpPr>
          <p:nvPr>
            <p:ph type="sldNum" idx="12"/>
          </p:nvPr>
        </p:nvSpPr>
        <p:spPr>
          <a:xfrm>
            <a:off x="140850" y="4662725"/>
            <a:ext cx="2021700" cy="393600"/>
          </a:xfrm>
          <a:prstGeom prst="rect">
            <a:avLst/>
          </a:prstGeom>
          <a:noFill/>
          <a:ln>
            <a:noFill/>
          </a:ln>
        </p:spPr>
        <p:txBody>
          <a:bodyPr spcFirstLastPara="1" wrap="square" lIns="64325" tIns="64325" rIns="64325" bIns="643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 Basic: Title + Text 10">
  <p:cSld name="CUSTOM_1_11">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66" name="Google Shape;166;p30"/>
          <p:cNvSpPr txBox="1">
            <a:spLocks noGrp="1"/>
          </p:cNvSpPr>
          <p:nvPr>
            <p:ph type="body" idx="1"/>
          </p:nvPr>
        </p:nvSpPr>
        <p:spPr>
          <a:xfrm>
            <a:off x="457200" y="1249850"/>
            <a:ext cx="8219100" cy="29433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7" name="Google Shape;167;p30"/>
          <p:cNvSpPr txBox="1">
            <a:spLocks noGrp="1"/>
          </p:cNvSpPr>
          <p:nvPr>
            <p:ph type="sldNum" idx="12"/>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l" rtl="0">
              <a:spcBef>
                <a:spcPts val="0"/>
              </a:spcBef>
              <a:spcAft>
                <a:spcPts val="0"/>
              </a:spcAft>
              <a:buNone/>
            </a:pPr>
            <a:fld id="{00000000-1234-1234-1234-123412341234}" type="slidenum">
              <a:rPr lang="en"/>
              <a:t>‹#›</a:t>
            </a:fld>
            <a:r>
              <a:rPr lang="en"/>
              <a:t> | © </a:t>
            </a:r>
            <a:r>
              <a:rPr lang="en">
                <a:solidFill>
                  <a:srgbClr val="000000"/>
                </a:solidFill>
              </a:rPr>
              <a:t>2019</a:t>
            </a:r>
            <a:r>
              <a:rPr lang="en"/>
              <a:t> General Assembly</a:t>
            </a:r>
            <a:endParaRPr>
              <a:solidFill>
                <a:srgbClr val="000000"/>
              </a:solidFill>
            </a:endParaRPr>
          </a:p>
        </p:txBody>
      </p:sp>
      <p:sp>
        <p:nvSpPr>
          <p:cNvPr id="168" name="Google Shape;168;p3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ody Copy 2 1">
  <p:cSld name="TITLE_AND_BODY_6_1">
    <p:spTree>
      <p:nvGrpSpPr>
        <p:cNvPr id="1" name="Shape 169"/>
        <p:cNvGrpSpPr/>
        <p:nvPr/>
      </p:nvGrpSpPr>
      <p:grpSpPr>
        <a:xfrm>
          <a:off x="0" y="0"/>
          <a:ext cx="0" cy="0"/>
          <a:chOff x="0" y="0"/>
          <a:chExt cx="0" cy="0"/>
        </a:xfrm>
      </p:grpSpPr>
      <p:cxnSp>
        <p:nvCxnSpPr>
          <p:cNvPr id="170" name="Google Shape;170;p31"/>
          <p:cNvCxnSpPr/>
          <p:nvPr/>
        </p:nvCxnSpPr>
        <p:spPr>
          <a:xfrm>
            <a:off x="368200" y="4736806"/>
            <a:ext cx="8311800" cy="0"/>
          </a:xfrm>
          <a:prstGeom prst="straightConnector1">
            <a:avLst/>
          </a:prstGeom>
          <a:noFill/>
          <a:ln w="9525" cap="flat" cmpd="sng">
            <a:solidFill>
              <a:srgbClr val="000000"/>
            </a:solidFill>
            <a:prstDash val="solid"/>
            <a:round/>
            <a:headEnd type="none" w="med" len="med"/>
            <a:tailEnd type="none" w="med" len="med"/>
          </a:ln>
        </p:spPr>
      </p:cxnSp>
      <p:sp>
        <p:nvSpPr>
          <p:cNvPr id="171" name="Google Shape;171;p31"/>
          <p:cNvSpPr txBox="1">
            <a:spLocks noGrp="1"/>
          </p:cNvSpPr>
          <p:nvPr>
            <p:ph type="subTitle" idx="1"/>
          </p:nvPr>
        </p:nvSpPr>
        <p:spPr>
          <a:xfrm>
            <a:off x="320350" y="170000"/>
            <a:ext cx="8359500" cy="45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pic>
        <p:nvPicPr>
          <p:cNvPr id="172" name="Google Shape;172;p31" descr="logo-wordmark-black.png"/>
          <p:cNvPicPr preferRelativeResize="0"/>
          <p:nvPr/>
        </p:nvPicPr>
        <p:blipFill rotWithShape="1">
          <a:blip r:embed="rId2">
            <a:alphaModFix/>
          </a:blip>
          <a:srcRect r="85797"/>
          <a:stretch/>
        </p:blipFill>
        <p:spPr>
          <a:xfrm>
            <a:off x="359001" y="4833275"/>
            <a:ext cx="245600" cy="208400"/>
          </a:xfrm>
          <a:prstGeom prst="rect">
            <a:avLst/>
          </a:prstGeom>
          <a:noFill/>
          <a:ln>
            <a:noFill/>
          </a:ln>
        </p:spPr>
      </p:pic>
      <p:sp>
        <p:nvSpPr>
          <p:cNvPr id="173" name="Google Shape;173;p31"/>
          <p:cNvSpPr txBox="1">
            <a:spLocks noGrp="1"/>
          </p:cNvSpPr>
          <p:nvPr>
            <p:ph type="body" idx="2"/>
          </p:nvPr>
        </p:nvSpPr>
        <p:spPr>
          <a:xfrm>
            <a:off x="348700" y="801529"/>
            <a:ext cx="6353700" cy="2622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Arial"/>
              <a:buChar char="●"/>
              <a:defRPr>
                <a:latin typeface="Arial"/>
                <a:ea typeface="Arial"/>
                <a:cs typeface="Arial"/>
                <a:sym typeface="Arial"/>
              </a:defRPr>
            </a:lvl1pPr>
            <a:lvl2pPr marL="914400" lvl="1" indent="-330200" rtl="0">
              <a:spcBef>
                <a:spcPts val="1600"/>
              </a:spcBef>
              <a:spcAft>
                <a:spcPts val="0"/>
              </a:spcAft>
              <a:buSzPts val="1600"/>
              <a:buFont typeface="Arial"/>
              <a:buChar char="○"/>
              <a:defRPr sz="1600">
                <a:latin typeface="Arial"/>
                <a:ea typeface="Arial"/>
                <a:cs typeface="Arial"/>
                <a:sym typeface="Arial"/>
              </a:defRPr>
            </a:lvl2pPr>
            <a:lvl3pPr marL="1371600" lvl="2" indent="-330200" rtl="0">
              <a:spcBef>
                <a:spcPts val="1600"/>
              </a:spcBef>
              <a:spcAft>
                <a:spcPts val="0"/>
              </a:spcAft>
              <a:buSzPts val="1600"/>
              <a:buFont typeface="Arial"/>
              <a:buChar char="■"/>
              <a:defRPr sz="1600">
                <a:latin typeface="Arial"/>
                <a:ea typeface="Arial"/>
                <a:cs typeface="Arial"/>
                <a:sym typeface="Arial"/>
              </a:defRPr>
            </a:lvl3pPr>
            <a:lvl4pPr marL="1828800" lvl="3" indent="-330200" rtl="0">
              <a:spcBef>
                <a:spcPts val="1600"/>
              </a:spcBef>
              <a:spcAft>
                <a:spcPts val="0"/>
              </a:spcAft>
              <a:buSzPts val="1600"/>
              <a:buFont typeface="Arial"/>
              <a:buChar char="●"/>
              <a:defRPr sz="1600">
                <a:latin typeface="Arial"/>
                <a:ea typeface="Arial"/>
                <a:cs typeface="Arial"/>
                <a:sym typeface="Arial"/>
              </a:defRPr>
            </a:lvl4pPr>
            <a:lvl5pPr marL="2286000" lvl="4" indent="-330200" rtl="0">
              <a:spcBef>
                <a:spcPts val="1600"/>
              </a:spcBef>
              <a:spcAft>
                <a:spcPts val="0"/>
              </a:spcAft>
              <a:buSzPts val="1600"/>
              <a:buFont typeface="Arial"/>
              <a:buChar char="○"/>
              <a:defRPr sz="1600">
                <a:latin typeface="Arial"/>
                <a:ea typeface="Arial"/>
                <a:cs typeface="Arial"/>
                <a:sym typeface="Arial"/>
              </a:defRPr>
            </a:lvl5pPr>
            <a:lvl6pPr marL="2743200" lvl="5" indent="-330200" rtl="0">
              <a:spcBef>
                <a:spcPts val="1600"/>
              </a:spcBef>
              <a:spcAft>
                <a:spcPts val="0"/>
              </a:spcAft>
              <a:buSzPts val="1600"/>
              <a:buFont typeface="Arial"/>
              <a:buChar char="■"/>
              <a:defRPr sz="1600">
                <a:latin typeface="Arial"/>
                <a:ea typeface="Arial"/>
                <a:cs typeface="Arial"/>
                <a:sym typeface="Arial"/>
              </a:defRPr>
            </a:lvl6pPr>
            <a:lvl7pPr marL="3200400" lvl="6" indent="-330200" rtl="0">
              <a:spcBef>
                <a:spcPts val="1600"/>
              </a:spcBef>
              <a:spcAft>
                <a:spcPts val="0"/>
              </a:spcAft>
              <a:buSzPts val="1600"/>
              <a:buFont typeface="Arial"/>
              <a:buChar char="●"/>
              <a:defRPr sz="1600">
                <a:latin typeface="Arial"/>
                <a:ea typeface="Arial"/>
                <a:cs typeface="Arial"/>
                <a:sym typeface="Arial"/>
              </a:defRPr>
            </a:lvl7pPr>
            <a:lvl8pPr marL="3657600" lvl="7" indent="-330200" rtl="0">
              <a:spcBef>
                <a:spcPts val="1600"/>
              </a:spcBef>
              <a:spcAft>
                <a:spcPts val="0"/>
              </a:spcAft>
              <a:buSzPts val="1600"/>
              <a:buFont typeface="Arial"/>
              <a:buChar char="○"/>
              <a:defRPr sz="1600">
                <a:latin typeface="Arial"/>
                <a:ea typeface="Arial"/>
                <a:cs typeface="Arial"/>
                <a:sym typeface="Arial"/>
              </a:defRPr>
            </a:lvl8pPr>
            <a:lvl9pPr marL="4114800" lvl="8" indent="-330200" rtl="0">
              <a:spcBef>
                <a:spcPts val="1600"/>
              </a:spcBef>
              <a:spcAft>
                <a:spcPts val="1600"/>
              </a:spcAft>
              <a:buSzPts val="1600"/>
              <a:buFont typeface="Arial"/>
              <a:buChar char="■"/>
              <a:defRPr sz="1600">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 Basic: Title + Text 1">
  <p:cSld name="CUSTOM_1_12">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76" name="Google Shape;176;p32"/>
          <p:cNvSpPr txBox="1">
            <a:spLocks noGrp="1"/>
          </p:cNvSpPr>
          <p:nvPr>
            <p:ph type="sldNum" idx="12"/>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l" rtl="0">
              <a:spcBef>
                <a:spcPts val="0"/>
              </a:spcBef>
              <a:spcAft>
                <a:spcPts val="0"/>
              </a:spcAft>
              <a:buNone/>
            </a:pPr>
            <a:fld id="{00000000-1234-1234-1234-123412341234}" type="slidenum">
              <a:rPr lang="en"/>
              <a:t>‹#›</a:t>
            </a:fld>
            <a:r>
              <a:rPr lang="en"/>
              <a:t> | © 201</a:t>
            </a:r>
            <a:r>
              <a:rPr lang="en">
                <a:solidFill>
                  <a:srgbClr val="000000"/>
                </a:solidFill>
              </a:rPr>
              <a:t>9</a:t>
            </a:r>
            <a:r>
              <a:rPr lang="en"/>
              <a:t> General Assembly</a:t>
            </a:r>
            <a:endParaRPr>
              <a:solidFill>
                <a:srgbClr val="000000"/>
              </a:solidFill>
            </a:endParaRPr>
          </a:p>
        </p:txBody>
      </p:sp>
      <p:sp>
        <p:nvSpPr>
          <p:cNvPr id="177" name="Google Shape;177;p32"/>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78" name="Google Shape;178;p3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9" name="Google Shape;179;p32"/>
          <p:cNvSpPr txBox="1">
            <a:spLocks noGrp="1"/>
          </p:cNvSpPr>
          <p:nvPr>
            <p:ph type="body" idx="2"/>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160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160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160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160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160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160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160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1600"/>
              </a:spcBef>
              <a:spcAft>
                <a:spcPts val="160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Agenda copy 2">
  <p:cSld name="Agenda copy 2">
    <p:bg>
      <p:bgPr>
        <a:solidFill>
          <a:srgbClr val="FFFFFF"/>
        </a:solidFill>
        <a:effectLst/>
      </p:bgPr>
    </p:bg>
    <p:spTree>
      <p:nvGrpSpPr>
        <p:cNvPr id="1" name="Shape 180"/>
        <p:cNvGrpSpPr/>
        <p:nvPr/>
      </p:nvGrpSpPr>
      <p:grpSpPr>
        <a:xfrm>
          <a:off x="0" y="0"/>
          <a:ext cx="0" cy="0"/>
          <a:chOff x="0" y="0"/>
          <a:chExt cx="0" cy="0"/>
        </a:xfrm>
      </p:grpSpPr>
      <p:cxnSp>
        <p:nvCxnSpPr>
          <p:cNvPr id="181" name="Google Shape;181;p33"/>
          <p:cNvCxnSpPr/>
          <p:nvPr/>
        </p:nvCxnSpPr>
        <p:spPr>
          <a:xfrm>
            <a:off x="446503" y="476767"/>
            <a:ext cx="8250900" cy="1500"/>
          </a:xfrm>
          <a:prstGeom prst="straightConnector1">
            <a:avLst/>
          </a:prstGeom>
          <a:noFill/>
          <a:ln w="9525" cap="flat" cmpd="sng">
            <a:solidFill>
              <a:srgbClr val="000000"/>
            </a:solidFill>
            <a:prstDash val="solid"/>
            <a:miter lim="8000"/>
            <a:headEnd type="none" w="sm" len="sm"/>
            <a:tailEnd type="none" w="sm" len="sm"/>
          </a:ln>
        </p:spPr>
      </p:cxnSp>
      <p:cxnSp>
        <p:nvCxnSpPr>
          <p:cNvPr id="182" name="Google Shape;182;p33"/>
          <p:cNvCxnSpPr/>
          <p:nvPr/>
        </p:nvCxnSpPr>
        <p:spPr>
          <a:xfrm>
            <a:off x="446503" y="888310"/>
            <a:ext cx="8250900" cy="1500"/>
          </a:xfrm>
          <a:prstGeom prst="straightConnector1">
            <a:avLst/>
          </a:prstGeom>
          <a:noFill/>
          <a:ln w="9525" cap="flat" cmpd="sng">
            <a:solidFill>
              <a:srgbClr val="000000"/>
            </a:solidFill>
            <a:prstDash val="solid"/>
            <a:miter lim="8000"/>
            <a:headEnd type="none" w="sm" len="sm"/>
            <a:tailEnd type="none" w="sm" len="sm"/>
          </a:ln>
        </p:spPr>
      </p:cxnSp>
      <p:sp>
        <p:nvSpPr>
          <p:cNvPr id="183" name="Google Shape;183;p33"/>
          <p:cNvSpPr txBox="1">
            <a:spLocks noGrp="1"/>
          </p:cNvSpPr>
          <p:nvPr>
            <p:ph type="sldNum" idx="12"/>
          </p:nvPr>
        </p:nvSpPr>
        <p:spPr>
          <a:xfrm>
            <a:off x="8443053" y="525531"/>
            <a:ext cx="257700" cy="2907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22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 Basic: Title + Text 2">
  <p:cSld name="CUSTOM_1_13">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86" name="Google Shape;186;p34"/>
          <p:cNvSpPr txBox="1">
            <a:spLocks noGrp="1"/>
          </p:cNvSpPr>
          <p:nvPr>
            <p:ph type="body" idx="1"/>
          </p:nvPr>
        </p:nvSpPr>
        <p:spPr>
          <a:xfrm>
            <a:off x="457200" y="1249850"/>
            <a:ext cx="8219100" cy="29433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87" name="Google Shape;187;p34"/>
          <p:cNvSpPr txBox="1">
            <a:spLocks noGrp="1"/>
          </p:cNvSpPr>
          <p:nvPr>
            <p:ph type="sldNum" idx="12"/>
          </p:nvPr>
        </p:nvSpPr>
        <p:spPr>
          <a:xfrm>
            <a:off x="457200" y="4662725"/>
            <a:ext cx="2860500" cy="393600"/>
          </a:xfrm>
          <a:prstGeom prst="rect">
            <a:avLst/>
          </a:prstGeom>
          <a:noFill/>
          <a:ln>
            <a:noFill/>
          </a:ln>
        </p:spPr>
        <p:txBody>
          <a:bodyPr spcFirstLastPara="1" wrap="square" lIns="64325" tIns="64325" rIns="64325" bIns="64325" anchor="ctr" anchorCtr="0">
            <a:noAutofit/>
          </a:bodyPr>
          <a:lstStyle>
            <a:lvl1pPr lvl="0" rtl="0">
              <a:buNone/>
              <a:defRPr sz="1000">
                <a:solidFill>
                  <a:schemeClr val="dk1"/>
                </a:solidFill>
              </a:defRPr>
            </a:lvl1pPr>
            <a:lvl2pPr lvl="1" rtl="0">
              <a:buNone/>
              <a:defRPr sz="1000">
                <a:solidFill>
                  <a:schemeClr val="dk1"/>
                </a:solidFill>
              </a:defRPr>
            </a:lvl2pPr>
            <a:lvl3pPr lvl="2" rtl="0">
              <a:buNone/>
              <a:defRPr sz="1000">
                <a:solidFill>
                  <a:schemeClr val="dk1"/>
                </a:solidFill>
              </a:defRPr>
            </a:lvl3pPr>
            <a:lvl4pPr lvl="3" rtl="0">
              <a:buNone/>
              <a:defRPr sz="1000">
                <a:solidFill>
                  <a:schemeClr val="dk1"/>
                </a:solidFill>
              </a:defRPr>
            </a:lvl4pPr>
            <a:lvl5pPr lvl="4" rtl="0">
              <a:buNone/>
              <a:defRPr sz="1000">
                <a:solidFill>
                  <a:schemeClr val="dk1"/>
                </a:solidFill>
              </a:defRPr>
            </a:lvl5pPr>
            <a:lvl6pPr lvl="5" rtl="0">
              <a:buNone/>
              <a:defRPr sz="1000">
                <a:solidFill>
                  <a:schemeClr val="dk1"/>
                </a:solidFill>
              </a:defRPr>
            </a:lvl6pPr>
            <a:lvl7pPr lvl="6" rtl="0">
              <a:buNone/>
              <a:defRPr sz="1000">
                <a:solidFill>
                  <a:schemeClr val="dk1"/>
                </a:solidFill>
              </a:defRPr>
            </a:lvl7pPr>
            <a:lvl8pPr lvl="7" rtl="0">
              <a:buNone/>
              <a:defRPr sz="1000">
                <a:solidFill>
                  <a:schemeClr val="dk1"/>
                </a:solidFill>
              </a:defRPr>
            </a:lvl8pPr>
            <a:lvl9pPr lvl="8" rtl="0">
              <a:buNone/>
              <a:defRPr sz="1000">
                <a:solidFill>
                  <a:schemeClr val="dk1"/>
                </a:solidFill>
              </a:defRPr>
            </a:lvl9pPr>
          </a:lstStyle>
          <a:p>
            <a:pPr marL="0" lvl="0" indent="0" algn="l" rtl="0">
              <a:spcBef>
                <a:spcPts val="0"/>
              </a:spcBef>
              <a:spcAft>
                <a:spcPts val="0"/>
              </a:spcAft>
              <a:buNone/>
            </a:pPr>
            <a:fld id="{00000000-1234-1234-1234-123412341234}" type="slidenum">
              <a:rPr lang="en"/>
              <a:t>‹#›</a:t>
            </a:fld>
            <a:r>
              <a:rPr lang="en"/>
              <a:t> | © 2018 General Assembly</a:t>
            </a:r>
            <a:endParaRPr>
              <a:solidFill>
                <a:srgbClr val="000000"/>
              </a:solidFill>
            </a:endParaRPr>
          </a:p>
        </p:txBody>
      </p:sp>
      <p:sp>
        <p:nvSpPr>
          <p:cNvPr id="188" name="Google Shape;188;p34"/>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 Basic: Title + Text 3">
  <p:cSld name="CUSTOM_1_14">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311700" y="22367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600"/>
              <a:buFont typeface="Proxima Nova"/>
              <a:buNone/>
              <a:defRPr sz="24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600"/>
              <a:buFont typeface="Arial"/>
              <a:buNone/>
              <a:defRPr sz="2400" b="0" i="0" u="none" strike="noStrike" cap="none">
                <a:solidFill>
                  <a:schemeClr val="dk1"/>
                </a:solidFill>
                <a:latin typeface="Arial"/>
                <a:ea typeface="Arial"/>
                <a:cs typeface="Arial"/>
                <a:sym typeface="Arial"/>
              </a:defRPr>
            </a:lvl9pPr>
          </a:lstStyle>
          <a:p>
            <a:endParaRPr/>
          </a:p>
        </p:txBody>
      </p:sp>
      <p:sp>
        <p:nvSpPr>
          <p:cNvPr id="191" name="Google Shape;191;p35"/>
          <p:cNvSpPr txBox="1">
            <a:spLocks noGrp="1"/>
          </p:cNvSpPr>
          <p:nvPr>
            <p:ph type="body" idx="1"/>
          </p:nvPr>
        </p:nvSpPr>
        <p:spPr>
          <a:xfrm>
            <a:off x="330600" y="1249850"/>
            <a:ext cx="8345700" cy="29433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sp>
        <p:nvSpPr>
          <p:cNvPr id="192" name="Google Shape;192;p35"/>
          <p:cNvSpPr txBox="1">
            <a:spLocks noGrp="1"/>
          </p:cNvSpPr>
          <p:nvPr>
            <p:ph type="sldNum" idx="12"/>
          </p:nvPr>
        </p:nvSpPr>
        <p:spPr>
          <a:xfrm>
            <a:off x="140850" y="4662725"/>
            <a:ext cx="2021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2pPr>
            <a:lvl3pPr marL="0" marR="0" lvl="2"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3pPr>
            <a:lvl4pPr marL="0" marR="0" lvl="3"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4pPr>
            <a:lvl5pPr marL="0" marR="0" lvl="4"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5pPr>
            <a:lvl6pPr marL="0" marR="0" lvl="5"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6pPr>
            <a:lvl7pPr marL="0" marR="0" lvl="6"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7pPr>
            <a:lvl8pPr marL="0" marR="0" lvl="7"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8pPr>
            <a:lvl9pPr marL="0" marR="0" lvl="8"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a:t>
            </a:r>
            <a:r>
              <a:rPr lang="en" sz="1400">
                <a:latin typeface="Arial"/>
                <a:ea typeface="Arial"/>
                <a:cs typeface="Arial"/>
                <a:sym typeface="Arial"/>
              </a:rPr>
              <a:t>2021</a:t>
            </a:r>
            <a:r>
              <a:rPr lang="en"/>
              <a:t>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Slide 1">
  <p:cSld name="TITLE_1">
    <p:spTree>
      <p:nvGrpSpPr>
        <p:cNvPr id="1" name="Shape 34"/>
        <p:cNvGrpSpPr/>
        <p:nvPr/>
      </p:nvGrpSpPr>
      <p:grpSpPr>
        <a:xfrm>
          <a:off x="0" y="0"/>
          <a:ext cx="0" cy="0"/>
          <a:chOff x="0" y="0"/>
          <a:chExt cx="0" cy="0"/>
        </a:xfrm>
      </p:grpSpPr>
      <p:sp>
        <p:nvSpPr>
          <p:cNvPr id="35" name="Google Shape;35;p6"/>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36" name="Google Shape;36;p6"/>
          <p:cNvPicPr preferRelativeResize="0"/>
          <p:nvPr/>
        </p:nvPicPr>
        <p:blipFill rotWithShape="1">
          <a:blip r:embed="rId2">
            <a:alphaModFix/>
          </a:blip>
          <a:srcRect t="9432" b="32555"/>
          <a:stretch/>
        </p:blipFill>
        <p:spPr>
          <a:xfrm>
            <a:off x="576288" y="1403150"/>
            <a:ext cx="8032525" cy="3107676"/>
          </a:xfrm>
          <a:prstGeom prst="rect">
            <a:avLst/>
          </a:prstGeom>
          <a:noFill/>
          <a:ln>
            <a:noFill/>
          </a:ln>
        </p:spPr>
      </p:pic>
      <p:sp>
        <p:nvSpPr>
          <p:cNvPr id="37" name="Google Shape;37;p6"/>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 Basic: Title + Text">
  <p:cSld name="1_1. Basic: Title + Text">
    <p:spTree>
      <p:nvGrpSpPr>
        <p:cNvPr id="1" name="Shape 359"/>
        <p:cNvGrpSpPr/>
        <p:nvPr/>
      </p:nvGrpSpPr>
      <p:grpSpPr>
        <a:xfrm>
          <a:off x="0" y="0"/>
          <a:ext cx="0" cy="0"/>
          <a:chOff x="0" y="0"/>
          <a:chExt cx="0" cy="0"/>
        </a:xfrm>
      </p:grpSpPr>
      <p:sp>
        <p:nvSpPr>
          <p:cNvPr id="360" name="Google Shape;360;p53"/>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361" name="Google Shape;361;p53"/>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362" name="Google Shape;362;p53"/>
          <p:cNvSpPr txBox="1">
            <a:spLocks noGrp="1"/>
          </p:cNvSpPr>
          <p:nvPr>
            <p:ph type="body" idx="1"/>
          </p:nvPr>
        </p:nvSpPr>
        <p:spPr>
          <a:xfrm>
            <a:off x="457200" y="1143000"/>
            <a:ext cx="8229600" cy="29379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
              <a:defRPr/>
            </a:lvl1pPr>
            <a:lvl2pPr marL="914400" lvl="1" indent="-304800" rtl="0">
              <a:spcBef>
                <a:spcPts val="1000"/>
              </a:spcBef>
              <a:spcAft>
                <a:spcPts val="0"/>
              </a:spcAft>
              <a:buSzPts val="1200"/>
              <a:buChar char="○"/>
              <a:defRPr/>
            </a:lvl2pPr>
            <a:lvl3pPr marL="1371600" lvl="2" indent="-304800" rtl="0">
              <a:spcBef>
                <a:spcPts val="1000"/>
              </a:spcBef>
              <a:spcAft>
                <a:spcPts val="0"/>
              </a:spcAft>
              <a:buSzPts val="1200"/>
              <a:buChar char="■"/>
              <a:defRPr/>
            </a:lvl3pPr>
            <a:lvl4pPr marL="1828800" lvl="3" indent="-304800" rtl="0">
              <a:spcBef>
                <a:spcPts val="1000"/>
              </a:spcBef>
              <a:spcAft>
                <a:spcPts val="0"/>
              </a:spcAft>
              <a:buSzPts val="1200"/>
              <a:buChar char="●"/>
              <a:defRPr/>
            </a:lvl4pPr>
            <a:lvl5pPr marL="2286000" lvl="4" indent="-304800" rtl="0">
              <a:spcBef>
                <a:spcPts val="1000"/>
              </a:spcBef>
              <a:spcAft>
                <a:spcPts val="0"/>
              </a:spcAft>
              <a:buSzPts val="1200"/>
              <a:buChar char="○"/>
              <a:defRPr/>
            </a:lvl5pPr>
            <a:lvl6pPr marL="2743200" lvl="5" indent="-304800" rtl="0">
              <a:spcBef>
                <a:spcPts val="1000"/>
              </a:spcBef>
              <a:spcAft>
                <a:spcPts val="0"/>
              </a:spcAft>
              <a:buSzPts val="1200"/>
              <a:buChar char="■"/>
              <a:defRPr/>
            </a:lvl6pPr>
            <a:lvl7pPr marL="3200400" lvl="6" indent="-304800" rtl="0">
              <a:spcBef>
                <a:spcPts val="1000"/>
              </a:spcBef>
              <a:spcAft>
                <a:spcPts val="0"/>
              </a:spcAft>
              <a:buSzPts val="1200"/>
              <a:buChar char="●"/>
              <a:defRPr/>
            </a:lvl7pPr>
            <a:lvl8pPr marL="3657600" lvl="7" indent="-304800" rtl="0">
              <a:spcBef>
                <a:spcPts val="1000"/>
              </a:spcBef>
              <a:spcAft>
                <a:spcPts val="0"/>
              </a:spcAft>
              <a:buSzPts val="1200"/>
              <a:buChar char="○"/>
              <a:defRPr/>
            </a:lvl8pPr>
            <a:lvl9pPr marL="4114800" lvl="8" indent="-304800" rtl="0">
              <a:spcBef>
                <a:spcPts val="1000"/>
              </a:spcBef>
              <a:spcAft>
                <a:spcPts val="1000"/>
              </a:spcAft>
              <a:buSzPts val="1200"/>
              <a:buChar char="■"/>
              <a:defRPr/>
            </a:lvl9pPr>
          </a:lstStyle>
          <a:p>
            <a:endParaRPr/>
          </a:p>
        </p:txBody>
      </p:sp>
      <p:sp>
        <p:nvSpPr>
          <p:cNvPr id="363" name="Google Shape;363;p53"/>
          <p:cNvSpPr txBox="1">
            <a:spLocks noGrp="1"/>
          </p:cNvSpPr>
          <p:nvPr>
            <p:ph type="body" idx="2"/>
          </p:nvPr>
        </p:nvSpPr>
        <p:spPr>
          <a:xfrm>
            <a:off x="4572000" y="4712925"/>
            <a:ext cx="3691800" cy="393600"/>
          </a:xfrm>
          <a:prstGeom prst="rect">
            <a:avLst/>
          </a:prstGeom>
        </p:spPr>
        <p:txBody>
          <a:bodyPr spcFirstLastPara="1" wrap="square" lIns="0" tIns="0" rIns="0" bIns="0" anchor="t"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100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100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100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100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100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100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100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1000"/>
              </a:spcBef>
              <a:spcAft>
                <a:spcPts val="1000"/>
              </a:spcAft>
              <a:buSzPts val="900"/>
              <a:buFont typeface="Proxima Nova"/>
              <a:buChar char="■"/>
              <a:defRPr sz="900">
                <a:latin typeface="Proxima Nova"/>
                <a:ea typeface="Proxima Nova"/>
                <a:cs typeface="Proxima Nova"/>
                <a:sym typeface="Proxima Nova"/>
              </a:defRPr>
            </a:lvl9pPr>
          </a:lstStyle>
          <a:p>
            <a:endParaRPr/>
          </a:p>
        </p:txBody>
      </p:sp>
      <p:sp>
        <p:nvSpPr>
          <p:cNvPr id="364" name="Google Shape;364;p53"/>
          <p:cNvSpPr txBox="1">
            <a:spLocks noGrp="1"/>
          </p:cNvSpPr>
          <p:nvPr>
            <p:ph type="sldNum" idx="12"/>
          </p:nvPr>
        </p:nvSpPr>
        <p:spPr>
          <a:xfrm>
            <a:off x="457200" y="4662725"/>
            <a:ext cx="2372100" cy="393600"/>
          </a:xfrm>
          <a:prstGeom prst="rect">
            <a:avLst/>
          </a:prstGeom>
        </p:spPr>
        <p:txBody>
          <a:bodyPr spcFirstLastPara="1" wrap="square" lIns="0" tIns="0" rIns="0" bIns="0"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r>
              <a:rPr lang="en"/>
              <a:t> | © 2023 General Assembly</a:t>
            </a:r>
            <a:endParaRPr>
              <a:solidFill>
                <a:schemeClr val="lt1"/>
              </a:solidFill>
            </a:endParaRPr>
          </a:p>
        </p:txBody>
      </p:sp>
    </p:spTree>
    <p:extLst>
      <p:ext uri="{BB962C8B-B14F-4D97-AF65-F5344CB8AC3E}">
        <p14:creationId xmlns:p14="http://schemas.microsoft.com/office/powerpoint/2010/main" val="4282407471"/>
      </p:ext>
    </p:extLst>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Divider Slide">
  <p:cSld name="Divider Slide">
    <p:spTree>
      <p:nvGrpSpPr>
        <p:cNvPr id="1" name="Shape 378"/>
        <p:cNvGrpSpPr/>
        <p:nvPr/>
      </p:nvGrpSpPr>
      <p:grpSpPr>
        <a:xfrm>
          <a:off x="0" y="0"/>
          <a:ext cx="0" cy="0"/>
          <a:chOff x="0" y="0"/>
          <a:chExt cx="0" cy="0"/>
        </a:xfrm>
      </p:grpSpPr>
      <p:sp>
        <p:nvSpPr>
          <p:cNvPr id="379" name="Google Shape;379;p56"/>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56"/>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381" name="Google Shape;381;p56"/>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382" name="Google Shape;382;p56"/>
          <p:cNvPicPr preferRelativeResize="0"/>
          <p:nvPr/>
        </p:nvPicPr>
        <p:blipFill rotWithShape="1">
          <a:blip r:embed="rId2">
            <a:alphaModFix/>
          </a:blip>
          <a:srcRect/>
          <a:stretch/>
        </p:blipFill>
        <p:spPr>
          <a:xfrm>
            <a:off x="8469250" y="4793524"/>
            <a:ext cx="210385" cy="210385"/>
          </a:xfrm>
          <a:prstGeom prst="rect">
            <a:avLst/>
          </a:prstGeom>
          <a:noFill/>
          <a:ln>
            <a:noFill/>
          </a:ln>
        </p:spPr>
      </p:pic>
      <p:sp>
        <p:nvSpPr>
          <p:cNvPr id="383" name="Google Shape;383;p56"/>
          <p:cNvSpPr/>
          <p:nvPr/>
        </p:nvSpPr>
        <p:spPr>
          <a:xfrm>
            <a:off x="-54800" y="-29400"/>
            <a:ext cx="9252600" cy="5204700"/>
          </a:xfrm>
          <a:prstGeom prst="rect">
            <a:avLst/>
          </a:prstGeom>
          <a:solidFill>
            <a:srgbClr val="017991"/>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56"/>
          <p:cNvSpPr txBox="1">
            <a:spLocks noGrp="1"/>
          </p:cNvSpPr>
          <p:nvPr>
            <p:ph type="title"/>
          </p:nvPr>
        </p:nvSpPr>
        <p:spPr>
          <a:xfrm>
            <a:off x="457200" y="1777050"/>
            <a:ext cx="7551900" cy="1589400"/>
          </a:xfrm>
          <a:prstGeom prst="rect">
            <a:avLst/>
          </a:prstGeom>
        </p:spPr>
        <p:txBody>
          <a:bodyPr spcFirstLastPara="1" wrap="square" lIns="0" tIns="0" rIns="0" bIns="0"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385" name="Google Shape;385;p56"/>
          <p:cNvSpPr txBox="1">
            <a:spLocks noGrp="1"/>
          </p:cNvSpPr>
          <p:nvPr>
            <p:ph type="subTitle" idx="1"/>
          </p:nvPr>
        </p:nvSpPr>
        <p:spPr>
          <a:xfrm>
            <a:off x="502325" y="1221643"/>
            <a:ext cx="7457700" cy="411600"/>
          </a:xfrm>
          <a:prstGeom prst="rect">
            <a:avLst/>
          </a:prstGeom>
        </p:spPr>
        <p:txBody>
          <a:bodyPr spcFirstLastPara="1" wrap="square" lIns="0" tIns="0" rIns="0" bIns="0" anchor="t" anchorCtr="0">
            <a:noAutofit/>
          </a:bodyPr>
          <a:lstStyle>
            <a:lvl1pPr lvl="0" rtl="0">
              <a:spcBef>
                <a:spcPts val="0"/>
              </a:spcBef>
              <a:spcAft>
                <a:spcPts val="0"/>
              </a:spcAft>
              <a:buNone/>
              <a:defRPr sz="1800">
                <a:solidFill>
                  <a:schemeClr val="lt1"/>
                </a:solidFill>
              </a:defRPr>
            </a:lvl1pPr>
            <a:lvl2pPr lvl="1" rtl="0">
              <a:spcBef>
                <a:spcPts val="1000"/>
              </a:spcBef>
              <a:spcAft>
                <a:spcPts val="0"/>
              </a:spcAft>
              <a:buNone/>
              <a:defRPr sz="2400">
                <a:solidFill>
                  <a:schemeClr val="lt1"/>
                </a:solidFill>
              </a:defRPr>
            </a:lvl2pPr>
            <a:lvl3pPr lvl="2" rtl="0">
              <a:spcBef>
                <a:spcPts val="1000"/>
              </a:spcBef>
              <a:spcAft>
                <a:spcPts val="0"/>
              </a:spcAft>
              <a:buNone/>
              <a:defRPr sz="2400">
                <a:solidFill>
                  <a:schemeClr val="lt1"/>
                </a:solidFill>
              </a:defRPr>
            </a:lvl3pPr>
            <a:lvl4pPr lvl="3" rtl="0">
              <a:spcBef>
                <a:spcPts val="1000"/>
              </a:spcBef>
              <a:spcAft>
                <a:spcPts val="0"/>
              </a:spcAft>
              <a:buNone/>
              <a:defRPr sz="2400">
                <a:solidFill>
                  <a:schemeClr val="lt1"/>
                </a:solidFill>
              </a:defRPr>
            </a:lvl4pPr>
            <a:lvl5pPr lvl="4" rtl="0">
              <a:spcBef>
                <a:spcPts val="1000"/>
              </a:spcBef>
              <a:spcAft>
                <a:spcPts val="0"/>
              </a:spcAft>
              <a:buNone/>
              <a:defRPr sz="2400">
                <a:solidFill>
                  <a:schemeClr val="lt1"/>
                </a:solidFill>
              </a:defRPr>
            </a:lvl5pPr>
            <a:lvl6pPr lvl="5" rtl="0">
              <a:spcBef>
                <a:spcPts val="1000"/>
              </a:spcBef>
              <a:spcAft>
                <a:spcPts val="0"/>
              </a:spcAft>
              <a:buNone/>
              <a:defRPr sz="2400">
                <a:solidFill>
                  <a:schemeClr val="lt1"/>
                </a:solidFill>
              </a:defRPr>
            </a:lvl6pPr>
            <a:lvl7pPr lvl="6" rtl="0">
              <a:spcBef>
                <a:spcPts val="1000"/>
              </a:spcBef>
              <a:spcAft>
                <a:spcPts val="0"/>
              </a:spcAft>
              <a:buNone/>
              <a:defRPr sz="2400">
                <a:solidFill>
                  <a:schemeClr val="lt1"/>
                </a:solidFill>
              </a:defRPr>
            </a:lvl7pPr>
            <a:lvl8pPr lvl="7" rtl="0">
              <a:spcBef>
                <a:spcPts val="1000"/>
              </a:spcBef>
              <a:spcAft>
                <a:spcPts val="0"/>
              </a:spcAft>
              <a:buNone/>
              <a:defRPr sz="2400">
                <a:solidFill>
                  <a:schemeClr val="lt1"/>
                </a:solidFill>
              </a:defRPr>
            </a:lvl8pPr>
            <a:lvl9pPr lvl="8" rtl="0">
              <a:spcBef>
                <a:spcPts val="1000"/>
              </a:spcBef>
              <a:spcAft>
                <a:spcPts val="1000"/>
              </a:spcAft>
              <a:buNone/>
              <a:defRPr sz="2400">
                <a:solidFill>
                  <a:schemeClr val="lt1"/>
                </a:solidFill>
              </a:defRPr>
            </a:lvl9pPr>
          </a:lstStyle>
          <a:p>
            <a:endParaRPr/>
          </a:p>
        </p:txBody>
      </p:sp>
      <p:sp>
        <p:nvSpPr>
          <p:cNvPr id="386" name="Google Shape;386;p56"/>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387" name="Google Shape;387;p56" descr="GA-Cog-900.png"/>
          <p:cNvPicPr preferRelativeResize="0"/>
          <p:nvPr/>
        </p:nvPicPr>
        <p:blipFill>
          <a:blip r:embed="rId3">
            <a:alphaModFix/>
          </a:blip>
          <a:stretch>
            <a:fillRect/>
          </a:stretch>
        </p:blipFill>
        <p:spPr>
          <a:xfrm>
            <a:off x="8370750" y="4701500"/>
            <a:ext cx="315502" cy="315502"/>
          </a:xfrm>
          <a:prstGeom prst="rect">
            <a:avLst/>
          </a:prstGeom>
          <a:noFill/>
          <a:ln>
            <a:noFill/>
          </a:ln>
        </p:spPr>
      </p:pic>
    </p:spTree>
    <p:extLst>
      <p:ext uri="{BB962C8B-B14F-4D97-AF65-F5344CB8AC3E}">
        <p14:creationId xmlns:p14="http://schemas.microsoft.com/office/powerpoint/2010/main" val="14563255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 Black">
  <p:cSld name="Quote - Black">
    <p:bg>
      <p:bgPr>
        <a:solidFill>
          <a:schemeClr val="dk1"/>
        </a:solidFill>
        <a:effectLst/>
      </p:bgPr>
    </p:bg>
    <p:spTree>
      <p:nvGrpSpPr>
        <p:cNvPr id="1" name="Shape 158"/>
        <p:cNvGrpSpPr/>
        <p:nvPr/>
      </p:nvGrpSpPr>
      <p:grpSpPr>
        <a:xfrm>
          <a:off x="0" y="0"/>
          <a:ext cx="0" cy="0"/>
          <a:chOff x="0" y="0"/>
          <a:chExt cx="0" cy="0"/>
        </a:xfrm>
      </p:grpSpPr>
      <p:sp>
        <p:nvSpPr>
          <p:cNvPr id="159" name="Google Shape;159;p28"/>
          <p:cNvSpPr txBox="1">
            <a:spLocks noGrp="1"/>
          </p:cNvSpPr>
          <p:nvPr>
            <p:ph type="sldNum" idx="12"/>
          </p:nvPr>
        </p:nvSpPr>
        <p:spPr>
          <a:xfrm>
            <a:off x="320040" y="4663225"/>
            <a:ext cx="316200" cy="315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60" name="Google Shape;160;p28"/>
          <p:cNvSpPr txBox="1"/>
          <p:nvPr/>
        </p:nvSpPr>
        <p:spPr>
          <a:xfrm>
            <a:off x="-360950" y="-1644300"/>
            <a:ext cx="2611800" cy="63417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40000" b="1">
                <a:solidFill>
                  <a:schemeClr val="dk2"/>
                </a:solidFill>
                <a:latin typeface="Brygada 1918"/>
                <a:ea typeface="Brygada 1918"/>
                <a:cs typeface="Brygada 1918"/>
                <a:sym typeface="Brygada 1918"/>
              </a:rPr>
              <a:t>“</a:t>
            </a:r>
            <a:endParaRPr sz="40000" b="1">
              <a:solidFill>
                <a:schemeClr val="dk2"/>
              </a:solidFill>
              <a:latin typeface="Brygada 1918"/>
              <a:ea typeface="Brygada 1918"/>
              <a:cs typeface="Brygada 1918"/>
              <a:sym typeface="Brygada 1918"/>
            </a:endParaRPr>
          </a:p>
        </p:txBody>
      </p:sp>
      <p:sp>
        <p:nvSpPr>
          <p:cNvPr id="161" name="Google Shape;161;p28"/>
          <p:cNvSpPr txBox="1">
            <a:spLocks noGrp="1"/>
          </p:cNvSpPr>
          <p:nvPr>
            <p:ph type="ctrTitle"/>
          </p:nvPr>
        </p:nvSpPr>
        <p:spPr>
          <a:xfrm>
            <a:off x="2051675" y="457200"/>
            <a:ext cx="4341900" cy="23001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200"/>
              <a:buNone/>
              <a:defRPr>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162" name="Google Shape;162;p28"/>
          <p:cNvSpPr txBox="1">
            <a:spLocks noGrp="1"/>
          </p:cNvSpPr>
          <p:nvPr>
            <p:ph type="subTitle" idx="1"/>
          </p:nvPr>
        </p:nvSpPr>
        <p:spPr>
          <a:xfrm>
            <a:off x="2051675" y="2985800"/>
            <a:ext cx="4341900" cy="685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pic>
        <p:nvPicPr>
          <p:cNvPr id="163" name="Google Shape;163;p28"/>
          <p:cNvPicPr preferRelativeResize="0"/>
          <p:nvPr/>
        </p:nvPicPr>
        <p:blipFill rotWithShape="1">
          <a:blip r:embed="rId2">
            <a:alphaModFix amt="20000"/>
          </a:blip>
          <a:srcRect l="12816" t="-12220" r="4175" b="-12220"/>
          <a:stretch/>
        </p:blipFill>
        <p:spPr>
          <a:xfrm>
            <a:off x="5944198" y="-628650"/>
            <a:ext cx="6400800" cy="6400800"/>
          </a:xfrm>
          <a:prstGeom prst="ellipse">
            <a:avLst/>
          </a:prstGeom>
          <a:noFill/>
          <a:ln>
            <a:noFill/>
          </a:ln>
        </p:spPr>
      </p:pic>
      <p:pic>
        <p:nvPicPr>
          <p:cNvPr id="164" name="Google Shape;164;p28" descr="GA-Cog-900.png"/>
          <p:cNvPicPr preferRelativeResize="0"/>
          <p:nvPr/>
        </p:nvPicPr>
        <p:blipFill>
          <a:blip r:embed="rId3">
            <a:alphaModFix/>
          </a:blip>
          <a:stretch>
            <a:fillRect/>
          </a:stretch>
        </p:blipFill>
        <p:spPr>
          <a:xfrm>
            <a:off x="8370750" y="4663157"/>
            <a:ext cx="316051" cy="316051"/>
          </a:xfrm>
          <a:prstGeom prst="rect">
            <a:avLst/>
          </a:prstGeom>
          <a:noFill/>
          <a:ln>
            <a:noFill/>
          </a:ln>
        </p:spPr>
      </p:pic>
      <p:sp>
        <p:nvSpPr>
          <p:cNvPr id="165" name="Google Shape;165;p28"/>
          <p:cNvSpPr txBox="1"/>
          <p:nvPr/>
        </p:nvSpPr>
        <p:spPr>
          <a:xfrm>
            <a:off x="685800" y="4728475"/>
            <a:ext cx="1078500" cy="185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600">
                <a:solidFill>
                  <a:srgbClr val="666666"/>
                </a:solidFill>
                <a:latin typeface="Nunito Sans"/>
                <a:ea typeface="Nunito Sans"/>
                <a:cs typeface="Nunito Sans"/>
                <a:sym typeface="Nunito Sans"/>
              </a:rPr>
              <a:t>© 2024 General Assembly</a:t>
            </a:r>
            <a:endParaRPr sz="600">
              <a:solidFill>
                <a:srgbClr val="666666"/>
              </a:solidFill>
              <a:latin typeface="Nunito Sans"/>
              <a:ea typeface="Nunito Sans"/>
              <a:cs typeface="Nunito Sans"/>
              <a:sym typeface="Nunito Sans"/>
            </a:endParaRPr>
          </a:p>
        </p:txBody>
      </p:sp>
    </p:spTree>
    <p:extLst>
      <p:ext uri="{BB962C8B-B14F-4D97-AF65-F5344CB8AC3E}">
        <p14:creationId xmlns:p14="http://schemas.microsoft.com/office/powerpoint/2010/main" val="254750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Slide 2">
  <p:cSld name="TITLE_1_1">
    <p:spTree>
      <p:nvGrpSpPr>
        <p:cNvPr id="1" name="Shape 38"/>
        <p:cNvGrpSpPr/>
        <p:nvPr/>
      </p:nvGrpSpPr>
      <p:grpSpPr>
        <a:xfrm>
          <a:off x="0" y="0"/>
          <a:ext cx="0" cy="0"/>
          <a:chOff x="0" y="0"/>
          <a:chExt cx="0" cy="0"/>
        </a:xfrm>
      </p:grpSpPr>
      <p:sp>
        <p:nvSpPr>
          <p:cNvPr id="39" name="Google Shape;39;p7"/>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40" name="Google Shape;40;p7"/>
          <p:cNvPicPr preferRelativeResize="0"/>
          <p:nvPr/>
        </p:nvPicPr>
        <p:blipFill rotWithShape="1">
          <a:blip r:embed="rId2">
            <a:alphaModFix/>
          </a:blip>
          <a:srcRect t="13661" b="28326"/>
          <a:stretch/>
        </p:blipFill>
        <p:spPr>
          <a:xfrm>
            <a:off x="576300" y="1403150"/>
            <a:ext cx="8032499" cy="3107676"/>
          </a:xfrm>
          <a:prstGeom prst="rect">
            <a:avLst/>
          </a:prstGeom>
          <a:noFill/>
          <a:ln>
            <a:noFill/>
          </a:ln>
        </p:spPr>
      </p:pic>
      <p:sp>
        <p:nvSpPr>
          <p:cNvPr id="41" name="Google Shape;41;p7"/>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Slide 3">
  <p:cSld name="TITLE_1_1_1">
    <p:spTree>
      <p:nvGrpSpPr>
        <p:cNvPr id="1" name="Shape 42"/>
        <p:cNvGrpSpPr/>
        <p:nvPr/>
      </p:nvGrpSpPr>
      <p:grpSpPr>
        <a:xfrm>
          <a:off x="0" y="0"/>
          <a:ext cx="0" cy="0"/>
          <a:chOff x="0" y="0"/>
          <a:chExt cx="0" cy="0"/>
        </a:xfrm>
      </p:grpSpPr>
      <p:sp>
        <p:nvSpPr>
          <p:cNvPr id="43" name="Google Shape;43;p8"/>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44" name="Google Shape;44;p8"/>
          <p:cNvPicPr preferRelativeResize="0"/>
          <p:nvPr/>
        </p:nvPicPr>
        <p:blipFill rotWithShape="1">
          <a:blip r:embed="rId2">
            <a:alphaModFix/>
          </a:blip>
          <a:srcRect l="258" t="16064" r="258" b="26231"/>
          <a:stretch/>
        </p:blipFill>
        <p:spPr>
          <a:xfrm>
            <a:off x="576300" y="1403150"/>
            <a:ext cx="8032499" cy="3107676"/>
          </a:xfrm>
          <a:prstGeom prst="rect">
            <a:avLst/>
          </a:prstGeom>
          <a:noFill/>
          <a:ln>
            <a:noFill/>
          </a:ln>
        </p:spPr>
      </p:pic>
      <p:sp>
        <p:nvSpPr>
          <p:cNvPr id="45" name="Google Shape;45;p8"/>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hoto Slide 4">
  <p:cSld name="TITLE_1_1_1_1">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48" name="Google Shape;48;p9"/>
          <p:cNvPicPr preferRelativeResize="0"/>
          <p:nvPr/>
        </p:nvPicPr>
        <p:blipFill rotWithShape="1">
          <a:blip r:embed="rId2">
            <a:alphaModFix/>
          </a:blip>
          <a:srcRect l="517" t="7161" b="35131"/>
          <a:stretch/>
        </p:blipFill>
        <p:spPr>
          <a:xfrm>
            <a:off x="576300" y="1403150"/>
            <a:ext cx="8032499" cy="3107676"/>
          </a:xfrm>
          <a:prstGeom prst="rect">
            <a:avLst/>
          </a:prstGeom>
          <a:noFill/>
          <a:ln>
            <a:noFill/>
          </a:ln>
        </p:spPr>
      </p:pic>
      <p:sp>
        <p:nvSpPr>
          <p:cNvPr id="49" name="Google Shape;49;p9"/>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Slide 5">
  <p:cSld name="TITLE_1_1_1_1_1">
    <p:spTree>
      <p:nvGrpSpPr>
        <p:cNvPr id="1" name="Shape 50"/>
        <p:cNvGrpSpPr/>
        <p:nvPr/>
      </p:nvGrpSpPr>
      <p:grpSpPr>
        <a:xfrm>
          <a:off x="0" y="0"/>
          <a:ext cx="0" cy="0"/>
          <a:chOff x="0" y="0"/>
          <a:chExt cx="0" cy="0"/>
        </a:xfrm>
      </p:grpSpPr>
      <p:sp>
        <p:nvSpPr>
          <p:cNvPr id="51" name="Google Shape;51;p10"/>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52" name="Google Shape;52;p10"/>
          <p:cNvPicPr preferRelativeResize="0"/>
          <p:nvPr/>
        </p:nvPicPr>
        <p:blipFill rotWithShape="1">
          <a:blip r:embed="rId2">
            <a:alphaModFix/>
          </a:blip>
          <a:srcRect t="9958" r="990" b="32609"/>
          <a:stretch/>
        </p:blipFill>
        <p:spPr>
          <a:xfrm>
            <a:off x="576300" y="1403150"/>
            <a:ext cx="8032499" cy="3107676"/>
          </a:xfrm>
          <a:prstGeom prst="rect">
            <a:avLst/>
          </a:prstGeom>
          <a:noFill/>
          <a:ln>
            <a:noFill/>
          </a:ln>
        </p:spPr>
      </p:pic>
      <p:sp>
        <p:nvSpPr>
          <p:cNvPr id="53" name="Google Shape;53;p10"/>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Slide 6">
  <p:cSld name="TITLE_1_1_1_1_1_1">
    <p:spTree>
      <p:nvGrpSpPr>
        <p:cNvPr id="1" name="Shape 54"/>
        <p:cNvGrpSpPr/>
        <p:nvPr/>
      </p:nvGrpSpPr>
      <p:grpSpPr>
        <a:xfrm>
          <a:off x="0" y="0"/>
          <a:ext cx="0" cy="0"/>
          <a:chOff x="0" y="0"/>
          <a:chExt cx="0" cy="0"/>
        </a:xfrm>
      </p:grpSpPr>
      <p:sp>
        <p:nvSpPr>
          <p:cNvPr id="55" name="Google Shape;55;p11"/>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56" name="Google Shape;56;p11"/>
          <p:cNvPicPr preferRelativeResize="0"/>
          <p:nvPr/>
        </p:nvPicPr>
        <p:blipFill rotWithShape="1">
          <a:blip r:embed="rId2">
            <a:alphaModFix/>
          </a:blip>
          <a:srcRect t="17290" b="24708"/>
          <a:stretch/>
        </p:blipFill>
        <p:spPr>
          <a:xfrm>
            <a:off x="576300" y="1403150"/>
            <a:ext cx="8032499" cy="3107676"/>
          </a:xfrm>
          <a:prstGeom prst="rect">
            <a:avLst/>
          </a:prstGeom>
          <a:noFill/>
          <a:ln>
            <a:noFill/>
          </a:ln>
        </p:spPr>
      </p:pic>
      <p:sp>
        <p:nvSpPr>
          <p:cNvPr id="57" name="Google Shape;57;p11"/>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Slide 7">
  <p:cSld name="TITLE_1_1_1_1_1_1_1">
    <p:spTree>
      <p:nvGrpSpPr>
        <p:cNvPr id="1" name="Shape 58"/>
        <p:cNvGrpSpPr/>
        <p:nvPr/>
      </p:nvGrpSpPr>
      <p:grpSpPr>
        <a:xfrm>
          <a:off x="0" y="0"/>
          <a:ext cx="0" cy="0"/>
          <a:chOff x="0" y="0"/>
          <a:chExt cx="0" cy="0"/>
        </a:xfrm>
      </p:grpSpPr>
      <p:sp>
        <p:nvSpPr>
          <p:cNvPr id="59" name="Google Shape;59;p12"/>
          <p:cNvSpPr txBox="1">
            <a:spLocks noGrp="1"/>
          </p:cNvSpPr>
          <p:nvPr>
            <p:ph type="ctrTitle"/>
          </p:nvPr>
        </p:nvSpPr>
        <p:spPr>
          <a:xfrm>
            <a:off x="457208" y="280375"/>
            <a:ext cx="85206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60" name="Google Shape;60;p12"/>
          <p:cNvPicPr preferRelativeResize="0"/>
          <p:nvPr/>
        </p:nvPicPr>
        <p:blipFill rotWithShape="1">
          <a:blip r:embed="rId2">
            <a:alphaModFix/>
          </a:blip>
          <a:srcRect l="259" t="1226" b="40916"/>
          <a:stretch/>
        </p:blipFill>
        <p:spPr>
          <a:xfrm>
            <a:off x="576300" y="1403150"/>
            <a:ext cx="8032499" cy="3107676"/>
          </a:xfrm>
          <a:prstGeom prst="rect">
            <a:avLst/>
          </a:prstGeom>
          <a:noFill/>
          <a:ln>
            <a:noFill/>
          </a:ln>
        </p:spPr>
      </p:pic>
      <p:sp>
        <p:nvSpPr>
          <p:cNvPr id="61" name="Google Shape;61;p12"/>
          <p:cNvSpPr/>
          <p:nvPr/>
        </p:nvSpPr>
        <p:spPr>
          <a:xfrm>
            <a:off x="564439" y="223675"/>
            <a:ext cx="8163600" cy="56700"/>
          </a:xfrm>
          <a:prstGeom prst="rect">
            <a:avLst/>
          </a:prstGeom>
          <a:solidFill>
            <a:srgbClr val="E5432D"/>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8037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roxima Nova"/>
              <a:buNone/>
              <a:defRPr sz="24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457200" y="923750"/>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1pPr>
            <a:lvl2pPr marL="914400" lvl="1"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marL="1371600" lvl="2"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marL="1828800" lvl="3"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marL="2286000" lvl="4"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marL="2743200" lvl="5"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marL="3200400" lvl="6"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marL="3657600" lvl="7" indent="-317500" rtl="0">
              <a:lnSpc>
                <a:spcPct val="100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marL="4114800" lvl="8" indent="-317500" rtl="0">
              <a:lnSpc>
                <a:spcPct val="100000"/>
              </a:lnSpc>
              <a:spcBef>
                <a:spcPts val="1600"/>
              </a:spcBef>
              <a:spcAft>
                <a:spcPts val="16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4">
            <a:alphaModFix/>
          </a:blip>
          <a:stretch>
            <a:fillRect/>
          </a:stretch>
        </p:blipFill>
        <p:spPr>
          <a:xfrm>
            <a:off x="8370750" y="4701500"/>
            <a:ext cx="316051" cy="316051"/>
          </a:xfrm>
          <a:prstGeom prst="rect">
            <a:avLst/>
          </a:prstGeom>
          <a:noFill/>
          <a:ln>
            <a:noFill/>
          </a:ln>
        </p:spPr>
      </p:pic>
      <p:sp>
        <p:nvSpPr>
          <p:cNvPr id="9" name="Google Shape;9;p1"/>
          <p:cNvSpPr txBox="1"/>
          <p:nvPr/>
        </p:nvSpPr>
        <p:spPr>
          <a:xfrm>
            <a:off x="455300" y="4650875"/>
            <a:ext cx="2874000" cy="41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chemeClr val="dk1"/>
                </a:solidFill>
                <a:latin typeface="Proxima Nova"/>
                <a:ea typeface="Proxima Nova"/>
                <a:cs typeface="Proxima Nova"/>
                <a:sym typeface="Proxima Nova"/>
              </a:rPr>
              <a:t>‹#›</a:t>
            </a:fld>
            <a:r>
              <a:rPr lang="en" sz="900">
                <a:solidFill>
                  <a:schemeClr val="dk1"/>
                </a:solidFill>
                <a:latin typeface="Proxima Nova"/>
                <a:ea typeface="Proxima Nova"/>
                <a:cs typeface="Proxima Nova"/>
                <a:sym typeface="Proxima Nova"/>
              </a:rPr>
              <a:t> | © 2021 General Assembly</a:t>
            </a:r>
            <a:endParaRPr>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69" r:id="rId18"/>
    <p:sldLayoutId id="2147483670" r:id="rId19"/>
    <p:sldLayoutId id="2147483671"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757" r:id="rId30"/>
    <p:sldLayoutId id="2147483758" r:id="rId31"/>
    <p:sldLayoutId id="214748375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8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111"/>
          <p:cNvSpPr txBox="1">
            <a:spLocks noGrp="1"/>
          </p:cNvSpPr>
          <p:nvPr>
            <p:ph type="ctrTitle"/>
          </p:nvPr>
        </p:nvSpPr>
        <p:spPr>
          <a:xfrm>
            <a:off x="844200" y="2724825"/>
            <a:ext cx="7721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Indeed SEB with Java and React</a:t>
            </a:r>
            <a:endParaRPr dirty="0"/>
          </a:p>
        </p:txBody>
      </p:sp>
      <p:sp>
        <p:nvSpPr>
          <p:cNvPr id="661" name="Google Shape;661;p111"/>
          <p:cNvSpPr txBox="1">
            <a:spLocks noGrp="1"/>
          </p:cNvSpPr>
          <p:nvPr>
            <p:ph type="ctrTitle" idx="2"/>
          </p:nvPr>
        </p:nvSpPr>
        <p:spPr>
          <a:xfrm>
            <a:off x="953525" y="4369200"/>
            <a:ext cx="3011400" cy="3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Feb 12,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201"/>
          <p:cNvSpPr txBox="1">
            <a:spLocks noGrp="1"/>
          </p:cNvSpPr>
          <p:nvPr>
            <p:ph type="title"/>
          </p:nvPr>
        </p:nvSpPr>
        <p:spPr>
          <a:xfrm>
            <a:off x="536400" y="1777050"/>
            <a:ext cx="7551900" cy="1589400"/>
          </a:xfrm>
          <a:prstGeom prst="rect">
            <a:avLst/>
          </a:prstGeom>
        </p:spPr>
        <p:txBody>
          <a:bodyPr spcFirstLastPara="1" wrap="square" lIns="0" tIns="0" rIns="0" bIns="0" anchor="t" anchorCtr="0">
            <a:noAutofit/>
          </a:bodyPr>
          <a:lstStyle/>
          <a:p>
            <a:r>
              <a:rPr lang="en-US" b="1" i="0" dirty="0">
                <a:solidFill>
                  <a:schemeClr val="bg1"/>
                </a:solidFill>
                <a:effectLst/>
                <a:latin typeface="-apple-system"/>
              </a:rPr>
              <a:t>Question:</a:t>
            </a:r>
            <a:br>
              <a:rPr lang="en-US" b="1" i="0" dirty="0">
                <a:solidFill>
                  <a:schemeClr val="bg1"/>
                </a:solidFill>
                <a:effectLst/>
                <a:latin typeface="-apple-system"/>
              </a:rPr>
            </a:br>
            <a:r>
              <a:rPr lang="en-US" b="0" i="0" dirty="0">
                <a:solidFill>
                  <a:schemeClr val="bg1"/>
                </a:solidFill>
                <a:effectLst/>
                <a:latin typeface="-apple-system"/>
              </a:rPr>
              <a:t>What are some basic commands that you've covered previously or already know of?</a:t>
            </a:r>
            <a:endParaRPr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E1DEB82D-246A-500E-9B4E-82A57A02A73A}"/>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B7F820DF-9E24-FEFA-070B-B5F1306E6FE2}"/>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6E9876EC-5D7C-BB7E-8D7B-EED3864A49AF}"/>
              </a:ext>
            </a:extLst>
          </p:cNvPr>
          <p:cNvSpPr txBox="1">
            <a:spLocks noGrp="1"/>
          </p:cNvSpPr>
          <p:nvPr>
            <p:ph type="body" idx="1"/>
          </p:nvPr>
        </p:nvSpPr>
        <p:spPr>
          <a:xfrm>
            <a:off x="457200" y="762300"/>
            <a:ext cx="7218000" cy="33849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File System</a:t>
            </a:r>
          </a:p>
          <a:p>
            <a:pPr marL="152400" indent="0" algn="l">
              <a:buNone/>
            </a:pPr>
            <a:endParaRPr lang="en-US" sz="1600" b="1" dirty="0">
              <a:solidFill>
                <a:srgbClr val="24292F"/>
              </a:solidFill>
              <a:latin typeface="-apple-system"/>
            </a:endParaRPr>
          </a:p>
          <a:p>
            <a:pPr algn="l"/>
            <a:r>
              <a:rPr lang="en-US" sz="1600" b="0" i="0" dirty="0">
                <a:solidFill>
                  <a:srgbClr val="24292F"/>
                </a:solidFill>
                <a:effectLst/>
                <a:latin typeface="-apple-system"/>
              </a:rPr>
              <a:t>In the next section of this lesson, we're going to work through a couple of commands that you'll end up using almost every day as a developer. </a:t>
            </a:r>
          </a:p>
          <a:p>
            <a:pPr algn="l"/>
            <a:r>
              <a:rPr lang="en-US" sz="1600" b="0" i="0" dirty="0">
                <a:solidFill>
                  <a:srgbClr val="24292F"/>
                </a:solidFill>
                <a:effectLst/>
                <a:latin typeface="-apple-system"/>
              </a:rPr>
              <a:t>The commands can be divided into two kinds of tasks: </a:t>
            </a:r>
          </a:p>
          <a:p>
            <a:pPr marL="952500" lvl="1" indent="-342900">
              <a:buFont typeface="+mj-lt"/>
              <a:buAutoNum type="arabicPeriod"/>
            </a:pPr>
            <a:r>
              <a:rPr lang="en-US" sz="1600" b="0" i="0" dirty="0">
                <a:solidFill>
                  <a:srgbClr val="24292F"/>
                </a:solidFill>
                <a:effectLst/>
                <a:latin typeface="-apple-system"/>
              </a:rPr>
              <a:t>Navigating around the file system </a:t>
            </a:r>
          </a:p>
          <a:p>
            <a:pPr marL="952500" lvl="1" indent="-342900">
              <a:buFont typeface="+mj-lt"/>
              <a:buAutoNum type="arabicPeriod"/>
            </a:pPr>
            <a:r>
              <a:rPr lang="en-US" sz="1600" dirty="0">
                <a:solidFill>
                  <a:srgbClr val="24292F"/>
                </a:solidFill>
                <a:latin typeface="-apple-system"/>
              </a:rPr>
              <a:t>W</a:t>
            </a:r>
            <a:r>
              <a:rPr lang="en-US" sz="1600" b="0" i="0" dirty="0">
                <a:solidFill>
                  <a:srgbClr val="24292F"/>
                </a:solidFill>
                <a:effectLst/>
                <a:latin typeface="-apple-system"/>
              </a:rPr>
              <a:t>orking with files and directories.</a:t>
            </a:r>
          </a:p>
          <a:p>
            <a:pPr marL="952500" lvl="1" indent="-342900">
              <a:buFont typeface="+mj-lt"/>
              <a:buAutoNum type="arabicPeriod"/>
            </a:pPr>
            <a:endParaRPr lang="en-US" sz="1600" dirty="0">
              <a:solidFill>
                <a:srgbClr val="24292F"/>
              </a:solidFill>
              <a:latin typeface="-apple-system"/>
            </a:endParaRPr>
          </a:p>
          <a:p>
            <a:pPr marL="173038" lvl="1" indent="0">
              <a:buNone/>
            </a:pPr>
            <a:endParaRPr lang="en-US" sz="1600" i="0" dirty="0">
              <a:solidFill>
                <a:srgbClr val="24292F"/>
              </a:solidFill>
              <a:effectLst/>
              <a:latin typeface="-apple-system"/>
            </a:endParaRPr>
          </a:p>
        </p:txBody>
      </p:sp>
    </p:spTree>
    <p:extLst>
      <p:ext uri="{BB962C8B-B14F-4D97-AF65-F5344CB8AC3E}">
        <p14:creationId xmlns:p14="http://schemas.microsoft.com/office/powerpoint/2010/main" val="31575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70EBA922-399F-11D1-CB81-7282FBA12F38}"/>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B6273D90-36DF-A272-2A03-43385A097717}"/>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BDE9C2D3-1CF0-8924-BEC9-F2F8A70F855E}"/>
              </a:ext>
            </a:extLst>
          </p:cNvPr>
          <p:cNvSpPr txBox="1">
            <a:spLocks noGrp="1"/>
          </p:cNvSpPr>
          <p:nvPr>
            <p:ph type="body" idx="1"/>
          </p:nvPr>
        </p:nvSpPr>
        <p:spPr>
          <a:xfrm>
            <a:off x="457200" y="762300"/>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Navigating the File System</a:t>
            </a:r>
          </a:p>
          <a:p>
            <a:pPr marL="152400" indent="0" algn="l">
              <a:buNone/>
            </a:pPr>
            <a:endParaRPr lang="en-US" sz="1600" b="1" dirty="0">
              <a:solidFill>
                <a:srgbClr val="24292F"/>
              </a:solidFill>
              <a:latin typeface="-apple-system"/>
            </a:endParaRPr>
          </a:p>
          <a:p>
            <a:pPr algn="l"/>
            <a:r>
              <a:rPr lang="en-US" sz="2000" b="0" i="0" dirty="0">
                <a:solidFill>
                  <a:srgbClr val="24292F"/>
                </a:solidFill>
                <a:effectLst/>
                <a:latin typeface="-apple-system"/>
              </a:rPr>
              <a:t>The first set of commands we'll cover are for navigating: getting from one directory to another.</a:t>
            </a:r>
          </a:p>
          <a:p>
            <a:pPr algn="l"/>
            <a:r>
              <a:rPr lang="en-US" sz="2000" b="0" i="0" dirty="0">
                <a:solidFill>
                  <a:srgbClr val="24292F"/>
                </a:solidFill>
                <a:effectLst/>
                <a:latin typeface="-apple-system"/>
              </a:rPr>
              <a:t>You may have seen these commands before (maybe in the prework):</a:t>
            </a:r>
          </a:p>
          <a:p>
            <a:pPr algn="l"/>
            <a:endParaRPr lang="en-US" sz="2000" b="0" i="0" dirty="0">
              <a:solidFill>
                <a:srgbClr val="24292F"/>
              </a:solidFill>
              <a:effectLst/>
              <a:latin typeface="-apple-system"/>
            </a:endParaRPr>
          </a:p>
          <a:p>
            <a:pPr marL="173038" lvl="1" indent="0">
              <a:buNone/>
            </a:pPr>
            <a:endParaRPr lang="en-US" sz="1600" dirty="0">
              <a:solidFill>
                <a:srgbClr val="24292F"/>
              </a:solidFill>
              <a:latin typeface="-apple-system"/>
            </a:endParaRPr>
          </a:p>
          <a:p>
            <a:pPr marL="173038" lvl="1" indent="0">
              <a:buNone/>
            </a:pPr>
            <a:endParaRPr lang="en-US" sz="1600" i="0" dirty="0">
              <a:solidFill>
                <a:srgbClr val="24292F"/>
              </a:solidFill>
              <a:effectLst/>
              <a:latin typeface="-apple-system"/>
            </a:endParaRPr>
          </a:p>
        </p:txBody>
      </p:sp>
      <p:graphicFrame>
        <p:nvGraphicFramePr>
          <p:cNvPr id="4" name="Table 3">
            <a:extLst>
              <a:ext uri="{FF2B5EF4-FFF2-40B4-BE49-F238E27FC236}">
                <a16:creationId xmlns:a16="http://schemas.microsoft.com/office/drawing/2014/main" id="{882CE651-294E-4555-7530-C39B449AD57B}"/>
              </a:ext>
            </a:extLst>
          </p:cNvPr>
          <p:cNvGraphicFramePr>
            <a:graphicFrameLocks noGrp="1"/>
          </p:cNvGraphicFramePr>
          <p:nvPr>
            <p:extLst>
              <p:ext uri="{D42A27DB-BD31-4B8C-83A1-F6EECF244321}">
                <p14:modId xmlns:p14="http://schemas.microsoft.com/office/powerpoint/2010/main" val="4068745033"/>
              </p:ext>
            </p:extLst>
          </p:nvPr>
        </p:nvGraphicFramePr>
        <p:xfrm>
          <a:off x="847200" y="2674350"/>
          <a:ext cx="6096000" cy="1483360"/>
        </p:xfrm>
        <a:graphic>
          <a:graphicData uri="http://schemas.openxmlformats.org/drawingml/2006/table">
            <a:tbl>
              <a:tblPr firstRow="1" bandRow="1">
                <a:tableStyleId>{AD814B98-B385-4ACE-8421-0D1C7120974E}</a:tableStyleId>
              </a:tblPr>
              <a:tblGrid>
                <a:gridCol w="3048000">
                  <a:extLst>
                    <a:ext uri="{9D8B030D-6E8A-4147-A177-3AD203B41FA5}">
                      <a16:colId xmlns:a16="http://schemas.microsoft.com/office/drawing/2014/main" val="1811000584"/>
                    </a:ext>
                  </a:extLst>
                </a:gridCol>
                <a:gridCol w="3048000">
                  <a:extLst>
                    <a:ext uri="{9D8B030D-6E8A-4147-A177-3AD203B41FA5}">
                      <a16:colId xmlns:a16="http://schemas.microsoft.com/office/drawing/2014/main" val="3796778094"/>
                    </a:ext>
                  </a:extLst>
                </a:gridCol>
              </a:tblGrid>
              <a:tr h="370840">
                <a:tc>
                  <a:txBody>
                    <a:bodyPr/>
                    <a:lstStyle/>
                    <a:p>
                      <a:r>
                        <a:rPr lang="en-US" sz="1400" b="1" i="0" u="none" strike="noStrike" cap="none" dirty="0">
                          <a:solidFill>
                            <a:srgbClr val="000000"/>
                          </a:solidFill>
                          <a:effectLst/>
                          <a:latin typeface="Arial"/>
                          <a:ea typeface="Arial"/>
                          <a:cs typeface="Arial"/>
                          <a:sym typeface="Arial"/>
                        </a:rPr>
                        <a:t>command</a:t>
                      </a:r>
                      <a:endParaRPr lang="en-US" dirty="0"/>
                    </a:p>
                  </a:txBody>
                  <a:tcPr/>
                </a:tc>
                <a:tc>
                  <a:txBody>
                    <a:bodyPr/>
                    <a:lstStyle/>
                    <a:p>
                      <a:r>
                        <a:rPr lang="en-US" b="1" dirty="0">
                          <a:effectLst/>
                        </a:rPr>
                        <a:t>definition</a:t>
                      </a:r>
                    </a:p>
                  </a:txBody>
                  <a:tcPr marL="123825" marR="123825" marT="57150" marB="57150" anchor="ctr"/>
                </a:tc>
                <a:extLst>
                  <a:ext uri="{0D108BD9-81ED-4DB2-BD59-A6C34878D82A}">
                    <a16:rowId xmlns:a16="http://schemas.microsoft.com/office/drawing/2014/main" val="3680940612"/>
                  </a:ext>
                </a:extLst>
              </a:tr>
              <a:tr h="370840">
                <a:tc>
                  <a:txBody>
                    <a:bodyPr/>
                    <a:lstStyle/>
                    <a:p>
                      <a:r>
                        <a:rPr lang="en-US" dirty="0" err="1">
                          <a:effectLst/>
                        </a:rPr>
                        <a:t>pwd</a:t>
                      </a:r>
                      <a:endParaRPr lang="en-US" dirty="0">
                        <a:effectLst/>
                      </a:endParaRPr>
                    </a:p>
                  </a:txBody>
                  <a:tcPr marL="123825" marR="123825" marT="57150" marB="57150" anchor="ctr"/>
                </a:tc>
                <a:tc>
                  <a:txBody>
                    <a:bodyPr/>
                    <a:lstStyle/>
                    <a:p>
                      <a:r>
                        <a:rPr lang="en-US" sz="1400" b="0" i="0" u="none" strike="noStrike" cap="none" dirty="0">
                          <a:solidFill>
                            <a:srgbClr val="000000"/>
                          </a:solidFill>
                          <a:effectLst/>
                          <a:latin typeface="Arial"/>
                          <a:ea typeface="Arial"/>
                          <a:cs typeface="Arial"/>
                          <a:sym typeface="Arial"/>
                        </a:rPr>
                        <a:t>print working directory</a:t>
                      </a:r>
                      <a:endParaRPr lang="en-US" dirty="0"/>
                    </a:p>
                  </a:txBody>
                  <a:tcPr/>
                </a:tc>
                <a:extLst>
                  <a:ext uri="{0D108BD9-81ED-4DB2-BD59-A6C34878D82A}">
                    <a16:rowId xmlns:a16="http://schemas.microsoft.com/office/drawing/2014/main" val="3676550571"/>
                  </a:ext>
                </a:extLst>
              </a:tr>
              <a:tr h="370840">
                <a:tc>
                  <a:txBody>
                    <a:bodyPr/>
                    <a:lstStyle/>
                    <a:p>
                      <a:r>
                        <a:rPr lang="en-US" dirty="0">
                          <a:effectLst/>
                        </a:rPr>
                        <a:t>ls</a:t>
                      </a:r>
                    </a:p>
                  </a:txBody>
                  <a:tcPr marL="123825" marR="123825" marT="57150" marB="57150" anchor="ctr"/>
                </a:tc>
                <a:tc>
                  <a:txBody>
                    <a:bodyPr/>
                    <a:lstStyle/>
                    <a:p>
                      <a:r>
                        <a:rPr lang="en-US">
                          <a:effectLst/>
                        </a:rPr>
                        <a:t>list files and directories</a:t>
                      </a:r>
                    </a:p>
                  </a:txBody>
                  <a:tcPr marL="123825" marR="123825" marT="57150" marB="57150" anchor="ctr"/>
                </a:tc>
                <a:extLst>
                  <a:ext uri="{0D108BD9-81ED-4DB2-BD59-A6C34878D82A}">
                    <a16:rowId xmlns:a16="http://schemas.microsoft.com/office/drawing/2014/main" val="3982456383"/>
                  </a:ext>
                </a:extLst>
              </a:tr>
              <a:tr h="370840">
                <a:tc>
                  <a:txBody>
                    <a:bodyPr/>
                    <a:lstStyle/>
                    <a:p>
                      <a:r>
                        <a:rPr lang="en-US">
                          <a:effectLst/>
                        </a:rPr>
                        <a:t>cd</a:t>
                      </a:r>
                    </a:p>
                  </a:txBody>
                  <a:tcPr marL="123825" marR="123825" marT="57150" marB="57150" anchor="ctr"/>
                </a:tc>
                <a:tc>
                  <a:txBody>
                    <a:bodyPr/>
                    <a:lstStyle/>
                    <a:p>
                      <a:r>
                        <a:rPr lang="en-US" dirty="0">
                          <a:effectLst/>
                        </a:rPr>
                        <a:t>change directory</a:t>
                      </a:r>
                    </a:p>
                  </a:txBody>
                  <a:tcPr marL="123825" marR="123825" marT="57150" marB="57150" anchor="ctr"/>
                </a:tc>
                <a:extLst>
                  <a:ext uri="{0D108BD9-81ED-4DB2-BD59-A6C34878D82A}">
                    <a16:rowId xmlns:a16="http://schemas.microsoft.com/office/drawing/2014/main" val="1737544919"/>
                  </a:ext>
                </a:extLst>
              </a:tr>
            </a:tbl>
          </a:graphicData>
        </a:graphic>
      </p:graphicFrame>
    </p:spTree>
    <p:extLst>
      <p:ext uri="{BB962C8B-B14F-4D97-AF65-F5344CB8AC3E}">
        <p14:creationId xmlns:p14="http://schemas.microsoft.com/office/powerpoint/2010/main" val="208731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EF12298B-3B91-9C06-82A1-9F99E5252DB5}"/>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32B589E9-0615-4623-690B-AF25DC614B45}"/>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22DE4C0E-729E-98D0-1E26-818B1069B0C4}"/>
              </a:ext>
            </a:extLst>
          </p:cNvPr>
          <p:cNvSpPr txBox="1">
            <a:spLocks noGrp="1"/>
          </p:cNvSpPr>
          <p:nvPr>
            <p:ph type="body" idx="1"/>
          </p:nvPr>
        </p:nvSpPr>
        <p:spPr>
          <a:xfrm>
            <a:off x="457200" y="762300"/>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Navigating the File System</a:t>
            </a:r>
          </a:p>
          <a:p>
            <a:pPr marL="152400" indent="0" algn="l">
              <a:buNone/>
            </a:pPr>
            <a:endParaRPr lang="en-US" sz="1600" b="1" dirty="0">
              <a:solidFill>
                <a:srgbClr val="24292F"/>
              </a:solidFill>
              <a:latin typeface="-apple-system"/>
            </a:endParaRPr>
          </a:p>
          <a:p>
            <a:pPr algn="l"/>
            <a:r>
              <a:rPr lang="en-US" sz="2000" b="0" i="0" dirty="0">
                <a:solidFill>
                  <a:srgbClr val="24292F"/>
                </a:solidFill>
                <a:effectLst/>
                <a:latin typeface="-apple-system"/>
              </a:rPr>
              <a:t>If we're inside the terminal and we want to travel through our file system to a specific directory we first need to know where we are. That's what we use </a:t>
            </a:r>
            <a:r>
              <a:rPr lang="en-US" sz="2000" b="1" i="0" u="sng" dirty="0" err="1">
                <a:solidFill>
                  <a:srgbClr val="24292F"/>
                </a:solidFill>
                <a:effectLst/>
                <a:latin typeface="-apple-system"/>
              </a:rPr>
              <a:t>pwd</a:t>
            </a:r>
            <a:r>
              <a:rPr lang="en-US" sz="2000" b="0" i="0" dirty="0">
                <a:solidFill>
                  <a:srgbClr val="24292F"/>
                </a:solidFill>
                <a:effectLst/>
                <a:latin typeface="-apple-system"/>
              </a:rPr>
              <a:t> for: printing the directory we're in currently.</a:t>
            </a:r>
          </a:p>
          <a:p>
            <a:pPr algn="l"/>
            <a:endParaRPr lang="en-US" sz="2000" b="0" i="0" dirty="0">
              <a:solidFill>
                <a:srgbClr val="24292F"/>
              </a:solidFill>
              <a:effectLst/>
              <a:latin typeface="-apple-system"/>
            </a:endParaRPr>
          </a:p>
          <a:p>
            <a:pPr algn="l"/>
            <a:r>
              <a:rPr lang="en-US" sz="2000" b="0" i="0" dirty="0">
                <a:solidFill>
                  <a:srgbClr val="24292F"/>
                </a:solidFill>
                <a:effectLst/>
                <a:latin typeface="-apple-system"/>
              </a:rPr>
              <a:t>We use </a:t>
            </a:r>
            <a:r>
              <a:rPr lang="en-US" sz="2000" b="1" i="0" u="sng" dirty="0">
                <a:solidFill>
                  <a:srgbClr val="24292F"/>
                </a:solidFill>
                <a:effectLst/>
                <a:latin typeface="-apple-system"/>
              </a:rPr>
              <a:t>ls</a:t>
            </a:r>
            <a:r>
              <a:rPr lang="en-US" sz="2000" b="0" i="0" dirty="0">
                <a:solidFill>
                  <a:srgbClr val="24292F"/>
                </a:solidFill>
                <a:effectLst/>
                <a:latin typeface="-apple-system"/>
              </a:rPr>
              <a:t> for listing all the files we can work with directly and the directories we can move to.</a:t>
            </a:r>
          </a:p>
          <a:p>
            <a:pPr algn="l"/>
            <a:endParaRPr lang="en-US" sz="2000" dirty="0">
              <a:solidFill>
                <a:srgbClr val="24292F"/>
              </a:solidFill>
              <a:latin typeface="-apple-system"/>
            </a:endParaRPr>
          </a:p>
          <a:p>
            <a:pPr algn="l"/>
            <a:r>
              <a:rPr lang="en-US" sz="2000" b="0" i="0" dirty="0">
                <a:solidFill>
                  <a:srgbClr val="24292F"/>
                </a:solidFill>
                <a:effectLst/>
                <a:latin typeface="-apple-system"/>
              </a:rPr>
              <a:t>To move from our current directory to another directory, we use the </a:t>
            </a:r>
            <a:r>
              <a:rPr lang="en-US" sz="2000" b="1" i="0" u="sng" dirty="0">
                <a:solidFill>
                  <a:srgbClr val="24292F"/>
                </a:solidFill>
                <a:effectLst/>
                <a:latin typeface="-apple-system"/>
              </a:rPr>
              <a:t>cd</a:t>
            </a:r>
            <a:r>
              <a:rPr lang="en-US" sz="2000" b="0" i="0" dirty="0">
                <a:solidFill>
                  <a:srgbClr val="24292F"/>
                </a:solidFill>
                <a:effectLst/>
                <a:latin typeface="-apple-system"/>
              </a:rPr>
              <a:t> command. cd moves us from our current directory to another directory that we supply a path to.</a:t>
            </a:r>
          </a:p>
          <a:p>
            <a:pPr marL="173038" lvl="1" indent="0">
              <a:buNone/>
            </a:pPr>
            <a:endParaRPr lang="en-US" sz="1600" dirty="0">
              <a:solidFill>
                <a:srgbClr val="24292F"/>
              </a:solidFill>
              <a:latin typeface="-apple-system"/>
            </a:endParaRPr>
          </a:p>
          <a:p>
            <a:pPr marL="173038" lvl="1" indent="0">
              <a:buNone/>
            </a:pPr>
            <a:endParaRPr lang="en-US" sz="1600" i="0" dirty="0">
              <a:solidFill>
                <a:srgbClr val="24292F"/>
              </a:solidFill>
              <a:effectLst/>
              <a:latin typeface="-apple-system"/>
            </a:endParaRPr>
          </a:p>
        </p:txBody>
      </p:sp>
    </p:spTree>
    <p:extLst>
      <p:ext uri="{BB962C8B-B14F-4D97-AF65-F5344CB8AC3E}">
        <p14:creationId xmlns:p14="http://schemas.microsoft.com/office/powerpoint/2010/main" val="300169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37175720-7FFC-044B-F1F5-DC9D53AFF3F3}"/>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CCFAC497-AFE4-EED9-A45E-57467A6905A7}"/>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8D853279-7417-816F-3DFC-6D4F1BF9F6B1}"/>
              </a:ext>
            </a:extLst>
          </p:cNvPr>
          <p:cNvSpPr txBox="1">
            <a:spLocks noGrp="1"/>
          </p:cNvSpPr>
          <p:nvPr>
            <p:ph type="body" idx="1"/>
          </p:nvPr>
        </p:nvSpPr>
        <p:spPr>
          <a:xfrm>
            <a:off x="457200" y="762300"/>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Absolute vs Relative</a:t>
            </a:r>
          </a:p>
          <a:p>
            <a:pPr marL="152400" indent="0" algn="l">
              <a:buNone/>
            </a:pPr>
            <a:endParaRPr lang="en-US" sz="1600" b="1" dirty="0">
              <a:solidFill>
                <a:srgbClr val="24292F"/>
              </a:solidFill>
              <a:latin typeface="-apple-system"/>
            </a:endParaRPr>
          </a:p>
          <a:p>
            <a:pPr algn="l"/>
            <a:r>
              <a:rPr lang="en-US" sz="2000" b="0" i="0" dirty="0">
                <a:solidFill>
                  <a:srgbClr val="24292F"/>
                </a:solidFill>
                <a:effectLst/>
                <a:latin typeface="-apple-system"/>
              </a:rPr>
              <a:t>A </a:t>
            </a:r>
            <a:r>
              <a:rPr lang="en-US" sz="2000" b="0" i="1" dirty="0">
                <a:solidFill>
                  <a:srgbClr val="24292F"/>
                </a:solidFill>
                <a:effectLst/>
                <a:latin typeface="-apple-system"/>
              </a:rPr>
              <a:t>relative</a:t>
            </a:r>
            <a:r>
              <a:rPr lang="en-US" sz="2000" b="0" i="0" dirty="0">
                <a:solidFill>
                  <a:srgbClr val="24292F"/>
                </a:solidFill>
                <a:effectLst/>
                <a:latin typeface="-apple-system"/>
              </a:rPr>
              <a:t> path is similar to giving someone directions to a destination from their </a:t>
            </a:r>
            <a:r>
              <a:rPr lang="en-US" sz="2000" b="1" i="0" u="sng" dirty="0">
                <a:solidFill>
                  <a:srgbClr val="24292F"/>
                </a:solidFill>
                <a:effectLst/>
                <a:latin typeface="-apple-system"/>
              </a:rPr>
              <a:t>current location</a:t>
            </a:r>
            <a:r>
              <a:rPr lang="en-US" sz="2000" b="0" i="0" dirty="0">
                <a:solidFill>
                  <a:srgbClr val="24292F"/>
                </a:solidFill>
                <a:effectLst/>
                <a:latin typeface="-apple-system"/>
              </a:rPr>
              <a:t>. Where is General Assembly? Two blocks up 15th street from where you are now.</a:t>
            </a:r>
          </a:p>
          <a:p>
            <a:pPr algn="l"/>
            <a:endParaRPr lang="en-US" sz="2000" b="0" i="0" dirty="0">
              <a:solidFill>
                <a:srgbClr val="24292F"/>
              </a:solidFill>
              <a:effectLst/>
              <a:latin typeface="-apple-system"/>
            </a:endParaRPr>
          </a:p>
          <a:p>
            <a:pPr algn="l"/>
            <a:r>
              <a:rPr lang="en-US" sz="2000" b="0" i="0" dirty="0">
                <a:solidFill>
                  <a:srgbClr val="24292F"/>
                </a:solidFill>
                <a:effectLst/>
                <a:latin typeface="-apple-system"/>
              </a:rPr>
              <a:t>An example of an </a:t>
            </a:r>
            <a:r>
              <a:rPr lang="en-US" sz="2000" b="0" i="1" dirty="0">
                <a:solidFill>
                  <a:srgbClr val="24292F"/>
                </a:solidFill>
                <a:effectLst/>
                <a:latin typeface="-apple-system"/>
              </a:rPr>
              <a:t>absolute</a:t>
            </a:r>
            <a:r>
              <a:rPr lang="en-US" sz="2000" b="0" i="0" dirty="0">
                <a:solidFill>
                  <a:srgbClr val="24292F"/>
                </a:solidFill>
                <a:effectLst/>
                <a:latin typeface="-apple-system"/>
              </a:rPr>
              <a:t> path to General Assembly could be 1133 15th St NW, 8th Floor, Washington, DC 20005 or a longitude and latitude(38.9048728, -77.0340283).</a:t>
            </a:r>
          </a:p>
          <a:p>
            <a:pPr algn="l"/>
            <a:endParaRPr lang="en-US" sz="2000" b="0" i="0" dirty="0">
              <a:solidFill>
                <a:srgbClr val="24292F"/>
              </a:solidFill>
              <a:effectLst/>
              <a:latin typeface="-apple-system"/>
            </a:endParaRPr>
          </a:p>
          <a:p>
            <a:pPr algn="l"/>
            <a:r>
              <a:rPr lang="en-US" sz="2000" b="0" i="0" dirty="0">
                <a:solidFill>
                  <a:srgbClr val="24292F"/>
                </a:solidFill>
                <a:effectLst/>
                <a:latin typeface="-apple-system"/>
              </a:rPr>
              <a:t>An absolute path is comparable to giving someone the direct location from a universally known starting point. On the command line that known starting point is the </a:t>
            </a:r>
            <a:r>
              <a:rPr lang="en-US" sz="2000" b="1" i="0" u="sng" dirty="0">
                <a:solidFill>
                  <a:srgbClr val="24292F"/>
                </a:solidFill>
                <a:effectLst/>
                <a:latin typeface="-apple-system"/>
              </a:rPr>
              <a:t>root</a:t>
            </a:r>
            <a:r>
              <a:rPr lang="en-US" sz="2000" b="0" i="0" dirty="0">
                <a:solidFill>
                  <a:srgbClr val="24292F"/>
                </a:solidFill>
                <a:effectLst/>
                <a:latin typeface="-apple-system"/>
              </a:rPr>
              <a:t> directory.</a:t>
            </a:r>
          </a:p>
          <a:p>
            <a:pPr marL="173038" lvl="1" indent="0">
              <a:buNone/>
            </a:pPr>
            <a:endParaRPr lang="en-US" sz="1600" dirty="0">
              <a:solidFill>
                <a:srgbClr val="24292F"/>
              </a:solidFill>
              <a:latin typeface="-apple-system"/>
            </a:endParaRPr>
          </a:p>
          <a:p>
            <a:pPr marL="173038" lvl="1" indent="0">
              <a:buNone/>
            </a:pPr>
            <a:endParaRPr lang="en-US" sz="1600" i="0" dirty="0">
              <a:solidFill>
                <a:srgbClr val="24292F"/>
              </a:solidFill>
              <a:effectLst/>
              <a:latin typeface="-apple-system"/>
            </a:endParaRPr>
          </a:p>
        </p:txBody>
      </p:sp>
    </p:spTree>
    <p:extLst>
      <p:ext uri="{BB962C8B-B14F-4D97-AF65-F5344CB8AC3E}">
        <p14:creationId xmlns:p14="http://schemas.microsoft.com/office/powerpoint/2010/main" val="1080858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6">
          <a:extLst>
            <a:ext uri="{FF2B5EF4-FFF2-40B4-BE49-F238E27FC236}">
              <a16:creationId xmlns:a16="http://schemas.microsoft.com/office/drawing/2014/main" id="{0DE8D0F7-D7BF-D0F4-1E73-224FBBEF07E6}"/>
            </a:ext>
          </a:extLst>
        </p:cNvPr>
        <p:cNvGrpSpPr/>
        <p:nvPr/>
      </p:nvGrpSpPr>
      <p:grpSpPr>
        <a:xfrm>
          <a:off x="0" y="0"/>
          <a:ext cx="0" cy="0"/>
          <a:chOff x="0" y="0"/>
          <a:chExt cx="0" cy="0"/>
        </a:xfrm>
      </p:grpSpPr>
      <p:sp>
        <p:nvSpPr>
          <p:cNvPr id="1487" name="Google Shape;1487;p201">
            <a:extLst>
              <a:ext uri="{FF2B5EF4-FFF2-40B4-BE49-F238E27FC236}">
                <a16:creationId xmlns:a16="http://schemas.microsoft.com/office/drawing/2014/main" id="{FF35AF02-6BA9-E88D-F23F-F892CA9D91B4}"/>
              </a:ext>
            </a:extLst>
          </p:cNvPr>
          <p:cNvSpPr txBox="1">
            <a:spLocks noGrp="1"/>
          </p:cNvSpPr>
          <p:nvPr>
            <p:ph type="title"/>
          </p:nvPr>
        </p:nvSpPr>
        <p:spPr>
          <a:xfrm>
            <a:off x="536400" y="1777050"/>
            <a:ext cx="7551900" cy="1589400"/>
          </a:xfrm>
          <a:prstGeom prst="rect">
            <a:avLst/>
          </a:prstGeom>
        </p:spPr>
        <p:txBody>
          <a:bodyPr spcFirstLastPara="1" wrap="square" lIns="0" tIns="0" rIns="0" bIns="0" anchor="t" anchorCtr="0">
            <a:noAutofit/>
          </a:bodyPr>
          <a:lstStyle/>
          <a:p>
            <a:r>
              <a:rPr lang="en-US" b="1" i="0" dirty="0">
                <a:solidFill>
                  <a:schemeClr val="bg1"/>
                </a:solidFill>
                <a:effectLst/>
                <a:latin typeface="-apple-system"/>
              </a:rPr>
              <a:t>Question:</a:t>
            </a:r>
            <a:br>
              <a:rPr lang="en-US" b="1" i="0" dirty="0">
                <a:solidFill>
                  <a:schemeClr val="bg1"/>
                </a:solidFill>
                <a:effectLst/>
                <a:latin typeface="-apple-system"/>
              </a:rPr>
            </a:br>
            <a:r>
              <a:rPr lang="en-US" sz="3600" b="0" i="0" dirty="0">
                <a:solidFill>
                  <a:schemeClr val="bg1"/>
                </a:solidFill>
                <a:effectLst/>
                <a:latin typeface="-apple-system"/>
              </a:rPr>
              <a:t>When we open a terminal window for the first time, what directory are we in?</a:t>
            </a:r>
            <a:br>
              <a:rPr lang="en-US" sz="3600" b="0" i="0" dirty="0">
                <a:solidFill>
                  <a:schemeClr val="bg1"/>
                </a:solidFill>
                <a:effectLst/>
                <a:latin typeface="-apple-system"/>
              </a:rPr>
            </a:br>
            <a:endParaRPr dirty="0">
              <a:solidFill>
                <a:schemeClr val="bg1"/>
              </a:solidFill>
            </a:endParaRPr>
          </a:p>
        </p:txBody>
      </p:sp>
    </p:spTree>
    <p:extLst>
      <p:ext uri="{BB962C8B-B14F-4D97-AF65-F5344CB8AC3E}">
        <p14:creationId xmlns:p14="http://schemas.microsoft.com/office/powerpoint/2010/main" val="3065490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99437BBA-7A47-CB12-4691-422B96CA5A70}"/>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0AA41C75-39F2-F117-24E8-4B581FBABD53}"/>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944A35CF-9C1B-0226-0086-54392770976D}"/>
              </a:ext>
            </a:extLst>
          </p:cNvPr>
          <p:cNvSpPr txBox="1">
            <a:spLocks noGrp="1"/>
          </p:cNvSpPr>
          <p:nvPr>
            <p:ph type="body" idx="1"/>
          </p:nvPr>
        </p:nvSpPr>
        <p:spPr>
          <a:xfrm>
            <a:off x="457200" y="762300"/>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Home Directory</a:t>
            </a:r>
          </a:p>
          <a:p>
            <a:pPr marL="152400" indent="0" algn="l">
              <a:buNone/>
            </a:pPr>
            <a:endParaRPr lang="en-US" sz="1600" b="1" dirty="0">
              <a:solidFill>
                <a:srgbClr val="24292F"/>
              </a:solidFill>
              <a:latin typeface="-apple-system"/>
            </a:endParaRPr>
          </a:p>
          <a:p>
            <a:pPr algn="l"/>
            <a:r>
              <a:rPr lang="en-US" sz="2000" b="0" i="0" dirty="0">
                <a:solidFill>
                  <a:schemeClr val="tx1"/>
                </a:solidFill>
                <a:effectLst/>
                <a:latin typeface="-apple-system"/>
              </a:rPr>
              <a:t>When we open a terminal window for the first time, we are in the </a:t>
            </a:r>
            <a:r>
              <a:rPr lang="en-US" sz="2000" b="1" i="0" dirty="0">
                <a:solidFill>
                  <a:schemeClr val="tx1"/>
                </a:solidFill>
                <a:effectLst/>
                <a:latin typeface="-apple-system"/>
              </a:rPr>
              <a:t>home</a:t>
            </a:r>
            <a:r>
              <a:rPr lang="en-US" sz="2000" b="0" i="0" dirty="0">
                <a:solidFill>
                  <a:schemeClr val="tx1"/>
                </a:solidFill>
                <a:effectLst/>
                <a:latin typeface="-apple-system"/>
              </a:rPr>
              <a:t> directory. </a:t>
            </a:r>
          </a:p>
          <a:p>
            <a:pPr marL="152400" indent="0" algn="l">
              <a:buNone/>
            </a:pPr>
            <a:endParaRPr lang="en-US" sz="1600" dirty="0">
              <a:solidFill>
                <a:schemeClr val="tx1"/>
              </a:solidFill>
              <a:latin typeface="-apple-system"/>
            </a:endParaRPr>
          </a:p>
          <a:p>
            <a:pPr marL="173038" lvl="1" indent="0">
              <a:buNone/>
            </a:pPr>
            <a:endParaRPr lang="en-US" sz="1600" i="0" dirty="0">
              <a:solidFill>
                <a:srgbClr val="24292F"/>
              </a:solidFill>
              <a:effectLst/>
              <a:latin typeface="-apple-system"/>
            </a:endParaRPr>
          </a:p>
        </p:txBody>
      </p:sp>
    </p:spTree>
    <p:extLst>
      <p:ext uri="{BB962C8B-B14F-4D97-AF65-F5344CB8AC3E}">
        <p14:creationId xmlns:p14="http://schemas.microsoft.com/office/powerpoint/2010/main" val="3558757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6">
          <a:extLst>
            <a:ext uri="{FF2B5EF4-FFF2-40B4-BE49-F238E27FC236}">
              <a16:creationId xmlns:a16="http://schemas.microsoft.com/office/drawing/2014/main" id="{64AAA95A-E094-229B-F19E-AAB52D21BE60}"/>
            </a:ext>
          </a:extLst>
        </p:cNvPr>
        <p:cNvGrpSpPr/>
        <p:nvPr/>
      </p:nvGrpSpPr>
      <p:grpSpPr>
        <a:xfrm>
          <a:off x="0" y="0"/>
          <a:ext cx="0" cy="0"/>
          <a:chOff x="0" y="0"/>
          <a:chExt cx="0" cy="0"/>
        </a:xfrm>
      </p:grpSpPr>
      <p:sp>
        <p:nvSpPr>
          <p:cNvPr id="1487" name="Google Shape;1487;p201">
            <a:extLst>
              <a:ext uri="{FF2B5EF4-FFF2-40B4-BE49-F238E27FC236}">
                <a16:creationId xmlns:a16="http://schemas.microsoft.com/office/drawing/2014/main" id="{B487B44A-987C-E628-71AF-7562F3C4C03C}"/>
              </a:ext>
            </a:extLst>
          </p:cNvPr>
          <p:cNvSpPr txBox="1">
            <a:spLocks noGrp="1"/>
          </p:cNvSpPr>
          <p:nvPr>
            <p:ph type="title"/>
          </p:nvPr>
        </p:nvSpPr>
        <p:spPr>
          <a:xfrm>
            <a:off x="536400" y="1777050"/>
            <a:ext cx="7551900" cy="1589400"/>
          </a:xfrm>
          <a:prstGeom prst="rect">
            <a:avLst/>
          </a:prstGeom>
        </p:spPr>
        <p:txBody>
          <a:bodyPr spcFirstLastPara="1" wrap="square" lIns="0" tIns="0" rIns="0" bIns="0" anchor="t" anchorCtr="0">
            <a:noAutofit/>
          </a:bodyPr>
          <a:lstStyle/>
          <a:p>
            <a:r>
              <a:rPr lang="en-US" b="1" i="0" dirty="0">
                <a:solidFill>
                  <a:schemeClr val="bg1"/>
                </a:solidFill>
                <a:effectLst/>
                <a:latin typeface="-apple-system"/>
              </a:rPr>
              <a:t>Go Explore: 5 mins</a:t>
            </a:r>
            <a:br>
              <a:rPr lang="en-US" b="1" i="0" dirty="0">
                <a:solidFill>
                  <a:schemeClr val="bg1"/>
                </a:solidFill>
                <a:effectLst/>
                <a:latin typeface="-apple-system"/>
              </a:rPr>
            </a:br>
            <a:r>
              <a:rPr lang="en-US" sz="2800" b="0" i="0" dirty="0">
                <a:solidFill>
                  <a:schemeClr val="bg1"/>
                </a:solidFill>
                <a:effectLst/>
                <a:latin typeface="-apple-system"/>
              </a:rPr>
              <a:t>Using the commands you've learned, go explore your file system for a few minutes. When you open a new terminal window, where in the file system are you? What do you see? Compare that to opening a new window in Finder</a:t>
            </a:r>
            <a:br>
              <a:rPr lang="en-US" sz="3600" b="0" i="0" dirty="0">
                <a:solidFill>
                  <a:schemeClr val="bg1"/>
                </a:solidFill>
                <a:effectLst/>
                <a:latin typeface="-apple-system"/>
              </a:rPr>
            </a:br>
            <a:endParaRPr lang="en-US" dirty="0">
              <a:solidFill>
                <a:schemeClr val="bg1"/>
              </a:solidFill>
            </a:endParaRPr>
          </a:p>
        </p:txBody>
      </p:sp>
    </p:spTree>
    <p:extLst>
      <p:ext uri="{BB962C8B-B14F-4D97-AF65-F5344CB8AC3E}">
        <p14:creationId xmlns:p14="http://schemas.microsoft.com/office/powerpoint/2010/main" val="183627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42CD266D-A17B-0C0D-DBEE-AA8842B1FA34}"/>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33F3518A-2698-8580-C321-C8C88B526FF5}"/>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4B9928FC-8A11-FC44-7C8B-DFB737565900}"/>
              </a:ext>
            </a:extLst>
          </p:cNvPr>
          <p:cNvSpPr txBox="1">
            <a:spLocks noGrp="1"/>
          </p:cNvSpPr>
          <p:nvPr>
            <p:ph type="body" idx="1"/>
          </p:nvPr>
        </p:nvSpPr>
        <p:spPr>
          <a:xfrm>
            <a:off x="457200" y="762300"/>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Let do Exercis</a:t>
            </a:r>
            <a:r>
              <a:rPr lang="en-US" sz="1600" b="1" dirty="0">
                <a:solidFill>
                  <a:srgbClr val="24292F"/>
                </a:solidFill>
                <a:latin typeface="-apple-system"/>
              </a:rPr>
              <a:t>e Together</a:t>
            </a:r>
            <a:endParaRPr lang="en-US" sz="1600" b="1" i="0" dirty="0">
              <a:solidFill>
                <a:srgbClr val="24292F"/>
              </a:solidFill>
              <a:effectLst/>
              <a:latin typeface="-apple-system"/>
            </a:endParaRPr>
          </a:p>
          <a:p>
            <a:pPr marL="152400" indent="0" algn="l">
              <a:buNone/>
            </a:pPr>
            <a:endParaRPr lang="en-US" sz="1600" b="1" dirty="0">
              <a:solidFill>
                <a:srgbClr val="24292F"/>
              </a:solidFill>
              <a:latin typeface="-apple-system"/>
            </a:endParaRPr>
          </a:p>
          <a:p>
            <a:pPr marL="152400" indent="0" algn="l">
              <a:buNone/>
            </a:pPr>
            <a:endParaRPr lang="en-US" sz="1600" dirty="0">
              <a:solidFill>
                <a:schemeClr val="tx1"/>
              </a:solidFill>
              <a:latin typeface="-apple-system"/>
            </a:endParaRPr>
          </a:p>
          <a:p>
            <a:pPr marL="173038" lvl="1" indent="0">
              <a:buNone/>
            </a:pPr>
            <a:endParaRPr lang="en-US" sz="1600" i="0" dirty="0">
              <a:solidFill>
                <a:srgbClr val="24292F"/>
              </a:solidFill>
              <a:effectLst/>
              <a:latin typeface="-apple-system"/>
            </a:endParaRPr>
          </a:p>
        </p:txBody>
      </p:sp>
      <p:pic>
        <p:nvPicPr>
          <p:cNvPr id="3" name="Picture 2">
            <a:extLst>
              <a:ext uri="{FF2B5EF4-FFF2-40B4-BE49-F238E27FC236}">
                <a16:creationId xmlns:a16="http://schemas.microsoft.com/office/drawing/2014/main" id="{4624C7C2-56FE-6433-9E23-E07D6DB2C4C2}"/>
              </a:ext>
            </a:extLst>
          </p:cNvPr>
          <p:cNvPicPr>
            <a:picLocks noChangeAspect="1"/>
          </p:cNvPicPr>
          <p:nvPr/>
        </p:nvPicPr>
        <p:blipFill>
          <a:blip r:embed="rId3"/>
          <a:stretch>
            <a:fillRect/>
          </a:stretch>
        </p:blipFill>
        <p:spPr>
          <a:xfrm>
            <a:off x="1356825" y="1043100"/>
            <a:ext cx="3867150" cy="3543300"/>
          </a:xfrm>
          <a:prstGeom prst="rect">
            <a:avLst/>
          </a:prstGeom>
        </p:spPr>
      </p:pic>
    </p:spTree>
    <p:extLst>
      <p:ext uri="{BB962C8B-B14F-4D97-AF65-F5344CB8AC3E}">
        <p14:creationId xmlns:p14="http://schemas.microsoft.com/office/powerpoint/2010/main" val="1312316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6">
          <a:extLst>
            <a:ext uri="{FF2B5EF4-FFF2-40B4-BE49-F238E27FC236}">
              <a16:creationId xmlns:a16="http://schemas.microsoft.com/office/drawing/2014/main" id="{A8E80730-4FCD-060D-3E07-C0DF91C879FE}"/>
            </a:ext>
          </a:extLst>
        </p:cNvPr>
        <p:cNvGrpSpPr/>
        <p:nvPr/>
      </p:nvGrpSpPr>
      <p:grpSpPr>
        <a:xfrm>
          <a:off x="0" y="0"/>
          <a:ext cx="0" cy="0"/>
          <a:chOff x="0" y="0"/>
          <a:chExt cx="0" cy="0"/>
        </a:xfrm>
      </p:grpSpPr>
      <p:sp>
        <p:nvSpPr>
          <p:cNvPr id="1487" name="Google Shape;1487;p201">
            <a:extLst>
              <a:ext uri="{FF2B5EF4-FFF2-40B4-BE49-F238E27FC236}">
                <a16:creationId xmlns:a16="http://schemas.microsoft.com/office/drawing/2014/main" id="{634C9D44-B47F-0118-3DD9-1E963B72BEB1}"/>
              </a:ext>
            </a:extLst>
          </p:cNvPr>
          <p:cNvSpPr txBox="1">
            <a:spLocks noGrp="1"/>
          </p:cNvSpPr>
          <p:nvPr>
            <p:ph type="title"/>
          </p:nvPr>
        </p:nvSpPr>
        <p:spPr>
          <a:xfrm>
            <a:off x="558000" y="1784250"/>
            <a:ext cx="7551900" cy="613350"/>
          </a:xfrm>
          <a:prstGeom prst="rect">
            <a:avLst/>
          </a:prstGeom>
        </p:spPr>
        <p:txBody>
          <a:bodyPr spcFirstLastPara="1" wrap="square" lIns="0" tIns="0" rIns="0" bIns="0" anchor="t" anchorCtr="0">
            <a:noAutofit/>
          </a:bodyPr>
          <a:lstStyle/>
          <a:p>
            <a:r>
              <a:rPr lang="en-US" b="1" i="0" dirty="0">
                <a:solidFill>
                  <a:schemeClr val="bg1"/>
                </a:solidFill>
                <a:effectLst/>
                <a:latin typeface="-apple-system"/>
              </a:rPr>
              <a:t>Break: 15 mins</a:t>
            </a:r>
            <a:br>
              <a:rPr lang="en-US" b="1" i="0" dirty="0">
                <a:solidFill>
                  <a:schemeClr val="bg1"/>
                </a:solidFill>
                <a:effectLst/>
                <a:latin typeface="-apple-system"/>
              </a:rPr>
            </a:br>
            <a:endParaRPr lang="en-US" dirty="0">
              <a:solidFill>
                <a:schemeClr val="bg1"/>
              </a:solidFill>
            </a:endParaRPr>
          </a:p>
        </p:txBody>
      </p:sp>
    </p:spTree>
    <p:extLst>
      <p:ext uri="{BB962C8B-B14F-4D97-AF65-F5344CB8AC3E}">
        <p14:creationId xmlns:p14="http://schemas.microsoft.com/office/powerpoint/2010/main" val="20957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3E687218-7798-7E56-58A3-AB65D5E240C9}"/>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63C2CFFB-18E0-2FD8-306F-A78503C8E041}"/>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dirty="0"/>
          </a:p>
        </p:txBody>
      </p:sp>
      <p:sp>
        <p:nvSpPr>
          <p:cNvPr id="1537" name="Google Shape;1537;p208">
            <a:extLst>
              <a:ext uri="{FF2B5EF4-FFF2-40B4-BE49-F238E27FC236}">
                <a16:creationId xmlns:a16="http://schemas.microsoft.com/office/drawing/2014/main" id="{24B10558-1FED-DF88-9739-9EEA40437313}"/>
              </a:ext>
            </a:extLst>
          </p:cNvPr>
          <p:cNvSpPr txBox="1">
            <a:spLocks noGrp="1"/>
          </p:cNvSpPr>
          <p:nvPr>
            <p:ph type="body" idx="1"/>
          </p:nvPr>
        </p:nvSpPr>
        <p:spPr>
          <a:xfrm>
            <a:off x="457200" y="762300"/>
            <a:ext cx="7218000" cy="2937900"/>
          </a:xfrm>
          <a:prstGeom prst="rect">
            <a:avLst/>
          </a:prstGeom>
        </p:spPr>
        <p:txBody>
          <a:bodyPr spcFirstLastPara="1" wrap="square" lIns="0" tIns="0" rIns="0" bIns="0" anchor="t" anchorCtr="0">
            <a:noAutofit/>
          </a:bodyPr>
          <a:lstStyle/>
          <a:p>
            <a:pPr marL="0" indent="0">
              <a:lnSpc>
                <a:spcPct val="115000"/>
              </a:lnSpc>
              <a:spcBef>
                <a:spcPts val="1000"/>
              </a:spcBef>
              <a:spcAft>
                <a:spcPts val="1000"/>
              </a:spcAft>
              <a:buNone/>
            </a:pPr>
            <a:r>
              <a:rPr lang="en-US" sz="1600" b="1" i="0" dirty="0">
                <a:solidFill>
                  <a:srgbClr val="24292F"/>
                </a:solidFill>
                <a:effectLst/>
                <a:latin typeface="-apple-system"/>
              </a:rPr>
              <a:t>Learning Objectives</a:t>
            </a:r>
            <a:endParaRPr lang="en-US" sz="1600" dirty="0">
              <a:solidFill>
                <a:srgbClr val="222222"/>
              </a:solidFill>
              <a:highlight>
                <a:schemeClr val="lt1"/>
              </a:highlight>
            </a:endParaRPr>
          </a:p>
          <a:p>
            <a:pPr algn="l">
              <a:buFont typeface="Arial" panose="020B0604020202020204" pitchFamily="34" charset="0"/>
              <a:buChar char="•"/>
            </a:pPr>
            <a:r>
              <a:rPr lang="en-US" sz="1600" b="0" i="0" dirty="0">
                <a:solidFill>
                  <a:srgbClr val="24292F"/>
                </a:solidFill>
                <a:effectLst/>
                <a:latin typeface="-apple-system"/>
              </a:rPr>
              <a:t>Define and explain the strengths and weaknesses of GUIs and CLIs</a:t>
            </a:r>
          </a:p>
          <a:p>
            <a:pPr algn="l">
              <a:buFont typeface="Arial" panose="020B0604020202020204" pitchFamily="34" charset="0"/>
              <a:buChar char="•"/>
            </a:pPr>
            <a:r>
              <a:rPr lang="en-US" sz="1600" b="0" i="0" dirty="0">
                <a:solidFill>
                  <a:srgbClr val="24292F"/>
                </a:solidFill>
                <a:effectLst/>
                <a:latin typeface="-apple-system"/>
              </a:rPr>
              <a:t>Learn how to access the terminal and break down its components</a:t>
            </a:r>
          </a:p>
          <a:p>
            <a:pPr algn="l">
              <a:buFont typeface="Arial" panose="020B0604020202020204" pitchFamily="34" charset="0"/>
              <a:buChar char="•"/>
            </a:pPr>
            <a:r>
              <a:rPr lang="en-US" sz="1600" b="0" i="0" dirty="0">
                <a:solidFill>
                  <a:srgbClr val="24292F"/>
                </a:solidFill>
                <a:effectLst/>
                <a:latin typeface="-apple-system"/>
              </a:rPr>
              <a:t>Describe the file system and how it relates to the CLI</a:t>
            </a:r>
          </a:p>
          <a:p>
            <a:pPr algn="l">
              <a:buFont typeface="Arial" panose="020B0604020202020204" pitchFamily="34" charset="0"/>
              <a:buChar char="•"/>
            </a:pPr>
            <a:r>
              <a:rPr lang="en-US" sz="1600" b="0" i="0" dirty="0">
                <a:solidFill>
                  <a:srgbClr val="24292F"/>
                </a:solidFill>
                <a:effectLst/>
                <a:latin typeface="-apple-system"/>
              </a:rPr>
              <a:t>Introduce common commands and list unsafe ones</a:t>
            </a:r>
          </a:p>
          <a:p>
            <a:pPr algn="l">
              <a:buFont typeface="Arial" panose="020B0604020202020204" pitchFamily="34" charset="0"/>
              <a:buChar char="•"/>
            </a:pPr>
            <a:r>
              <a:rPr lang="en-US" sz="1600" b="0" i="0" dirty="0">
                <a:solidFill>
                  <a:srgbClr val="24292F"/>
                </a:solidFill>
                <a:effectLst/>
                <a:latin typeface="-apple-system"/>
              </a:rPr>
              <a:t>Learn how to find more information on using commands</a:t>
            </a:r>
          </a:p>
          <a:p>
            <a:pPr algn="l">
              <a:buFont typeface="Arial" panose="020B0604020202020204" pitchFamily="34" charset="0"/>
              <a:buChar char="•"/>
            </a:pPr>
            <a:r>
              <a:rPr lang="en-US" sz="1600" b="0" i="0" dirty="0">
                <a:solidFill>
                  <a:srgbClr val="24292F"/>
                </a:solidFill>
                <a:effectLst/>
                <a:latin typeface="-apple-system"/>
              </a:rPr>
              <a:t>Introduce Bash and how to customize the command line</a:t>
            </a:r>
          </a:p>
          <a:p>
            <a:pPr marL="0" lvl="0" indent="0" algn="l" rtl="0">
              <a:lnSpc>
                <a:spcPct val="115000"/>
              </a:lnSpc>
              <a:spcBef>
                <a:spcPts val="1000"/>
              </a:spcBef>
              <a:spcAft>
                <a:spcPts val="1000"/>
              </a:spcAft>
              <a:buNone/>
            </a:pPr>
            <a:endParaRPr sz="1600" dirty="0">
              <a:solidFill>
                <a:srgbClr val="222222"/>
              </a:solidFill>
              <a:highlight>
                <a:schemeClr val="lt1"/>
              </a:highlight>
            </a:endParaRPr>
          </a:p>
        </p:txBody>
      </p:sp>
    </p:spTree>
    <p:extLst>
      <p:ext uri="{BB962C8B-B14F-4D97-AF65-F5344CB8AC3E}">
        <p14:creationId xmlns:p14="http://schemas.microsoft.com/office/powerpoint/2010/main" val="763053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02A0C004-D7FE-1D61-70B6-1B4CA673E87B}"/>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514C37C7-863B-C965-A379-2F712C2A4B9E}"/>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684690BF-397F-27A6-19D6-097AD00B9CF1}"/>
              </a:ext>
            </a:extLst>
          </p:cNvPr>
          <p:cNvSpPr txBox="1">
            <a:spLocks noGrp="1"/>
          </p:cNvSpPr>
          <p:nvPr>
            <p:ph type="body" idx="1"/>
          </p:nvPr>
        </p:nvSpPr>
        <p:spPr>
          <a:xfrm>
            <a:off x="457200" y="762300"/>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Working with Files and Directories</a:t>
            </a:r>
          </a:p>
          <a:p>
            <a:pPr marL="152400" indent="0" algn="l">
              <a:buNone/>
            </a:pPr>
            <a:endParaRPr lang="en-US" sz="1600" b="1" dirty="0">
              <a:solidFill>
                <a:srgbClr val="24292F"/>
              </a:solidFill>
              <a:latin typeface="-apple-system"/>
            </a:endParaRPr>
          </a:p>
          <a:p>
            <a:pPr algn="l"/>
            <a:r>
              <a:rPr lang="en-US" sz="2000" b="0" i="0" dirty="0">
                <a:solidFill>
                  <a:srgbClr val="24292F"/>
                </a:solidFill>
                <a:effectLst/>
                <a:latin typeface="-apple-system"/>
              </a:rPr>
              <a:t>The commands we'll be covering next are:</a:t>
            </a:r>
          </a:p>
          <a:p>
            <a:pPr marL="152400" indent="0" algn="l">
              <a:buNone/>
            </a:pPr>
            <a:endParaRPr lang="en-US" sz="1600" dirty="0">
              <a:solidFill>
                <a:schemeClr val="tx1"/>
              </a:solidFill>
              <a:latin typeface="-apple-system"/>
            </a:endParaRPr>
          </a:p>
          <a:p>
            <a:pPr marL="173038" lvl="1" indent="0">
              <a:buNone/>
            </a:pPr>
            <a:endParaRPr lang="en-US" sz="1600" i="0" dirty="0">
              <a:solidFill>
                <a:srgbClr val="24292F"/>
              </a:solidFill>
              <a:effectLst/>
              <a:latin typeface="-apple-system"/>
            </a:endParaRPr>
          </a:p>
        </p:txBody>
      </p:sp>
      <p:graphicFrame>
        <p:nvGraphicFramePr>
          <p:cNvPr id="2" name="Table 1">
            <a:extLst>
              <a:ext uri="{FF2B5EF4-FFF2-40B4-BE49-F238E27FC236}">
                <a16:creationId xmlns:a16="http://schemas.microsoft.com/office/drawing/2014/main" id="{C75D5F64-661C-FD28-8CD7-16AA81B60DF9}"/>
              </a:ext>
            </a:extLst>
          </p:cNvPr>
          <p:cNvGraphicFramePr>
            <a:graphicFrameLocks noGrp="1"/>
          </p:cNvGraphicFramePr>
          <p:nvPr>
            <p:extLst>
              <p:ext uri="{D42A27DB-BD31-4B8C-83A1-F6EECF244321}">
                <p14:modId xmlns:p14="http://schemas.microsoft.com/office/powerpoint/2010/main" val="1218029389"/>
              </p:ext>
            </p:extLst>
          </p:nvPr>
        </p:nvGraphicFramePr>
        <p:xfrm>
          <a:off x="861600" y="1802420"/>
          <a:ext cx="6096000" cy="2595880"/>
        </p:xfrm>
        <a:graphic>
          <a:graphicData uri="http://schemas.openxmlformats.org/drawingml/2006/table">
            <a:tbl>
              <a:tblPr firstRow="1" bandRow="1">
                <a:tableStyleId>{AD814B98-B385-4ACE-8421-0D1C7120974E}</a:tableStyleId>
              </a:tblPr>
              <a:tblGrid>
                <a:gridCol w="3048000">
                  <a:extLst>
                    <a:ext uri="{9D8B030D-6E8A-4147-A177-3AD203B41FA5}">
                      <a16:colId xmlns:a16="http://schemas.microsoft.com/office/drawing/2014/main" val="1357259689"/>
                    </a:ext>
                  </a:extLst>
                </a:gridCol>
                <a:gridCol w="3048000">
                  <a:extLst>
                    <a:ext uri="{9D8B030D-6E8A-4147-A177-3AD203B41FA5}">
                      <a16:colId xmlns:a16="http://schemas.microsoft.com/office/drawing/2014/main" val="1325247277"/>
                    </a:ext>
                  </a:extLst>
                </a:gridCol>
              </a:tblGrid>
              <a:tr h="370840">
                <a:tc>
                  <a:txBody>
                    <a:bodyPr/>
                    <a:lstStyle/>
                    <a:p>
                      <a:r>
                        <a:rPr lang="en-US" b="1" dirty="0">
                          <a:effectLst/>
                        </a:rPr>
                        <a:t>Command</a:t>
                      </a:r>
                    </a:p>
                  </a:txBody>
                  <a:tcPr marL="123825" marR="123825" marT="57150" marB="57150" anchor="ctr"/>
                </a:tc>
                <a:tc>
                  <a:txBody>
                    <a:bodyPr/>
                    <a:lstStyle/>
                    <a:p>
                      <a:r>
                        <a:rPr lang="en-US" b="1">
                          <a:effectLst/>
                        </a:rPr>
                        <a:t>Description</a:t>
                      </a:r>
                    </a:p>
                  </a:txBody>
                  <a:tcPr marL="123825" marR="123825" marT="57150" marB="57150" anchor="ctr"/>
                </a:tc>
                <a:extLst>
                  <a:ext uri="{0D108BD9-81ED-4DB2-BD59-A6C34878D82A}">
                    <a16:rowId xmlns:a16="http://schemas.microsoft.com/office/drawing/2014/main" val="3437581785"/>
                  </a:ext>
                </a:extLst>
              </a:tr>
              <a:tr h="370840">
                <a:tc>
                  <a:txBody>
                    <a:bodyPr/>
                    <a:lstStyle/>
                    <a:p>
                      <a:r>
                        <a:rPr lang="en-US" dirty="0" err="1">
                          <a:effectLst/>
                        </a:rPr>
                        <a:t>mkdir</a:t>
                      </a:r>
                      <a:endParaRPr lang="en-US" dirty="0">
                        <a:effectLst/>
                      </a:endParaRPr>
                    </a:p>
                  </a:txBody>
                  <a:tcPr marL="123825" marR="123825" marT="57150" marB="57150" anchor="ctr"/>
                </a:tc>
                <a:tc>
                  <a:txBody>
                    <a:bodyPr/>
                    <a:lstStyle/>
                    <a:p>
                      <a:r>
                        <a:rPr lang="en-US">
                          <a:effectLst/>
                        </a:rPr>
                        <a:t>make a new directory</a:t>
                      </a:r>
                    </a:p>
                  </a:txBody>
                  <a:tcPr marL="123825" marR="123825" marT="57150" marB="57150" anchor="ctr"/>
                </a:tc>
                <a:extLst>
                  <a:ext uri="{0D108BD9-81ED-4DB2-BD59-A6C34878D82A}">
                    <a16:rowId xmlns:a16="http://schemas.microsoft.com/office/drawing/2014/main" val="3645129350"/>
                  </a:ext>
                </a:extLst>
              </a:tr>
              <a:tr h="370840">
                <a:tc>
                  <a:txBody>
                    <a:bodyPr/>
                    <a:lstStyle/>
                    <a:p>
                      <a:r>
                        <a:rPr lang="en-US" dirty="0" err="1">
                          <a:effectLst/>
                        </a:rPr>
                        <a:t>rmdir</a:t>
                      </a:r>
                      <a:endParaRPr lang="en-US" dirty="0">
                        <a:effectLst/>
                      </a:endParaRPr>
                    </a:p>
                  </a:txBody>
                  <a:tcPr marL="123825" marR="123825" marT="57150" marB="57150" anchor="ctr"/>
                </a:tc>
                <a:tc>
                  <a:txBody>
                    <a:bodyPr/>
                    <a:lstStyle/>
                    <a:p>
                      <a:r>
                        <a:rPr lang="en-US">
                          <a:effectLst/>
                        </a:rPr>
                        <a:t>remove a directory</a:t>
                      </a:r>
                    </a:p>
                  </a:txBody>
                  <a:tcPr marL="123825" marR="123825" marT="57150" marB="57150" anchor="ctr"/>
                </a:tc>
                <a:extLst>
                  <a:ext uri="{0D108BD9-81ED-4DB2-BD59-A6C34878D82A}">
                    <a16:rowId xmlns:a16="http://schemas.microsoft.com/office/drawing/2014/main" val="3305615709"/>
                  </a:ext>
                </a:extLst>
              </a:tr>
              <a:tr h="370840">
                <a:tc>
                  <a:txBody>
                    <a:bodyPr/>
                    <a:lstStyle/>
                    <a:p>
                      <a:r>
                        <a:rPr lang="en-US" dirty="0">
                          <a:effectLst/>
                        </a:rPr>
                        <a:t>touch</a:t>
                      </a:r>
                    </a:p>
                  </a:txBody>
                  <a:tcPr marL="123825" marR="123825" marT="57150" marB="57150" anchor="ctr"/>
                </a:tc>
                <a:tc>
                  <a:txBody>
                    <a:bodyPr/>
                    <a:lstStyle/>
                    <a:p>
                      <a:r>
                        <a:rPr lang="en-US">
                          <a:effectLst/>
                        </a:rPr>
                        <a:t>create a new file</a:t>
                      </a:r>
                    </a:p>
                  </a:txBody>
                  <a:tcPr marL="123825" marR="123825" marT="57150" marB="57150" anchor="ctr"/>
                </a:tc>
                <a:extLst>
                  <a:ext uri="{0D108BD9-81ED-4DB2-BD59-A6C34878D82A}">
                    <a16:rowId xmlns:a16="http://schemas.microsoft.com/office/drawing/2014/main" val="4080415406"/>
                  </a:ext>
                </a:extLst>
              </a:tr>
              <a:tr h="370840">
                <a:tc>
                  <a:txBody>
                    <a:bodyPr/>
                    <a:lstStyle/>
                    <a:p>
                      <a:r>
                        <a:rPr lang="en-US" dirty="0">
                          <a:effectLst/>
                        </a:rPr>
                        <a:t>rm</a:t>
                      </a:r>
                    </a:p>
                  </a:txBody>
                  <a:tcPr marL="123825" marR="123825" marT="57150" marB="57150" anchor="ctr"/>
                </a:tc>
                <a:tc>
                  <a:txBody>
                    <a:bodyPr/>
                    <a:lstStyle/>
                    <a:p>
                      <a:r>
                        <a:rPr lang="en-US">
                          <a:effectLst/>
                        </a:rPr>
                        <a:t>remove a file</a:t>
                      </a:r>
                    </a:p>
                  </a:txBody>
                  <a:tcPr marL="123825" marR="123825" marT="57150" marB="57150" anchor="ctr"/>
                </a:tc>
                <a:extLst>
                  <a:ext uri="{0D108BD9-81ED-4DB2-BD59-A6C34878D82A}">
                    <a16:rowId xmlns:a16="http://schemas.microsoft.com/office/drawing/2014/main" val="1764934408"/>
                  </a:ext>
                </a:extLst>
              </a:tr>
              <a:tr h="370840">
                <a:tc>
                  <a:txBody>
                    <a:bodyPr/>
                    <a:lstStyle/>
                    <a:p>
                      <a:r>
                        <a:rPr lang="en-US" dirty="0">
                          <a:effectLst/>
                        </a:rPr>
                        <a:t>mv</a:t>
                      </a:r>
                    </a:p>
                  </a:txBody>
                  <a:tcPr marL="123825" marR="123825" marT="57150" marB="57150" anchor="ctr"/>
                </a:tc>
                <a:tc>
                  <a:txBody>
                    <a:bodyPr/>
                    <a:lstStyle/>
                    <a:p>
                      <a:r>
                        <a:rPr lang="en-US">
                          <a:effectLst/>
                        </a:rPr>
                        <a:t>move a file or directory</a:t>
                      </a:r>
                    </a:p>
                  </a:txBody>
                  <a:tcPr marL="123825" marR="123825" marT="57150" marB="57150" anchor="ctr"/>
                </a:tc>
                <a:extLst>
                  <a:ext uri="{0D108BD9-81ED-4DB2-BD59-A6C34878D82A}">
                    <a16:rowId xmlns:a16="http://schemas.microsoft.com/office/drawing/2014/main" val="1585335788"/>
                  </a:ext>
                </a:extLst>
              </a:tr>
              <a:tr h="370840">
                <a:tc>
                  <a:txBody>
                    <a:bodyPr/>
                    <a:lstStyle/>
                    <a:p>
                      <a:r>
                        <a:rPr lang="en-US">
                          <a:effectLst/>
                        </a:rPr>
                        <a:t>cp</a:t>
                      </a:r>
                    </a:p>
                  </a:txBody>
                  <a:tcPr marL="123825" marR="123825" marT="57150" marB="57150" anchor="ctr"/>
                </a:tc>
                <a:tc>
                  <a:txBody>
                    <a:bodyPr/>
                    <a:lstStyle/>
                    <a:p>
                      <a:r>
                        <a:rPr lang="en-US" dirty="0">
                          <a:effectLst/>
                        </a:rPr>
                        <a:t>copy a file or directory</a:t>
                      </a:r>
                    </a:p>
                  </a:txBody>
                  <a:tcPr marL="123825" marR="123825" marT="57150" marB="57150" anchor="ctr"/>
                </a:tc>
                <a:extLst>
                  <a:ext uri="{0D108BD9-81ED-4DB2-BD59-A6C34878D82A}">
                    <a16:rowId xmlns:a16="http://schemas.microsoft.com/office/drawing/2014/main" val="3066426240"/>
                  </a:ext>
                </a:extLst>
              </a:tr>
            </a:tbl>
          </a:graphicData>
        </a:graphic>
      </p:graphicFrame>
    </p:spTree>
    <p:extLst>
      <p:ext uri="{BB962C8B-B14F-4D97-AF65-F5344CB8AC3E}">
        <p14:creationId xmlns:p14="http://schemas.microsoft.com/office/powerpoint/2010/main" val="3172987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4A6E46C9-8AFC-3F29-3D9E-050F1D06FD2C}"/>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3D553D7B-08BE-58C6-5B53-B3443024ED4A}"/>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8567F89E-3AB0-0495-574A-6AD43914EE57}"/>
              </a:ext>
            </a:extLst>
          </p:cNvPr>
          <p:cNvSpPr txBox="1">
            <a:spLocks noGrp="1"/>
          </p:cNvSpPr>
          <p:nvPr>
            <p:ph type="body" idx="1"/>
          </p:nvPr>
        </p:nvSpPr>
        <p:spPr>
          <a:xfrm>
            <a:off x="457200" y="762300"/>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Command Syntax</a:t>
            </a:r>
          </a:p>
          <a:p>
            <a:pPr marL="152400" indent="0" algn="l">
              <a:buNone/>
            </a:pPr>
            <a:endParaRPr lang="en-US" sz="1600" b="1" dirty="0">
              <a:solidFill>
                <a:srgbClr val="24292F"/>
              </a:solidFill>
              <a:latin typeface="-apple-system"/>
            </a:endParaRPr>
          </a:p>
          <a:p>
            <a:pPr algn="l"/>
            <a:r>
              <a:rPr lang="en-US" sz="2000" b="0" i="0" dirty="0">
                <a:solidFill>
                  <a:schemeClr val="tx1"/>
                </a:solidFill>
                <a:effectLst/>
                <a:latin typeface="-apple-system"/>
              </a:rPr>
              <a:t>Commands generally consist of three parts</a:t>
            </a:r>
          </a:p>
          <a:p>
            <a:pPr algn="l"/>
            <a:endParaRPr lang="en-US" sz="2000" b="0" i="0" dirty="0">
              <a:solidFill>
                <a:schemeClr val="tx1"/>
              </a:solidFill>
              <a:effectLst/>
              <a:latin typeface="-apple-system"/>
            </a:endParaRPr>
          </a:p>
          <a:p>
            <a:pPr marL="609600" indent="-457200" algn="l">
              <a:buFont typeface="+mj-lt"/>
              <a:buAutoNum type="arabicPeriod"/>
            </a:pPr>
            <a:r>
              <a:rPr lang="en-US" sz="2000" b="0" i="0" dirty="0">
                <a:solidFill>
                  <a:schemeClr val="tx1"/>
                </a:solidFill>
                <a:effectLst/>
                <a:latin typeface="-apple-system"/>
              </a:rPr>
              <a:t>Command</a:t>
            </a:r>
          </a:p>
          <a:p>
            <a:pPr marL="609600" indent="-457200" algn="l">
              <a:buFont typeface="+mj-lt"/>
              <a:buAutoNum type="arabicPeriod"/>
            </a:pPr>
            <a:r>
              <a:rPr lang="en-US" sz="2000" b="0" i="0" dirty="0">
                <a:solidFill>
                  <a:schemeClr val="tx1"/>
                </a:solidFill>
                <a:effectLst/>
                <a:latin typeface="-apple-system"/>
              </a:rPr>
              <a:t>Options</a:t>
            </a:r>
          </a:p>
          <a:p>
            <a:pPr marL="609600" indent="-457200" algn="l">
              <a:buFont typeface="+mj-lt"/>
              <a:buAutoNum type="arabicPeriod"/>
            </a:pPr>
            <a:r>
              <a:rPr lang="en-US" sz="2000" b="0" i="0" dirty="0">
                <a:solidFill>
                  <a:schemeClr val="tx1"/>
                </a:solidFill>
                <a:effectLst/>
                <a:latin typeface="-apple-system"/>
              </a:rPr>
              <a:t>Arguments</a:t>
            </a:r>
          </a:p>
          <a:p>
            <a:pPr marL="609600" indent="-457200" algn="l">
              <a:buFont typeface="+mj-lt"/>
              <a:buAutoNum type="arabicPeriod"/>
            </a:pPr>
            <a:endParaRPr lang="en-US" sz="2000" b="0" i="0" dirty="0">
              <a:solidFill>
                <a:schemeClr val="tx1"/>
              </a:solidFill>
              <a:effectLst/>
              <a:latin typeface="-apple-system"/>
            </a:endParaRPr>
          </a:p>
          <a:p>
            <a:pPr algn="l"/>
            <a:r>
              <a:rPr lang="en-US" sz="2000" b="0" i="0" dirty="0">
                <a:solidFill>
                  <a:schemeClr val="tx1"/>
                </a:solidFill>
                <a:effectLst/>
                <a:latin typeface="-apple-system"/>
              </a:rPr>
              <a:t>The Command is the first word you type into the CLI (e.g. </a:t>
            </a:r>
            <a:r>
              <a:rPr lang="en-US" sz="2000" b="0" i="1" dirty="0">
                <a:solidFill>
                  <a:schemeClr val="tx1"/>
                </a:solidFill>
                <a:effectLst/>
                <a:latin typeface="-apple-system"/>
              </a:rPr>
              <a:t>ls, cd, or touch</a:t>
            </a:r>
            <a:r>
              <a:rPr lang="en-US" sz="2000" b="0" i="0" dirty="0">
                <a:solidFill>
                  <a:schemeClr val="tx1"/>
                </a:solidFill>
                <a:effectLst/>
                <a:latin typeface="-apple-system"/>
              </a:rPr>
              <a:t>). Think of it as the "verb" which indicates what we want to do.</a:t>
            </a:r>
            <a:endParaRPr lang="en-US" sz="1600" dirty="0">
              <a:solidFill>
                <a:schemeClr val="tx1"/>
              </a:solidFill>
              <a:latin typeface="-apple-system"/>
            </a:endParaRPr>
          </a:p>
          <a:p>
            <a:pPr marL="173038" lvl="1" indent="0">
              <a:buNone/>
            </a:pPr>
            <a:endParaRPr lang="en-US" sz="1600" i="0" dirty="0">
              <a:solidFill>
                <a:srgbClr val="24292F"/>
              </a:solidFill>
              <a:effectLst/>
              <a:latin typeface="-apple-system"/>
            </a:endParaRPr>
          </a:p>
        </p:txBody>
      </p:sp>
    </p:spTree>
    <p:extLst>
      <p:ext uri="{BB962C8B-B14F-4D97-AF65-F5344CB8AC3E}">
        <p14:creationId xmlns:p14="http://schemas.microsoft.com/office/powerpoint/2010/main" val="1813265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49B30373-A746-E0E9-9821-BAE7A878D972}"/>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A8DEED6C-08C2-58B8-E803-4D5F920ED27A}"/>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1A4E1498-0900-BC01-CD60-433D5C7531E4}"/>
              </a:ext>
            </a:extLst>
          </p:cNvPr>
          <p:cNvSpPr txBox="1">
            <a:spLocks noGrp="1"/>
          </p:cNvSpPr>
          <p:nvPr>
            <p:ph type="body" idx="1"/>
          </p:nvPr>
        </p:nvSpPr>
        <p:spPr>
          <a:xfrm>
            <a:off x="457200" y="762300"/>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Command Syntax</a:t>
            </a:r>
            <a:endParaRPr lang="en-US" sz="1600" b="1" dirty="0">
              <a:solidFill>
                <a:srgbClr val="24292F"/>
              </a:solidFill>
              <a:latin typeface="-apple-system"/>
            </a:endParaRPr>
          </a:p>
          <a:p>
            <a:pPr marL="173038" lvl="1" indent="0">
              <a:buNone/>
            </a:pPr>
            <a:r>
              <a:rPr lang="en-US" sz="1100" b="1" i="0" u="sng" dirty="0">
                <a:solidFill>
                  <a:srgbClr val="24292F"/>
                </a:solidFill>
                <a:effectLst/>
                <a:latin typeface="-apple-system"/>
              </a:rPr>
              <a:t>Options and Arguments</a:t>
            </a:r>
          </a:p>
          <a:p>
            <a:pPr marL="173038" lvl="1" indent="0">
              <a:buNone/>
            </a:pPr>
            <a:r>
              <a:rPr lang="en-US" i="1" dirty="0">
                <a:solidFill>
                  <a:srgbClr val="24292F"/>
                </a:solidFill>
                <a:effectLst/>
                <a:latin typeface="-apple-system"/>
              </a:rPr>
              <a:t>- </a:t>
            </a:r>
            <a:r>
              <a:rPr lang="en-US" i="1" dirty="0">
                <a:solidFill>
                  <a:srgbClr val="24292F"/>
                </a:solidFill>
                <a:latin typeface="-apple-system"/>
              </a:rPr>
              <a:t>rm –r folder    - </a:t>
            </a:r>
            <a:r>
              <a:rPr lang="en-US" b="1" dirty="0">
                <a:solidFill>
                  <a:srgbClr val="24292F"/>
                </a:solidFill>
                <a:latin typeface="-apple-system"/>
              </a:rPr>
              <a:t>here –r is an option and folder is an argument</a:t>
            </a:r>
            <a:endParaRPr lang="en-US" sz="1400" b="1" dirty="0">
              <a:solidFill>
                <a:srgbClr val="24292F"/>
              </a:solidFill>
              <a:latin typeface="-apple-system"/>
            </a:endParaRPr>
          </a:p>
          <a:p>
            <a:pPr marL="173038" lvl="1" indent="0">
              <a:buNone/>
            </a:pPr>
            <a:r>
              <a:rPr lang="en-US" i="1" dirty="0">
                <a:solidFill>
                  <a:srgbClr val="24292F"/>
                </a:solidFill>
                <a:effectLst/>
                <a:latin typeface="-apple-system"/>
              </a:rPr>
              <a:t>- </a:t>
            </a:r>
            <a:r>
              <a:rPr lang="en-US" sz="1400" i="1" dirty="0">
                <a:solidFill>
                  <a:srgbClr val="24292F"/>
                </a:solidFill>
                <a:effectLst/>
                <a:latin typeface="-apple-system"/>
              </a:rPr>
              <a:t>touch abc.html</a:t>
            </a:r>
            <a:r>
              <a:rPr lang="en-US" sz="1400" i="1" dirty="0">
                <a:solidFill>
                  <a:srgbClr val="24292F"/>
                </a:solidFill>
                <a:latin typeface="-apple-system"/>
              </a:rPr>
              <a:t> – </a:t>
            </a:r>
            <a:r>
              <a:rPr lang="en-US" sz="1400" b="1" dirty="0">
                <a:solidFill>
                  <a:srgbClr val="24292F"/>
                </a:solidFill>
                <a:latin typeface="-apple-system"/>
              </a:rPr>
              <a:t>no option only </a:t>
            </a:r>
            <a:r>
              <a:rPr lang="en-US" sz="1400" b="1" dirty="0">
                <a:solidFill>
                  <a:srgbClr val="24292F"/>
                </a:solidFill>
                <a:effectLst/>
                <a:latin typeface="-apple-system"/>
              </a:rPr>
              <a:t>abc.html</a:t>
            </a:r>
            <a:r>
              <a:rPr lang="en-US" sz="1400" b="1" dirty="0">
                <a:solidFill>
                  <a:srgbClr val="24292F"/>
                </a:solidFill>
                <a:latin typeface="-apple-system"/>
              </a:rPr>
              <a:t> as an </a:t>
            </a:r>
            <a:r>
              <a:rPr lang="en-US" b="1" dirty="0">
                <a:solidFill>
                  <a:srgbClr val="24292F"/>
                </a:solidFill>
                <a:latin typeface="-apple-system"/>
              </a:rPr>
              <a:t>argument</a:t>
            </a:r>
          </a:p>
          <a:p>
            <a:pPr marL="173038" lvl="1" indent="0">
              <a:buNone/>
            </a:pPr>
            <a:endParaRPr lang="en-US" sz="1400" b="1" dirty="0">
              <a:solidFill>
                <a:srgbClr val="24292F"/>
              </a:solidFill>
              <a:latin typeface="-apple-system"/>
            </a:endParaRPr>
          </a:p>
          <a:p>
            <a:pPr marL="173038" lvl="1" indent="0">
              <a:buNone/>
            </a:pPr>
            <a:r>
              <a:rPr lang="en-US" sz="1400" b="1" dirty="0">
                <a:solidFill>
                  <a:srgbClr val="24292F"/>
                </a:solidFill>
                <a:latin typeface="-apple-system"/>
              </a:rPr>
              <a:t>Sometimes options can be combined like</a:t>
            </a:r>
          </a:p>
          <a:p>
            <a:pPr marL="173038" lvl="1" indent="0">
              <a:buNone/>
            </a:pPr>
            <a:r>
              <a:rPr lang="en-US" i="1" dirty="0">
                <a:solidFill>
                  <a:srgbClr val="24292F"/>
                </a:solidFill>
                <a:latin typeface="-apple-system"/>
              </a:rPr>
              <a:t>- rm –rf folder  </a:t>
            </a:r>
            <a:r>
              <a:rPr lang="en-US" b="1" dirty="0">
                <a:solidFill>
                  <a:srgbClr val="24292F"/>
                </a:solidFill>
                <a:latin typeface="-apple-system"/>
              </a:rPr>
              <a:t>- here –rf is a combination of r and f options</a:t>
            </a:r>
            <a:endParaRPr lang="en-US" sz="1400" b="1" dirty="0">
              <a:solidFill>
                <a:srgbClr val="24292F"/>
              </a:solidFill>
              <a:latin typeface="-apple-system"/>
            </a:endParaRPr>
          </a:p>
          <a:p>
            <a:pPr marL="173038" lvl="1" indent="0">
              <a:buNone/>
            </a:pPr>
            <a:endParaRPr lang="en-US" sz="1400" i="1" dirty="0">
              <a:solidFill>
                <a:srgbClr val="24292F"/>
              </a:solidFill>
              <a:effectLst/>
              <a:latin typeface="-apple-system"/>
            </a:endParaRPr>
          </a:p>
        </p:txBody>
      </p:sp>
    </p:spTree>
    <p:extLst>
      <p:ext uri="{BB962C8B-B14F-4D97-AF65-F5344CB8AC3E}">
        <p14:creationId xmlns:p14="http://schemas.microsoft.com/office/powerpoint/2010/main" val="4234709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A6EC2A59-52D0-48FC-121F-6A017F2D13FF}"/>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BC5D4530-6878-119F-11E6-17ACFCD5703D}"/>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53FA4523-BE82-F0F7-7FE7-1F057C8558C1}"/>
              </a:ext>
            </a:extLst>
          </p:cNvPr>
          <p:cNvSpPr txBox="1">
            <a:spLocks noGrp="1"/>
          </p:cNvSpPr>
          <p:nvPr>
            <p:ph type="body" idx="1"/>
          </p:nvPr>
        </p:nvSpPr>
        <p:spPr>
          <a:xfrm>
            <a:off x="457200" y="762300"/>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Output and Side Effects</a:t>
            </a:r>
          </a:p>
          <a:p>
            <a:pPr marL="173038" lvl="1" indent="0">
              <a:buNone/>
            </a:pPr>
            <a:r>
              <a:rPr lang="en-US" sz="1400" dirty="0">
                <a:solidFill>
                  <a:srgbClr val="24292F"/>
                </a:solidFill>
                <a:effectLst/>
                <a:latin typeface="-apple-system"/>
              </a:rPr>
              <a:t>Some commands have output, which is displayed on the screen for us to see. Examples of commands that have output are...</a:t>
            </a:r>
          </a:p>
          <a:p>
            <a:pPr marL="458788" lvl="1" indent="-285750"/>
            <a:r>
              <a:rPr lang="en-US" sz="1400" i="1" dirty="0" err="1">
                <a:solidFill>
                  <a:srgbClr val="24292F"/>
                </a:solidFill>
                <a:effectLst/>
                <a:latin typeface="-apple-system"/>
              </a:rPr>
              <a:t>pwd</a:t>
            </a:r>
            <a:endParaRPr lang="en-US" sz="1400" i="1" dirty="0">
              <a:solidFill>
                <a:srgbClr val="24292F"/>
              </a:solidFill>
              <a:effectLst/>
              <a:latin typeface="-apple-system"/>
            </a:endParaRPr>
          </a:p>
          <a:p>
            <a:pPr marL="458788" lvl="1" indent="-285750"/>
            <a:r>
              <a:rPr lang="en-US" sz="1400" i="1" dirty="0">
                <a:solidFill>
                  <a:srgbClr val="24292F"/>
                </a:solidFill>
                <a:effectLst/>
                <a:latin typeface="-apple-system"/>
              </a:rPr>
              <a:t>ls</a:t>
            </a:r>
          </a:p>
          <a:p>
            <a:pPr marL="458788" lvl="1" indent="-285750"/>
            <a:r>
              <a:rPr lang="en-US" sz="1400" i="1" dirty="0">
                <a:solidFill>
                  <a:srgbClr val="24292F"/>
                </a:solidFill>
                <a:effectLst/>
                <a:latin typeface="-apple-system"/>
              </a:rPr>
              <a:t>brew install tree.</a:t>
            </a:r>
          </a:p>
          <a:p>
            <a:pPr marL="458788" lvl="1" indent="-285750"/>
            <a:endParaRPr lang="en-US" i="1" dirty="0">
              <a:solidFill>
                <a:srgbClr val="24292F"/>
              </a:solidFill>
              <a:latin typeface="-apple-system"/>
            </a:endParaRPr>
          </a:p>
          <a:p>
            <a:pPr marL="173038" lvl="1" indent="0">
              <a:buNone/>
            </a:pPr>
            <a:r>
              <a:rPr lang="en-US" b="0" i="0" dirty="0">
                <a:solidFill>
                  <a:srgbClr val="24292F"/>
                </a:solidFill>
                <a:effectLst/>
                <a:latin typeface="-apple-system"/>
              </a:rPr>
              <a:t>Other commands' primary purpose is to execute some </a:t>
            </a:r>
            <a:r>
              <a:rPr lang="en-US" b="1" i="0" dirty="0">
                <a:solidFill>
                  <a:srgbClr val="24292F"/>
                </a:solidFill>
                <a:effectLst/>
                <a:latin typeface="-apple-system"/>
              </a:rPr>
              <a:t>side-effect</a:t>
            </a:r>
            <a:r>
              <a:rPr lang="en-US" b="0" i="0" dirty="0">
                <a:solidFill>
                  <a:srgbClr val="24292F"/>
                </a:solidFill>
                <a:effectLst/>
                <a:latin typeface="-apple-system"/>
              </a:rPr>
              <a:t>, or in other words, to make some change that isn't necessarily printed in the Terminal after hitting enter.</a:t>
            </a:r>
            <a:endParaRPr lang="en-US" sz="1400" i="1" dirty="0">
              <a:solidFill>
                <a:srgbClr val="24292F"/>
              </a:solidFill>
              <a:effectLst/>
              <a:latin typeface="-apple-system"/>
            </a:endParaRPr>
          </a:p>
        </p:txBody>
      </p:sp>
    </p:spTree>
    <p:extLst>
      <p:ext uri="{BB962C8B-B14F-4D97-AF65-F5344CB8AC3E}">
        <p14:creationId xmlns:p14="http://schemas.microsoft.com/office/powerpoint/2010/main" val="3635027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6">
          <a:extLst>
            <a:ext uri="{FF2B5EF4-FFF2-40B4-BE49-F238E27FC236}">
              <a16:creationId xmlns:a16="http://schemas.microsoft.com/office/drawing/2014/main" id="{673EB8A1-EA9C-5DBA-D990-BA076B48D98B}"/>
            </a:ext>
          </a:extLst>
        </p:cNvPr>
        <p:cNvGrpSpPr/>
        <p:nvPr/>
      </p:nvGrpSpPr>
      <p:grpSpPr>
        <a:xfrm>
          <a:off x="0" y="0"/>
          <a:ext cx="0" cy="0"/>
          <a:chOff x="0" y="0"/>
          <a:chExt cx="0" cy="0"/>
        </a:xfrm>
      </p:grpSpPr>
      <p:sp>
        <p:nvSpPr>
          <p:cNvPr id="1487" name="Google Shape;1487;p201">
            <a:extLst>
              <a:ext uri="{FF2B5EF4-FFF2-40B4-BE49-F238E27FC236}">
                <a16:creationId xmlns:a16="http://schemas.microsoft.com/office/drawing/2014/main" id="{FB29BA86-CEE0-0162-AD74-C8E382CCE946}"/>
              </a:ext>
            </a:extLst>
          </p:cNvPr>
          <p:cNvSpPr txBox="1">
            <a:spLocks noGrp="1"/>
          </p:cNvSpPr>
          <p:nvPr>
            <p:ph type="title"/>
          </p:nvPr>
        </p:nvSpPr>
        <p:spPr>
          <a:xfrm>
            <a:off x="536400" y="1777050"/>
            <a:ext cx="7551900" cy="1589400"/>
          </a:xfrm>
          <a:prstGeom prst="rect">
            <a:avLst/>
          </a:prstGeom>
        </p:spPr>
        <p:txBody>
          <a:bodyPr spcFirstLastPara="1" wrap="square" lIns="0" tIns="0" rIns="0" bIns="0" anchor="t" anchorCtr="0">
            <a:noAutofit/>
          </a:bodyPr>
          <a:lstStyle/>
          <a:p>
            <a:r>
              <a:rPr lang="en-US" b="1" i="0" dirty="0">
                <a:solidFill>
                  <a:schemeClr val="bg1"/>
                </a:solidFill>
                <a:effectLst/>
                <a:latin typeface="-apple-system"/>
              </a:rPr>
              <a:t>Question:</a:t>
            </a:r>
            <a:br>
              <a:rPr lang="en-US" b="1" i="0" dirty="0">
                <a:solidFill>
                  <a:schemeClr val="bg1"/>
                </a:solidFill>
                <a:effectLst/>
                <a:latin typeface="-apple-system"/>
              </a:rPr>
            </a:br>
            <a:r>
              <a:rPr lang="en-US" b="0" i="0" dirty="0">
                <a:solidFill>
                  <a:schemeClr val="bg1"/>
                </a:solidFill>
                <a:effectLst/>
                <a:latin typeface="-apple-system"/>
              </a:rPr>
              <a:t>What's an example of a command with no output we've already seen?</a:t>
            </a:r>
            <a:endParaRPr dirty="0">
              <a:solidFill>
                <a:schemeClr val="bg1"/>
              </a:solidFill>
            </a:endParaRPr>
          </a:p>
        </p:txBody>
      </p:sp>
    </p:spTree>
    <p:extLst>
      <p:ext uri="{BB962C8B-B14F-4D97-AF65-F5344CB8AC3E}">
        <p14:creationId xmlns:p14="http://schemas.microsoft.com/office/powerpoint/2010/main" val="978536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8A37BB4D-C4C2-0C72-3B2E-5DC5A428D9BB}"/>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9C280B67-8AA1-57A6-28A3-10B8FC59D981}"/>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44903FA8-4B55-933C-0B6B-E566ECE55142}"/>
              </a:ext>
            </a:extLst>
          </p:cNvPr>
          <p:cNvSpPr txBox="1">
            <a:spLocks noGrp="1"/>
          </p:cNvSpPr>
          <p:nvPr>
            <p:ph type="body" idx="1"/>
          </p:nvPr>
        </p:nvSpPr>
        <p:spPr>
          <a:xfrm>
            <a:off x="457200" y="762300"/>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You do Exercise</a:t>
            </a:r>
          </a:p>
          <a:p>
            <a:pPr marL="152400" indent="0" algn="l">
              <a:buNone/>
            </a:pPr>
            <a:endParaRPr lang="en-US" sz="1600" b="1" dirty="0">
              <a:solidFill>
                <a:srgbClr val="24292F"/>
              </a:solidFill>
              <a:latin typeface="-apple-system"/>
            </a:endParaRPr>
          </a:p>
          <a:p>
            <a:pPr marL="152400" indent="0" algn="l">
              <a:buNone/>
            </a:pPr>
            <a:endParaRPr lang="en-US" sz="1600" dirty="0">
              <a:solidFill>
                <a:schemeClr val="tx1"/>
              </a:solidFill>
              <a:latin typeface="-apple-system"/>
            </a:endParaRPr>
          </a:p>
          <a:p>
            <a:pPr marL="173038" lvl="1" indent="0">
              <a:buNone/>
            </a:pPr>
            <a:endParaRPr lang="en-US" sz="1600" i="0" dirty="0">
              <a:solidFill>
                <a:srgbClr val="24292F"/>
              </a:solidFill>
              <a:effectLst/>
              <a:latin typeface="-apple-system"/>
            </a:endParaRPr>
          </a:p>
        </p:txBody>
      </p:sp>
      <p:pic>
        <p:nvPicPr>
          <p:cNvPr id="4" name="Picture 3">
            <a:extLst>
              <a:ext uri="{FF2B5EF4-FFF2-40B4-BE49-F238E27FC236}">
                <a16:creationId xmlns:a16="http://schemas.microsoft.com/office/drawing/2014/main" id="{B2E5542E-CD86-B443-57E0-7B681CA2076D}"/>
              </a:ext>
            </a:extLst>
          </p:cNvPr>
          <p:cNvPicPr>
            <a:picLocks noChangeAspect="1"/>
          </p:cNvPicPr>
          <p:nvPr/>
        </p:nvPicPr>
        <p:blipFill>
          <a:blip r:embed="rId3"/>
          <a:stretch>
            <a:fillRect/>
          </a:stretch>
        </p:blipFill>
        <p:spPr>
          <a:xfrm>
            <a:off x="5191595" y="174125"/>
            <a:ext cx="2368608" cy="4689000"/>
          </a:xfrm>
          <a:prstGeom prst="rect">
            <a:avLst/>
          </a:prstGeom>
        </p:spPr>
      </p:pic>
    </p:spTree>
    <p:extLst>
      <p:ext uri="{BB962C8B-B14F-4D97-AF65-F5344CB8AC3E}">
        <p14:creationId xmlns:p14="http://schemas.microsoft.com/office/powerpoint/2010/main" val="1105057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56C6674F-7ACE-4EE4-00E9-391EF6AC2FF5}"/>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9CA9FDC4-3A5E-A8B2-8890-FAAA6535046B}"/>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4589AD9D-4246-B6BE-7AA4-8070691A25E0}"/>
              </a:ext>
            </a:extLst>
          </p:cNvPr>
          <p:cNvSpPr txBox="1">
            <a:spLocks noGrp="1"/>
          </p:cNvSpPr>
          <p:nvPr>
            <p:ph type="body" idx="1"/>
          </p:nvPr>
        </p:nvSpPr>
        <p:spPr>
          <a:xfrm>
            <a:off x="457200" y="762300"/>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Getting Help</a:t>
            </a:r>
          </a:p>
          <a:p>
            <a:pPr marL="152400" indent="0" algn="l">
              <a:buNone/>
            </a:pPr>
            <a:endParaRPr lang="en-US" sz="1600" i="0" dirty="0">
              <a:solidFill>
                <a:srgbClr val="24292F"/>
              </a:solidFill>
              <a:effectLst/>
              <a:latin typeface="-apple-system"/>
            </a:endParaRPr>
          </a:p>
          <a:p>
            <a:pPr marL="152400" indent="0" algn="l">
              <a:buNone/>
            </a:pPr>
            <a:r>
              <a:rPr lang="en-US" sz="1600" i="0" dirty="0">
                <a:solidFill>
                  <a:srgbClr val="24292F"/>
                </a:solidFill>
                <a:effectLst/>
                <a:latin typeface="-apple-system"/>
              </a:rPr>
              <a:t>There are three general ways to get help with a command.</a:t>
            </a:r>
          </a:p>
          <a:p>
            <a:pPr marL="152400" indent="0" algn="l">
              <a:buNone/>
            </a:pPr>
            <a:endParaRPr lang="en-US" sz="1600" b="1" i="0" dirty="0">
              <a:solidFill>
                <a:srgbClr val="24292F"/>
              </a:solidFill>
              <a:effectLst/>
              <a:latin typeface="-apple-system"/>
            </a:endParaRPr>
          </a:p>
          <a:p>
            <a:pPr marL="495300" indent="-342900" algn="l">
              <a:buFont typeface="+mj-lt"/>
              <a:buAutoNum type="arabicPeriod"/>
            </a:pPr>
            <a:r>
              <a:rPr lang="en-US" sz="1400" i="0" dirty="0">
                <a:solidFill>
                  <a:srgbClr val="24292F"/>
                </a:solidFill>
                <a:effectLst/>
                <a:latin typeface="-apple-system"/>
              </a:rPr>
              <a:t>Add --help or --h to the end of the command (e.g., brew --help).</a:t>
            </a:r>
          </a:p>
          <a:p>
            <a:pPr marL="495300" indent="-342900" algn="l">
              <a:buFont typeface="+mj-lt"/>
              <a:buAutoNum type="arabicPeriod"/>
            </a:pPr>
            <a:r>
              <a:rPr lang="en-US" sz="1400" i="0" dirty="0">
                <a:solidFill>
                  <a:srgbClr val="24292F"/>
                </a:solidFill>
                <a:effectLst/>
                <a:latin typeface="-apple-system"/>
              </a:rPr>
              <a:t>Use the manual or man - tool (e.g., man brew). </a:t>
            </a:r>
          </a:p>
          <a:p>
            <a:pPr marL="609600" lvl="1" indent="0">
              <a:buNone/>
            </a:pPr>
            <a:r>
              <a:rPr lang="en-US" sz="1000" i="0" dirty="0">
                <a:solidFill>
                  <a:srgbClr val="24292F"/>
                </a:solidFill>
                <a:effectLst/>
                <a:latin typeface="-apple-system"/>
              </a:rPr>
              <a:t>For a really fun time look up the manual for man (man man).</a:t>
            </a:r>
          </a:p>
          <a:p>
            <a:pPr marL="609600" lvl="1" indent="0">
              <a:buNone/>
            </a:pPr>
            <a:endParaRPr lang="en-US" sz="1000" i="0" dirty="0">
              <a:solidFill>
                <a:srgbClr val="24292F"/>
              </a:solidFill>
              <a:effectLst/>
              <a:latin typeface="-apple-system"/>
            </a:endParaRPr>
          </a:p>
          <a:p>
            <a:pPr marL="495300" indent="-342900" algn="l">
              <a:buFont typeface="+mj-lt"/>
              <a:buAutoNum type="arabicPeriod"/>
            </a:pPr>
            <a:r>
              <a:rPr lang="en-US" sz="1400" i="0" dirty="0">
                <a:solidFill>
                  <a:srgbClr val="24292F"/>
                </a:solidFill>
                <a:effectLst/>
                <a:latin typeface="-apple-system"/>
              </a:rPr>
              <a:t>Google!</a:t>
            </a:r>
          </a:p>
        </p:txBody>
      </p:sp>
    </p:spTree>
    <p:extLst>
      <p:ext uri="{BB962C8B-B14F-4D97-AF65-F5344CB8AC3E}">
        <p14:creationId xmlns:p14="http://schemas.microsoft.com/office/powerpoint/2010/main" val="1874555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F12291A4-68A4-624E-078B-9D545FFCF7C2}"/>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E633D6F7-64A1-CB72-8FA7-93FC3D81E9F8}"/>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9A67466D-07F4-C8A7-FB05-1F4BEED6C924}"/>
              </a:ext>
            </a:extLst>
          </p:cNvPr>
          <p:cNvSpPr txBox="1">
            <a:spLocks noGrp="1"/>
          </p:cNvSpPr>
          <p:nvPr>
            <p:ph type="body" idx="1"/>
          </p:nvPr>
        </p:nvSpPr>
        <p:spPr>
          <a:xfrm>
            <a:off x="457200" y="762300"/>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Unsafe Commands</a:t>
            </a:r>
          </a:p>
          <a:p>
            <a:pPr marL="152400" indent="0" algn="l">
              <a:buNone/>
            </a:pPr>
            <a:endParaRPr lang="en-US" sz="1600" i="0" dirty="0">
              <a:solidFill>
                <a:srgbClr val="24292F"/>
              </a:solidFill>
              <a:effectLst/>
              <a:latin typeface="-apple-system"/>
            </a:endParaRPr>
          </a:p>
          <a:p>
            <a:pPr marL="152400" indent="0" algn="l">
              <a:buNone/>
            </a:pPr>
            <a:r>
              <a:rPr lang="en-US" sz="1600" b="1" i="0" dirty="0" err="1">
                <a:solidFill>
                  <a:schemeClr val="bg2"/>
                </a:solidFill>
                <a:effectLst/>
                <a:latin typeface="-apple-system"/>
              </a:rPr>
              <a:t>Sudo</a:t>
            </a:r>
            <a:endParaRPr lang="en-US" sz="1600" b="1" i="0" dirty="0">
              <a:solidFill>
                <a:schemeClr val="bg2"/>
              </a:solidFill>
              <a:effectLst/>
              <a:latin typeface="-apple-system"/>
            </a:endParaRPr>
          </a:p>
          <a:p>
            <a:pPr marL="152400" indent="0" algn="l">
              <a:buNone/>
            </a:pPr>
            <a:endParaRPr lang="en-US" sz="1600" b="1" i="0" dirty="0">
              <a:solidFill>
                <a:schemeClr val="bg2"/>
              </a:solidFill>
              <a:effectLst/>
              <a:latin typeface="-apple-system"/>
            </a:endParaRPr>
          </a:p>
          <a:p>
            <a:r>
              <a:rPr lang="en-US" sz="1600" i="0" dirty="0" err="1">
                <a:solidFill>
                  <a:srgbClr val="24292F"/>
                </a:solidFill>
                <a:effectLst/>
                <a:latin typeface="-apple-system"/>
              </a:rPr>
              <a:t>sudo</a:t>
            </a:r>
            <a:r>
              <a:rPr lang="en-US" sz="1600" i="0" dirty="0">
                <a:solidFill>
                  <a:srgbClr val="24292F"/>
                </a:solidFill>
                <a:effectLst/>
                <a:latin typeface="-apple-system"/>
              </a:rPr>
              <a:t> -- or "super user do" -- runs the command that follows as the super user (i.e., 'root' or 'admin’). </a:t>
            </a:r>
          </a:p>
          <a:p>
            <a:r>
              <a:rPr lang="en-US" sz="1600" i="0" dirty="0">
                <a:solidFill>
                  <a:srgbClr val="24292F"/>
                </a:solidFill>
                <a:effectLst/>
                <a:latin typeface="-apple-system"/>
              </a:rPr>
              <a:t>That means your computer </a:t>
            </a:r>
            <a:r>
              <a:rPr lang="en-US" sz="1600" b="1" i="0" dirty="0">
                <a:solidFill>
                  <a:srgbClr val="24292F"/>
                </a:solidFill>
                <a:effectLst/>
                <a:latin typeface="-apple-system"/>
              </a:rPr>
              <a:t>will not </a:t>
            </a:r>
            <a:r>
              <a:rPr lang="en-US" sz="1600" i="0" dirty="0">
                <a:solidFill>
                  <a:srgbClr val="24292F"/>
                </a:solidFill>
                <a:effectLst/>
                <a:latin typeface="-apple-system"/>
              </a:rPr>
              <a:t>prevent you from running the command and may not even confirm if this is what you actually want to do. This is of particular concern when the command may have destructive effects.</a:t>
            </a:r>
          </a:p>
          <a:p>
            <a:pPr marL="152400" indent="0">
              <a:buNone/>
            </a:pPr>
            <a:endParaRPr lang="en-US" sz="1600" dirty="0">
              <a:solidFill>
                <a:srgbClr val="24292F"/>
              </a:solidFill>
              <a:latin typeface="-apple-system"/>
            </a:endParaRPr>
          </a:p>
          <a:p>
            <a:pPr marL="152400" indent="0">
              <a:buNone/>
            </a:pPr>
            <a:r>
              <a:rPr lang="en-US" b="1" i="0" dirty="0">
                <a:solidFill>
                  <a:schemeClr val="bg2"/>
                </a:solidFill>
                <a:effectLst/>
                <a:latin typeface="-apple-system"/>
              </a:rPr>
              <a:t>Rm</a:t>
            </a:r>
          </a:p>
          <a:p>
            <a:pPr marL="152400" indent="0">
              <a:buNone/>
            </a:pPr>
            <a:endParaRPr lang="en-US" sz="1400" b="1" i="0" dirty="0">
              <a:solidFill>
                <a:schemeClr val="bg2"/>
              </a:solidFill>
              <a:effectLst/>
              <a:latin typeface="-apple-system"/>
            </a:endParaRPr>
          </a:p>
          <a:p>
            <a:r>
              <a:rPr lang="en-US" sz="1400" i="1" dirty="0">
                <a:solidFill>
                  <a:srgbClr val="24292F"/>
                </a:solidFill>
                <a:effectLst/>
                <a:latin typeface="-apple-system"/>
              </a:rPr>
              <a:t>rm</a:t>
            </a:r>
            <a:r>
              <a:rPr lang="en-US" sz="1400" i="0" dirty="0">
                <a:solidFill>
                  <a:srgbClr val="24292F"/>
                </a:solidFill>
                <a:effectLst/>
                <a:latin typeface="-apple-system"/>
              </a:rPr>
              <a:t>  or "remove" -- deletes files with no confirmation. There is no trash to recover removed files from. So use rm with caution.</a:t>
            </a:r>
          </a:p>
          <a:p>
            <a:r>
              <a:rPr lang="en-US" sz="1400" i="0" dirty="0">
                <a:solidFill>
                  <a:schemeClr val="bg2"/>
                </a:solidFill>
                <a:effectLst/>
                <a:latin typeface="-apple-system"/>
              </a:rPr>
              <a:t>You should especially use rm -rf with caution.</a:t>
            </a:r>
          </a:p>
        </p:txBody>
      </p:sp>
    </p:spTree>
    <p:extLst>
      <p:ext uri="{BB962C8B-B14F-4D97-AF65-F5344CB8AC3E}">
        <p14:creationId xmlns:p14="http://schemas.microsoft.com/office/powerpoint/2010/main" val="2842423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6">
          <a:extLst>
            <a:ext uri="{FF2B5EF4-FFF2-40B4-BE49-F238E27FC236}">
              <a16:creationId xmlns:a16="http://schemas.microsoft.com/office/drawing/2014/main" id="{9D5E7AF5-7C51-805B-19D0-3B8DC7918FB6}"/>
            </a:ext>
          </a:extLst>
        </p:cNvPr>
        <p:cNvGrpSpPr/>
        <p:nvPr/>
      </p:nvGrpSpPr>
      <p:grpSpPr>
        <a:xfrm>
          <a:off x="0" y="0"/>
          <a:ext cx="0" cy="0"/>
          <a:chOff x="0" y="0"/>
          <a:chExt cx="0" cy="0"/>
        </a:xfrm>
      </p:grpSpPr>
      <p:sp>
        <p:nvSpPr>
          <p:cNvPr id="1487" name="Google Shape;1487;p201">
            <a:extLst>
              <a:ext uri="{FF2B5EF4-FFF2-40B4-BE49-F238E27FC236}">
                <a16:creationId xmlns:a16="http://schemas.microsoft.com/office/drawing/2014/main" id="{BA5C4004-9735-F2BB-AD7A-9576BE3B6B1B}"/>
              </a:ext>
            </a:extLst>
          </p:cNvPr>
          <p:cNvSpPr txBox="1">
            <a:spLocks noGrp="1"/>
          </p:cNvSpPr>
          <p:nvPr>
            <p:ph type="title"/>
          </p:nvPr>
        </p:nvSpPr>
        <p:spPr>
          <a:xfrm>
            <a:off x="1335600" y="841050"/>
            <a:ext cx="7551900" cy="1589400"/>
          </a:xfrm>
          <a:prstGeom prst="rect">
            <a:avLst/>
          </a:prstGeom>
        </p:spPr>
        <p:txBody>
          <a:bodyPr spcFirstLastPara="1" wrap="square" lIns="0" tIns="0" rIns="0" bIns="0" anchor="t" anchorCtr="0">
            <a:noAutofit/>
          </a:bodyPr>
          <a:lstStyle/>
          <a:p>
            <a:r>
              <a:rPr lang="en-US" b="1" i="0" dirty="0">
                <a:solidFill>
                  <a:schemeClr val="bg1"/>
                </a:solidFill>
                <a:effectLst/>
                <a:latin typeface="-apple-system"/>
              </a:rPr>
              <a:t>Question:</a:t>
            </a:r>
            <a:br>
              <a:rPr lang="en-US" b="1" i="0" dirty="0">
                <a:solidFill>
                  <a:schemeClr val="bg1"/>
                </a:solidFill>
                <a:effectLst/>
                <a:latin typeface="-apple-system"/>
              </a:rPr>
            </a:br>
            <a:r>
              <a:rPr lang="en-US" b="1" i="0" dirty="0">
                <a:solidFill>
                  <a:schemeClr val="bg1"/>
                </a:solidFill>
                <a:effectLst/>
                <a:latin typeface="-apple-system"/>
              </a:rPr>
              <a:t>1. </a:t>
            </a:r>
            <a:r>
              <a:rPr lang="en-US" b="0" i="0" dirty="0">
                <a:solidFill>
                  <a:schemeClr val="bg1"/>
                </a:solidFill>
                <a:effectLst/>
                <a:latin typeface="-apple-system"/>
              </a:rPr>
              <a:t>What</a:t>
            </a:r>
            <a:r>
              <a:rPr lang="en-US" b="0" dirty="0">
                <a:solidFill>
                  <a:schemeClr val="bg1"/>
                </a:solidFill>
                <a:latin typeface="-apple-system"/>
              </a:rPr>
              <a:t> does</a:t>
            </a:r>
            <a:r>
              <a:rPr lang="en-US" b="0" i="0" dirty="0">
                <a:solidFill>
                  <a:schemeClr val="bg1"/>
                </a:solidFill>
                <a:effectLst/>
                <a:latin typeface="-apple-system"/>
              </a:rPr>
              <a:t> </a:t>
            </a:r>
            <a:r>
              <a:rPr lang="en-US" sz="3600" i="0" dirty="0">
                <a:solidFill>
                  <a:schemeClr val="bg1"/>
                </a:solidFill>
                <a:effectLst/>
                <a:latin typeface="-apple-system"/>
              </a:rPr>
              <a:t>rm -rf do?</a:t>
            </a:r>
            <a:br>
              <a:rPr lang="en-US" sz="3600" i="0" dirty="0">
                <a:solidFill>
                  <a:schemeClr val="bg1"/>
                </a:solidFill>
                <a:effectLst/>
                <a:latin typeface="-apple-system"/>
              </a:rPr>
            </a:br>
            <a:br>
              <a:rPr lang="en-US" sz="3600" i="0" dirty="0">
                <a:solidFill>
                  <a:schemeClr val="bg1"/>
                </a:solidFill>
                <a:effectLst/>
                <a:latin typeface="-apple-system"/>
              </a:rPr>
            </a:br>
            <a:r>
              <a:rPr lang="en-US" sz="3600" b="0" i="0" dirty="0">
                <a:solidFill>
                  <a:schemeClr val="bg1"/>
                </a:solidFill>
                <a:effectLst/>
                <a:latin typeface="-apple-system"/>
              </a:rPr>
              <a:t>2. Why can mv or “move” also be unsafe?</a:t>
            </a:r>
            <a:endParaRPr b="0" dirty="0">
              <a:solidFill>
                <a:schemeClr val="bg1"/>
              </a:solidFill>
            </a:endParaRPr>
          </a:p>
        </p:txBody>
      </p:sp>
    </p:spTree>
    <p:extLst>
      <p:ext uri="{BB962C8B-B14F-4D97-AF65-F5344CB8AC3E}">
        <p14:creationId xmlns:p14="http://schemas.microsoft.com/office/powerpoint/2010/main" val="3847702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947DA1F1-76F6-116C-4221-632223D98070}"/>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39D13C88-C923-7039-DF67-0F40C9CE2528}"/>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7635DE7B-4EAD-4F9E-8888-BAB0AB452A7F}"/>
              </a:ext>
            </a:extLst>
          </p:cNvPr>
          <p:cNvSpPr txBox="1">
            <a:spLocks noGrp="1"/>
          </p:cNvSpPr>
          <p:nvPr>
            <p:ph type="body" idx="1"/>
          </p:nvPr>
        </p:nvSpPr>
        <p:spPr>
          <a:xfrm>
            <a:off x="457200" y="762300"/>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Wrapping up!</a:t>
            </a:r>
          </a:p>
          <a:p>
            <a:pPr marL="152400" indent="0" algn="l">
              <a:buNone/>
            </a:pPr>
            <a:endParaRPr lang="en-US" sz="1600" i="0" dirty="0">
              <a:solidFill>
                <a:srgbClr val="24292F"/>
              </a:solidFill>
              <a:effectLst/>
              <a:latin typeface="-apple-system"/>
            </a:endParaRPr>
          </a:p>
          <a:p>
            <a:r>
              <a:rPr lang="en-US" sz="1600" b="0" i="0" dirty="0">
                <a:solidFill>
                  <a:srgbClr val="24292F"/>
                </a:solidFill>
                <a:effectLst/>
                <a:latin typeface="-apple-system"/>
              </a:rPr>
              <a:t>The commands we've covered in this lesson will probably account for </a:t>
            </a:r>
            <a:r>
              <a:rPr lang="en-US" sz="1600" b="1" i="0" dirty="0">
                <a:solidFill>
                  <a:srgbClr val="24292F"/>
                </a:solidFill>
                <a:effectLst/>
                <a:latin typeface="-apple-system"/>
              </a:rPr>
              <a:t>80%</a:t>
            </a:r>
            <a:r>
              <a:rPr lang="en-US" sz="1600" b="0" i="0" dirty="0">
                <a:solidFill>
                  <a:srgbClr val="24292F"/>
                </a:solidFill>
                <a:effectLst/>
                <a:latin typeface="-apple-system"/>
              </a:rPr>
              <a:t> of your CLI usage. </a:t>
            </a:r>
          </a:p>
          <a:p>
            <a:pPr marL="495300" indent="-342900">
              <a:buFont typeface="+mj-lt"/>
              <a:buAutoNum type="arabicPeriod"/>
            </a:pPr>
            <a:r>
              <a:rPr lang="en-US" sz="1600" b="0" i="0" dirty="0">
                <a:solidFill>
                  <a:srgbClr val="24292F"/>
                </a:solidFill>
                <a:effectLst/>
                <a:latin typeface="-apple-system"/>
              </a:rPr>
              <a:t>On the one hand, that means that learning them well and getting comfortable is really important; </a:t>
            </a:r>
          </a:p>
          <a:p>
            <a:pPr marL="495300" indent="-342900">
              <a:buFont typeface="+mj-lt"/>
              <a:buAutoNum type="arabicPeriod"/>
            </a:pPr>
            <a:r>
              <a:rPr lang="en-US" sz="1600" b="0" i="0" dirty="0">
                <a:solidFill>
                  <a:srgbClr val="24292F"/>
                </a:solidFill>
                <a:effectLst/>
                <a:latin typeface="-apple-system"/>
              </a:rPr>
              <a:t>on the other hand, it's not a big universe of commands to learn and memorize.</a:t>
            </a:r>
          </a:p>
          <a:p>
            <a:pPr marL="495300" indent="-342900">
              <a:buFont typeface="+mj-lt"/>
              <a:buAutoNum type="arabicPeriod"/>
            </a:pPr>
            <a:endParaRPr lang="en-US" sz="1600" dirty="0">
              <a:solidFill>
                <a:srgbClr val="24292F"/>
              </a:solidFill>
              <a:latin typeface="-apple-system"/>
            </a:endParaRPr>
          </a:p>
          <a:p>
            <a:pPr marL="495300" indent="-342900">
              <a:buFont typeface="+mj-lt"/>
              <a:buAutoNum type="arabicPeriod"/>
            </a:pPr>
            <a:endParaRPr lang="en-US" sz="1600" i="0" dirty="0">
              <a:solidFill>
                <a:srgbClr val="24292F"/>
              </a:solidFill>
              <a:effectLst/>
              <a:latin typeface="-apple-system"/>
            </a:endParaRPr>
          </a:p>
          <a:p>
            <a:r>
              <a:rPr lang="en-US" sz="1400" b="0" i="0" dirty="0">
                <a:solidFill>
                  <a:srgbClr val="24292F"/>
                </a:solidFill>
                <a:effectLst/>
                <a:latin typeface="-apple-system"/>
              </a:rPr>
              <a:t>Regardless of how much experience with the command line you have coming in to this class, your next step should be to get really comfortable with it - we're going to spend a lot of time in the command line over the next 16 weeks. </a:t>
            </a:r>
            <a:endParaRPr lang="en-US" sz="1400" i="0" dirty="0">
              <a:solidFill>
                <a:schemeClr val="bg2"/>
              </a:solidFill>
              <a:effectLst/>
              <a:latin typeface="-apple-system"/>
            </a:endParaRPr>
          </a:p>
        </p:txBody>
      </p:sp>
    </p:spTree>
    <p:extLst>
      <p:ext uri="{BB962C8B-B14F-4D97-AF65-F5344CB8AC3E}">
        <p14:creationId xmlns:p14="http://schemas.microsoft.com/office/powerpoint/2010/main" val="227168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C1FB2105-6AED-5D9E-9BF4-117771731FA8}"/>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E0660E06-6EAA-530E-AD3E-743B4C5E428C}"/>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dirty="0"/>
          </a:p>
        </p:txBody>
      </p:sp>
      <p:sp>
        <p:nvSpPr>
          <p:cNvPr id="1537" name="Google Shape;1537;p208">
            <a:extLst>
              <a:ext uri="{FF2B5EF4-FFF2-40B4-BE49-F238E27FC236}">
                <a16:creationId xmlns:a16="http://schemas.microsoft.com/office/drawing/2014/main" id="{08081125-2857-FC1A-9A85-ED60648C0C7A}"/>
              </a:ext>
            </a:extLst>
          </p:cNvPr>
          <p:cNvSpPr txBox="1">
            <a:spLocks noGrp="1"/>
          </p:cNvSpPr>
          <p:nvPr>
            <p:ph type="body" idx="1"/>
          </p:nvPr>
        </p:nvSpPr>
        <p:spPr>
          <a:xfrm>
            <a:off x="457200" y="762300"/>
            <a:ext cx="7218000" cy="33849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Framing </a:t>
            </a:r>
          </a:p>
          <a:p>
            <a:pPr algn="l"/>
            <a:r>
              <a:rPr lang="en-US" sz="1600" b="0" i="0" dirty="0">
                <a:solidFill>
                  <a:srgbClr val="24292F"/>
                </a:solidFill>
                <a:effectLst/>
                <a:latin typeface="-apple-system"/>
              </a:rPr>
              <a:t>The majority of our interactions with computers is through a </a:t>
            </a:r>
            <a:r>
              <a:rPr lang="en-US" sz="1600" b="0" i="0" u="sng" dirty="0">
                <a:solidFill>
                  <a:srgbClr val="24292F"/>
                </a:solidFill>
                <a:effectLst/>
                <a:latin typeface="-apple-system"/>
              </a:rPr>
              <a:t>graphical user interface</a:t>
            </a:r>
            <a:r>
              <a:rPr lang="en-US" sz="1600" b="0" i="0" dirty="0">
                <a:solidFill>
                  <a:srgbClr val="24292F"/>
                </a:solidFill>
                <a:effectLst/>
                <a:latin typeface="-apple-system"/>
              </a:rPr>
              <a:t>, or a GUI. A GUI is a great tool, it adds a level of user experience that allowed computers to become more popular and mainstream.</a:t>
            </a:r>
          </a:p>
          <a:p>
            <a:pPr algn="l"/>
            <a:r>
              <a:rPr lang="en-US" sz="1600" b="0" i="0" dirty="0">
                <a:solidFill>
                  <a:srgbClr val="24292F"/>
                </a:solidFill>
                <a:effectLst/>
                <a:latin typeface="-apple-system"/>
              </a:rPr>
              <a:t>While the GUI is perfect for the average computer user, there are drawbacks for power users:</a:t>
            </a:r>
          </a:p>
          <a:p>
            <a:pPr algn="l"/>
            <a:r>
              <a:rPr lang="en-US" sz="1600" b="0" i="0" dirty="0">
                <a:solidFill>
                  <a:srgbClr val="24292F"/>
                </a:solidFill>
                <a:effectLst/>
                <a:latin typeface="-apple-system"/>
              </a:rPr>
              <a:t>Some of those hindrances include:</a:t>
            </a:r>
          </a:p>
          <a:p>
            <a:pPr lvl="1">
              <a:buFont typeface="Arial" panose="020B0604020202020204" pitchFamily="34" charset="0"/>
              <a:buChar char="•"/>
            </a:pPr>
            <a:r>
              <a:rPr lang="en-US" sz="1200" b="0" i="0" dirty="0">
                <a:solidFill>
                  <a:srgbClr val="24292F"/>
                </a:solidFill>
                <a:effectLst/>
                <a:latin typeface="-apple-system"/>
              </a:rPr>
              <a:t>GUI's can be slow</a:t>
            </a:r>
          </a:p>
          <a:p>
            <a:pPr lvl="1">
              <a:buFont typeface="Arial" panose="020B0604020202020204" pitchFamily="34" charset="0"/>
              <a:buChar char="•"/>
            </a:pPr>
            <a:r>
              <a:rPr lang="en-US" sz="1200" b="0" i="0" dirty="0">
                <a:solidFill>
                  <a:srgbClr val="24292F"/>
                </a:solidFill>
                <a:effectLst/>
                <a:latin typeface="-apple-system"/>
              </a:rPr>
              <a:t>GUI's can be resource intensive, causing the </a:t>
            </a:r>
            <a:r>
              <a:rPr lang="en-US" sz="1200" b="0" i="0" dirty="0" err="1">
                <a:solidFill>
                  <a:srgbClr val="24292F"/>
                </a:solidFill>
                <a:effectLst/>
                <a:latin typeface="-apple-system"/>
              </a:rPr>
              <a:t>gui</a:t>
            </a:r>
            <a:r>
              <a:rPr lang="en-US" sz="1200" b="0" i="0" dirty="0">
                <a:solidFill>
                  <a:srgbClr val="24292F"/>
                </a:solidFill>
                <a:effectLst/>
                <a:latin typeface="-apple-system"/>
              </a:rPr>
              <a:t> to freeze which means you could lose data or it can cause other applications to stop working</a:t>
            </a:r>
          </a:p>
          <a:p>
            <a:pPr lvl="1">
              <a:buFont typeface="Arial" panose="020B0604020202020204" pitchFamily="34" charset="0"/>
              <a:buChar char="•"/>
            </a:pPr>
            <a:r>
              <a:rPr lang="en-US" sz="1200" b="0" i="0" dirty="0">
                <a:solidFill>
                  <a:srgbClr val="24292F"/>
                </a:solidFill>
                <a:effectLst/>
                <a:latin typeface="-apple-system"/>
              </a:rPr>
              <a:t>GUI's lack flexibility, you can only use a </a:t>
            </a:r>
            <a:r>
              <a:rPr lang="en-US" sz="1200" b="0" i="0" dirty="0" err="1">
                <a:solidFill>
                  <a:srgbClr val="24292F"/>
                </a:solidFill>
                <a:effectLst/>
                <a:latin typeface="-apple-system"/>
              </a:rPr>
              <a:t>gui</a:t>
            </a:r>
            <a:r>
              <a:rPr lang="en-US" sz="1200" b="0" i="0" dirty="0">
                <a:solidFill>
                  <a:srgbClr val="24292F"/>
                </a:solidFill>
                <a:effectLst/>
                <a:latin typeface="-apple-system"/>
              </a:rPr>
              <a:t> for it’s intended purpose</a:t>
            </a:r>
          </a:p>
          <a:p>
            <a:pPr lvl="1">
              <a:buFont typeface="Arial" panose="020B0604020202020204" pitchFamily="34" charset="0"/>
              <a:buChar char="•"/>
            </a:pPr>
            <a:r>
              <a:rPr lang="en-US" sz="1200" b="0" i="0" dirty="0">
                <a:solidFill>
                  <a:srgbClr val="24292F"/>
                </a:solidFill>
                <a:effectLst/>
                <a:latin typeface="-apple-system"/>
              </a:rPr>
              <a:t>GUI's require manual effort, pointing and clicking, require that you take your hands off the keyboard</a:t>
            </a:r>
          </a:p>
          <a:p>
            <a:pPr marL="152400" indent="0" algn="l">
              <a:buNone/>
            </a:pPr>
            <a:endParaRPr lang="en-US" sz="1600" b="1" i="0" dirty="0">
              <a:solidFill>
                <a:srgbClr val="24292F"/>
              </a:solidFill>
              <a:effectLst/>
              <a:latin typeface="-apple-system"/>
            </a:endParaRPr>
          </a:p>
        </p:txBody>
      </p:sp>
    </p:spTree>
    <p:extLst>
      <p:ext uri="{BB962C8B-B14F-4D97-AF65-F5344CB8AC3E}">
        <p14:creationId xmlns:p14="http://schemas.microsoft.com/office/powerpoint/2010/main" val="1598457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98FE6451-424D-D225-0D46-9A9E0A38DD76}"/>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E308652D-F3AC-76D5-88CD-D8175044512B}"/>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0AD752F4-F9C0-F023-7839-AEC33B2176A1}"/>
              </a:ext>
            </a:extLst>
          </p:cNvPr>
          <p:cNvSpPr txBox="1">
            <a:spLocks noGrp="1"/>
          </p:cNvSpPr>
          <p:nvPr>
            <p:ph type="body" idx="1"/>
          </p:nvPr>
        </p:nvSpPr>
        <p:spPr>
          <a:xfrm>
            <a:off x="867600" y="853075"/>
            <a:ext cx="7218000" cy="38241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Command Syntax</a:t>
            </a:r>
            <a:endParaRPr lang="en-US" sz="1600" b="1" dirty="0">
              <a:solidFill>
                <a:srgbClr val="24292F"/>
              </a:solidFill>
              <a:latin typeface="-apple-system"/>
            </a:endParaRPr>
          </a:p>
          <a:p>
            <a:pPr marL="173038" lvl="1" indent="0">
              <a:buNone/>
            </a:pPr>
            <a:endParaRPr lang="en-US" sz="1400" i="1" dirty="0">
              <a:solidFill>
                <a:srgbClr val="24292F"/>
              </a:solidFill>
              <a:effectLst/>
              <a:latin typeface="-apple-system"/>
            </a:endParaRPr>
          </a:p>
        </p:txBody>
      </p:sp>
      <p:pic>
        <p:nvPicPr>
          <p:cNvPr id="7170" name="Picture 2" descr="tar">
            <a:extLst>
              <a:ext uri="{FF2B5EF4-FFF2-40B4-BE49-F238E27FC236}">
                <a16:creationId xmlns:a16="http://schemas.microsoft.com/office/drawing/2014/main" id="{A0B4D58E-9239-C86D-28BE-0774BCFCE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400" y="1481137"/>
            <a:ext cx="6791325"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903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21"/>
          <p:cNvSpPr/>
          <p:nvPr/>
        </p:nvSpPr>
        <p:spPr>
          <a:xfrm>
            <a:off x="4572000" y="-628650"/>
            <a:ext cx="6400800" cy="6400800"/>
          </a:xfrm>
          <a:prstGeom prst="ellipse">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2" name="Google Shape;992;p121"/>
          <p:cNvPicPr preferRelativeResize="0"/>
          <p:nvPr/>
        </p:nvPicPr>
        <p:blipFill rotWithShape="1">
          <a:blip r:embed="rId3">
            <a:alphaModFix amt="25000"/>
          </a:blip>
          <a:srcRect l="12512" t="-3754" r="12519" b="-8643"/>
          <a:stretch/>
        </p:blipFill>
        <p:spPr>
          <a:xfrm>
            <a:off x="4572006" y="-628647"/>
            <a:ext cx="6400800" cy="6400800"/>
          </a:xfrm>
          <a:prstGeom prst="ellipse">
            <a:avLst/>
          </a:prstGeom>
          <a:noFill/>
          <a:ln>
            <a:noFill/>
          </a:ln>
        </p:spPr>
      </p:pic>
      <p:sp>
        <p:nvSpPr>
          <p:cNvPr id="993" name="Google Shape;993;p121"/>
          <p:cNvSpPr txBox="1">
            <a:spLocks noGrp="1"/>
          </p:cNvSpPr>
          <p:nvPr>
            <p:ph type="ctrTitle"/>
          </p:nvPr>
        </p:nvSpPr>
        <p:spPr>
          <a:xfrm>
            <a:off x="568925" y="1371500"/>
            <a:ext cx="5470540" cy="2300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ANY QUESTIONS?</a:t>
            </a:r>
            <a:endParaRPr sz="6000" dirty="0"/>
          </a:p>
        </p:txBody>
      </p:sp>
      <p:sp>
        <p:nvSpPr>
          <p:cNvPr id="994" name="Google Shape;994;p121"/>
          <p:cNvSpPr txBox="1">
            <a:spLocks noGrp="1"/>
          </p:cNvSpPr>
          <p:nvPr>
            <p:ph type="sldNum" idx="12"/>
          </p:nvPr>
        </p:nvSpPr>
        <p:spPr>
          <a:xfrm>
            <a:off x="320040" y="4663225"/>
            <a:ext cx="316200" cy="3159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D8129964-D0EB-ED0D-292A-83BC472A9EB9}"/>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A907091D-C03B-E975-0F0F-482C894427C0}"/>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dirty="0"/>
          </a:p>
        </p:txBody>
      </p:sp>
      <p:sp>
        <p:nvSpPr>
          <p:cNvPr id="1537" name="Google Shape;1537;p208">
            <a:extLst>
              <a:ext uri="{FF2B5EF4-FFF2-40B4-BE49-F238E27FC236}">
                <a16:creationId xmlns:a16="http://schemas.microsoft.com/office/drawing/2014/main" id="{B61966DE-A97F-E27C-C3B1-10F426541286}"/>
              </a:ext>
            </a:extLst>
          </p:cNvPr>
          <p:cNvSpPr txBox="1">
            <a:spLocks noGrp="1"/>
          </p:cNvSpPr>
          <p:nvPr>
            <p:ph type="body" idx="1"/>
          </p:nvPr>
        </p:nvSpPr>
        <p:spPr>
          <a:xfrm>
            <a:off x="457200" y="762300"/>
            <a:ext cx="7218000" cy="3384900"/>
          </a:xfrm>
          <a:prstGeom prst="rect">
            <a:avLst/>
          </a:prstGeom>
        </p:spPr>
        <p:txBody>
          <a:bodyPr spcFirstLastPara="1" wrap="square" lIns="0" tIns="0" rIns="0" bIns="0" anchor="t" anchorCtr="0">
            <a:noAutofit/>
          </a:bodyPr>
          <a:lstStyle/>
          <a:p>
            <a:pPr marL="152400" indent="0">
              <a:buNone/>
            </a:pPr>
            <a:r>
              <a:rPr lang="en-US" sz="1600" b="1" i="0" dirty="0">
                <a:solidFill>
                  <a:srgbClr val="24292F"/>
                </a:solidFill>
                <a:effectLst/>
                <a:latin typeface="-apple-system"/>
              </a:rPr>
              <a:t>What is the Command Line Interface or CLI</a:t>
            </a:r>
          </a:p>
          <a:p>
            <a:pPr marL="152400" indent="0" algn="l">
              <a:buNone/>
            </a:pPr>
            <a:r>
              <a:rPr lang="en-US" sz="1600" b="1" i="0" dirty="0">
                <a:solidFill>
                  <a:srgbClr val="24292F"/>
                </a:solidFill>
                <a:effectLst/>
                <a:latin typeface="-apple-system"/>
              </a:rPr>
              <a:t> </a:t>
            </a:r>
          </a:p>
          <a:p>
            <a:pPr algn="l"/>
            <a:r>
              <a:rPr lang="en-US" sz="1600" b="0" i="0" dirty="0">
                <a:solidFill>
                  <a:srgbClr val="24292F"/>
                </a:solidFill>
                <a:effectLst/>
                <a:latin typeface="-apple-system"/>
              </a:rPr>
              <a:t>A text-based way of interacting with your computer, that gives you more abilities than a GUI has. </a:t>
            </a:r>
            <a:r>
              <a:rPr lang="en-US" sz="1600" b="1" i="0" dirty="0">
                <a:solidFill>
                  <a:srgbClr val="24292F"/>
                </a:solidFill>
                <a:effectLst/>
                <a:latin typeface="-apple-system"/>
              </a:rPr>
              <a:t>Except with a higher learning curve.</a:t>
            </a:r>
          </a:p>
          <a:p>
            <a:pPr algn="l"/>
            <a:r>
              <a:rPr lang="en-US" sz="1600" b="0" i="0" dirty="0">
                <a:solidFill>
                  <a:srgbClr val="24292F"/>
                </a:solidFill>
                <a:effectLst/>
                <a:latin typeface="-apple-system"/>
              </a:rPr>
              <a:t>The CLI works by typing commands (running programs) into a terminal and the computer executes those commands or gives you a fairly descriptive error regarding why it did not work.</a:t>
            </a:r>
            <a:endParaRPr lang="en-US" sz="1600" dirty="0">
              <a:solidFill>
                <a:srgbClr val="24292F"/>
              </a:solidFill>
              <a:latin typeface="-apple-system"/>
            </a:endParaRPr>
          </a:p>
          <a:p>
            <a:pPr algn="l"/>
            <a:r>
              <a:rPr lang="en-US" sz="1600" b="0" i="0" dirty="0">
                <a:solidFill>
                  <a:srgbClr val="24292F"/>
                </a:solidFill>
                <a:effectLst/>
                <a:latin typeface="-apple-system"/>
              </a:rPr>
              <a:t>You can create files, you can move between directories, you can connect to remote machines, you can pull code from a repository, you can scan ports, you can send http requests.</a:t>
            </a:r>
            <a:endParaRPr lang="en-US" sz="1600" b="1" i="0" dirty="0">
              <a:solidFill>
                <a:srgbClr val="24292F"/>
              </a:solidFill>
              <a:effectLst/>
              <a:latin typeface="-apple-system"/>
            </a:endParaRPr>
          </a:p>
        </p:txBody>
      </p:sp>
    </p:spTree>
    <p:extLst>
      <p:ext uri="{BB962C8B-B14F-4D97-AF65-F5344CB8AC3E}">
        <p14:creationId xmlns:p14="http://schemas.microsoft.com/office/powerpoint/2010/main" val="325752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84810844-249C-D727-644D-2A9895941E03}"/>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97393038-DA8F-18BF-5B50-D2E8D19DBEB9}"/>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C3AE6CE1-BF45-6512-C42E-6DC522EA3218}"/>
              </a:ext>
            </a:extLst>
          </p:cNvPr>
          <p:cNvSpPr txBox="1">
            <a:spLocks noGrp="1"/>
          </p:cNvSpPr>
          <p:nvPr>
            <p:ph type="body" idx="1"/>
          </p:nvPr>
        </p:nvSpPr>
        <p:spPr>
          <a:xfrm>
            <a:off x="457200" y="762300"/>
            <a:ext cx="7218000" cy="33849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Benefits of the CLI</a:t>
            </a:r>
          </a:p>
          <a:p>
            <a:pPr marL="152400" indent="0" algn="l">
              <a:buNone/>
            </a:pPr>
            <a:endParaRPr lang="en-US" sz="1600" b="1" dirty="0">
              <a:solidFill>
                <a:srgbClr val="24292F"/>
              </a:solidFill>
              <a:latin typeface="-apple-system"/>
            </a:endParaRPr>
          </a:p>
          <a:p>
            <a:pPr algn="l"/>
            <a:r>
              <a:rPr lang="en-US" sz="1600" b="1" i="0" dirty="0">
                <a:solidFill>
                  <a:srgbClr val="24292F"/>
                </a:solidFill>
                <a:effectLst/>
                <a:latin typeface="-apple-system"/>
              </a:rPr>
              <a:t>Power/Speed.</a:t>
            </a:r>
            <a:r>
              <a:rPr lang="en-US" sz="1600" b="0" i="0" dirty="0">
                <a:solidFill>
                  <a:srgbClr val="24292F"/>
                </a:solidFill>
                <a:effectLst/>
                <a:latin typeface="-apple-system"/>
              </a:rPr>
              <a:t> Most tasks can be completed faster with the cli. Features like tab completion, command history (hitting the up arrow in your terminal) contribute to this.</a:t>
            </a:r>
          </a:p>
          <a:p>
            <a:pPr algn="l"/>
            <a:r>
              <a:rPr lang="en-US" sz="1600" b="1" i="0" dirty="0">
                <a:solidFill>
                  <a:srgbClr val="24292F"/>
                </a:solidFill>
                <a:effectLst/>
                <a:latin typeface="-apple-system"/>
              </a:rPr>
              <a:t>Precision.</a:t>
            </a:r>
            <a:r>
              <a:rPr lang="en-US" sz="1600" b="0" i="0" dirty="0">
                <a:solidFill>
                  <a:srgbClr val="24292F"/>
                </a:solidFill>
                <a:effectLst/>
                <a:latin typeface="-apple-system"/>
              </a:rPr>
              <a:t> Each command does only one thing and we can read them and understand what they do before we run them.</a:t>
            </a:r>
          </a:p>
          <a:p>
            <a:pPr algn="l"/>
            <a:r>
              <a:rPr lang="en-US" sz="1600" b="1" i="0" dirty="0">
                <a:solidFill>
                  <a:srgbClr val="24292F"/>
                </a:solidFill>
                <a:effectLst/>
                <a:latin typeface="-apple-system"/>
              </a:rPr>
              <a:t>Repeatability / </a:t>
            </a:r>
            <a:r>
              <a:rPr lang="en-US" sz="1600" b="1" i="0" dirty="0" err="1">
                <a:solidFill>
                  <a:srgbClr val="24292F"/>
                </a:solidFill>
                <a:effectLst/>
                <a:latin typeface="-apple-system"/>
              </a:rPr>
              <a:t>Scriptability</a:t>
            </a:r>
            <a:r>
              <a:rPr lang="en-US" sz="1600" b="1" i="0" dirty="0">
                <a:solidFill>
                  <a:srgbClr val="24292F"/>
                </a:solidFill>
                <a:effectLst/>
                <a:latin typeface="-apple-system"/>
              </a:rPr>
              <a:t>.</a:t>
            </a:r>
            <a:r>
              <a:rPr lang="en-US" sz="1600" b="0" i="0" dirty="0">
                <a:solidFill>
                  <a:srgbClr val="24292F"/>
                </a:solidFill>
                <a:effectLst/>
                <a:latin typeface="-apple-system"/>
              </a:rPr>
              <a:t> These commands can be saved, reused by others. What you did during </a:t>
            </a:r>
            <a:r>
              <a:rPr lang="en-US" sz="1600" b="0" i="0" dirty="0" err="1">
                <a:solidFill>
                  <a:srgbClr val="24292F"/>
                </a:solidFill>
                <a:effectLst/>
                <a:latin typeface="-apple-system"/>
              </a:rPr>
              <a:t>Installfest</a:t>
            </a:r>
            <a:r>
              <a:rPr lang="en-US" sz="1600" b="0" i="0" dirty="0">
                <a:solidFill>
                  <a:srgbClr val="24292F"/>
                </a:solidFill>
                <a:effectLst/>
                <a:latin typeface="-apple-system"/>
              </a:rPr>
              <a:t> was run a script that we shared with you!</a:t>
            </a:r>
          </a:p>
          <a:p>
            <a:pPr algn="l"/>
            <a:r>
              <a:rPr lang="en-US" sz="1600" b="1" i="0" dirty="0">
                <a:solidFill>
                  <a:srgbClr val="24292F"/>
                </a:solidFill>
                <a:effectLst/>
                <a:latin typeface="-apple-system"/>
              </a:rPr>
              <a:t>Tools.</a:t>
            </a:r>
            <a:r>
              <a:rPr lang="en-US" sz="1600" b="0" i="0" dirty="0">
                <a:solidFill>
                  <a:srgbClr val="24292F"/>
                </a:solidFill>
                <a:effectLst/>
                <a:latin typeface="-apple-system"/>
              </a:rPr>
              <a:t> There are a lot of open source tools that you can use on the cli, you can install them with cli package managers like Advanced Packaging Tool (apt) on </a:t>
            </a:r>
            <a:r>
              <a:rPr lang="en-US" sz="1600" b="0" i="0" dirty="0" err="1">
                <a:solidFill>
                  <a:srgbClr val="24292F"/>
                </a:solidFill>
                <a:effectLst/>
                <a:latin typeface="-apple-system"/>
              </a:rPr>
              <a:t>linux</a:t>
            </a:r>
            <a:r>
              <a:rPr lang="en-US" sz="1600" b="0" i="0" dirty="0">
                <a:solidFill>
                  <a:srgbClr val="24292F"/>
                </a:solidFill>
                <a:effectLst/>
                <a:latin typeface="-apple-system"/>
              </a:rPr>
              <a:t> or homebrew on macOS. Because each tool does one specific thing, it is possible to chain multiple tools together to automate processes.</a:t>
            </a:r>
          </a:p>
          <a:p>
            <a:pPr algn="l"/>
            <a:r>
              <a:rPr lang="en-US" sz="1600" b="1" i="0" dirty="0">
                <a:solidFill>
                  <a:srgbClr val="24292F"/>
                </a:solidFill>
                <a:effectLst/>
                <a:latin typeface="-apple-system"/>
              </a:rPr>
              <a:t>Debugging.</a:t>
            </a:r>
            <a:r>
              <a:rPr lang="en-US" sz="1600" b="0" i="0" dirty="0">
                <a:solidFill>
                  <a:srgbClr val="24292F"/>
                </a:solidFill>
                <a:effectLst/>
                <a:latin typeface="-apple-system"/>
              </a:rPr>
              <a:t> The errors are better, the errors that you get from a GUI can be unhelpful while cli errors are generally more thought out and descriptive.</a:t>
            </a:r>
          </a:p>
          <a:p>
            <a:pPr marL="152400" indent="0" algn="l">
              <a:buNone/>
            </a:pPr>
            <a:endParaRPr lang="en-US" sz="1600" b="1" i="0" dirty="0">
              <a:solidFill>
                <a:srgbClr val="24292F"/>
              </a:solidFill>
              <a:effectLst/>
              <a:latin typeface="-apple-system"/>
            </a:endParaRPr>
          </a:p>
          <a:p>
            <a:pPr marL="152400" indent="0" algn="l">
              <a:buNone/>
            </a:pPr>
            <a:r>
              <a:rPr lang="en-US" sz="1600" b="1" i="0" dirty="0">
                <a:solidFill>
                  <a:srgbClr val="24292F"/>
                </a:solidFill>
                <a:effectLst/>
                <a:latin typeface="-apple-system"/>
              </a:rPr>
              <a:t> </a:t>
            </a:r>
          </a:p>
        </p:txBody>
      </p:sp>
    </p:spTree>
    <p:extLst>
      <p:ext uri="{BB962C8B-B14F-4D97-AF65-F5344CB8AC3E}">
        <p14:creationId xmlns:p14="http://schemas.microsoft.com/office/powerpoint/2010/main" val="317566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84416548-21B0-FE52-CB9B-7B7F220F7DA1}"/>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A98FC403-EF38-031D-C2B4-077F141B97ED}"/>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6BDB9672-0ABC-40BF-D127-59CBBBCA4801}"/>
              </a:ext>
            </a:extLst>
          </p:cNvPr>
          <p:cNvSpPr txBox="1">
            <a:spLocks noGrp="1"/>
          </p:cNvSpPr>
          <p:nvPr>
            <p:ph type="body" idx="1"/>
          </p:nvPr>
        </p:nvSpPr>
        <p:spPr>
          <a:xfrm>
            <a:off x="457200" y="762300"/>
            <a:ext cx="7218000" cy="33849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Benefits of the CLI</a:t>
            </a:r>
          </a:p>
          <a:p>
            <a:pPr marL="152400" indent="0" algn="l">
              <a:buNone/>
            </a:pPr>
            <a:endParaRPr lang="en-US" sz="1600" b="1" dirty="0">
              <a:solidFill>
                <a:srgbClr val="24292F"/>
              </a:solidFill>
              <a:latin typeface="-apple-system"/>
            </a:endParaRPr>
          </a:p>
          <a:p>
            <a:pPr marL="152400" indent="0" algn="l">
              <a:buNone/>
            </a:pPr>
            <a:endParaRPr lang="en-US" sz="1600" b="1" i="0" dirty="0">
              <a:solidFill>
                <a:srgbClr val="24292F"/>
              </a:solidFill>
              <a:effectLst/>
              <a:latin typeface="-apple-system"/>
            </a:endParaRPr>
          </a:p>
          <a:p>
            <a:pPr marL="152400" indent="0" algn="l">
              <a:buNone/>
            </a:pPr>
            <a:r>
              <a:rPr lang="en-US" sz="1600" b="1" i="0" dirty="0">
                <a:solidFill>
                  <a:srgbClr val="24292F"/>
                </a:solidFill>
                <a:effectLst/>
                <a:latin typeface="-apple-system"/>
              </a:rPr>
              <a:t> </a:t>
            </a:r>
          </a:p>
        </p:txBody>
      </p:sp>
      <p:pic>
        <p:nvPicPr>
          <p:cNvPr id="4" name="Picture 3" descr="A screenshot of a computer&#10;&#10;Description automatically generated">
            <a:extLst>
              <a:ext uri="{FF2B5EF4-FFF2-40B4-BE49-F238E27FC236}">
                <a16:creationId xmlns:a16="http://schemas.microsoft.com/office/drawing/2014/main" id="{74D110CA-46E3-022B-EE8A-D5F1EEBC659B}"/>
              </a:ext>
            </a:extLst>
          </p:cNvPr>
          <p:cNvPicPr>
            <a:picLocks noChangeAspect="1"/>
          </p:cNvPicPr>
          <p:nvPr/>
        </p:nvPicPr>
        <p:blipFill>
          <a:blip r:embed="rId3"/>
          <a:stretch>
            <a:fillRect/>
          </a:stretch>
        </p:blipFill>
        <p:spPr>
          <a:xfrm>
            <a:off x="3221250" y="3170419"/>
            <a:ext cx="4705350" cy="1162050"/>
          </a:xfrm>
          <a:prstGeom prst="rect">
            <a:avLst/>
          </a:prstGeom>
        </p:spPr>
      </p:pic>
      <p:pic>
        <p:nvPicPr>
          <p:cNvPr id="6" name="Picture 5" descr="A screenshot of a computer error&#10;&#10;Description automatically generated">
            <a:extLst>
              <a:ext uri="{FF2B5EF4-FFF2-40B4-BE49-F238E27FC236}">
                <a16:creationId xmlns:a16="http://schemas.microsoft.com/office/drawing/2014/main" id="{85798B0F-E681-E000-BD84-6853AA4BA75F}"/>
              </a:ext>
            </a:extLst>
          </p:cNvPr>
          <p:cNvPicPr>
            <a:picLocks noChangeAspect="1"/>
          </p:cNvPicPr>
          <p:nvPr/>
        </p:nvPicPr>
        <p:blipFill>
          <a:blip r:embed="rId4"/>
          <a:stretch>
            <a:fillRect/>
          </a:stretch>
        </p:blipFill>
        <p:spPr>
          <a:xfrm>
            <a:off x="708600" y="1171312"/>
            <a:ext cx="3810000" cy="2124075"/>
          </a:xfrm>
          <a:prstGeom prst="rect">
            <a:avLst/>
          </a:prstGeom>
        </p:spPr>
      </p:pic>
    </p:spTree>
    <p:extLst>
      <p:ext uri="{BB962C8B-B14F-4D97-AF65-F5344CB8AC3E}">
        <p14:creationId xmlns:p14="http://schemas.microsoft.com/office/powerpoint/2010/main" val="232306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3DEAEE92-8E33-8121-35DF-A8E73F8CADED}"/>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E7B486DA-4CBF-99A6-096F-71395A76BD09}"/>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8DD47CAB-3098-7AD0-9708-41158CC06DC3}"/>
              </a:ext>
            </a:extLst>
          </p:cNvPr>
          <p:cNvSpPr txBox="1">
            <a:spLocks noGrp="1"/>
          </p:cNvSpPr>
          <p:nvPr>
            <p:ph type="body" idx="1"/>
          </p:nvPr>
        </p:nvSpPr>
        <p:spPr>
          <a:xfrm>
            <a:off x="457200" y="762300"/>
            <a:ext cx="7218000" cy="33849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Benefits of the CLI</a:t>
            </a:r>
          </a:p>
          <a:p>
            <a:pPr marL="152400" indent="0" algn="l">
              <a:buNone/>
            </a:pPr>
            <a:endParaRPr lang="en-US" sz="1600" b="1" dirty="0">
              <a:solidFill>
                <a:srgbClr val="24292F"/>
              </a:solidFill>
              <a:latin typeface="-apple-system"/>
            </a:endParaRPr>
          </a:p>
          <a:p>
            <a:pPr marL="152400" indent="0" algn="l">
              <a:buNone/>
            </a:pPr>
            <a:endParaRPr lang="en-US" sz="1600" b="1" i="0" dirty="0">
              <a:solidFill>
                <a:srgbClr val="24292F"/>
              </a:solidFill>
              <a:effectLst/>
              <a:latin typeface="-apple-system"/>
            </a:endParaRPr>
          </a:p>
          <a:p>
            <a:pPr marL="152400" indent="0" algn="l">
              <a:buNone/>
            </a:pPr>
            <a:r>
              <a:rPr lang="en-US" sz="1600" b="1" i="0" dirty="0">
                <a:solidFill>
                  <a:srgbClr val="24292F"/>
                </a:solidFill>
                <a:effectLst/>
                <a:latin typeface="-apple-system"/>
              </a:rPr>
              <a:t> </a:t>
            </a:r>
          </a:p>
        </p:txBody>
      </p:sp>
      <p:pic>
        <p:nvPicPr>
          <p:cNvPr id="3" name="Picture 2">
            <a:extLst>
              <a:ext uri="{FF2B5EF4-FFF2-40B4-BE49-F238E27FC236}">
                <a16:creationId xmlns:a16="http://schemas.microsoft.com/office/drawing/2014/main" id="{08ADD802-3ED3-15E8-3099-80800C8615B1}"/>
              </a:ext>
            </a:extLst>
          </p:cNvPr>
          <p:cNvPicPr>
            <a:picLocks noChangeAspect="1"/>
          </p:cNvPicPr>
          <p:nvPr/>
        </p:nvPicPr>
        <p:blipFill>
          <a:blip r:embed="rId3"/>
          <a:stretch>
            <a:fillRect/>
          </a:stretch>
        </p:blipFill>
        <p:spPr>
          <a:xfrm>
            <a:off x="1288152" y="1997350"/>
            <a:ext cx="2838095" cy="400000"/>
          </a:xfrm>
          <a:prstGeom prst="rect">
            <a:avLst/>
          </a:prstGeom>
        </p:spPr>
      </p:pic>
    </p:spTree>
    <p:extLst>
      <p:ext uri="{BB962C8B-B14F-4D97-AF65-F5344CB8AC3E}">
        <p14:creationId xmlns:p14="http://schemas.microsoft.com/office/powerpoint/2010/main" val="3014174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0947E2B3-2F2E-A51A-D74C-CC59F95D52E6}"/>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58EA4DDB-6B91-1DB9-6273-94CBB6FB1225}"/>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1B230DBD-6B84-DC4A-DC79-C088BDD51262}"/>
              </a:ext>
            </a:extLst>
          </p:cNvPr>
          <p:cNvSpPr txBox="1">
            <a:spLocks noGrp="1"/>
          </p:cNvSpPr>
          <p:nvPr>
            <p:ph type="body" idx="1"/>
          </p:nvPr>
        </p:nvSpPr>
        <p:spPr>
          <a:xfrm>
            <a:off x="457200" y="762300"/>
            <a:ext cx="7218000" cy="33849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CLI Basics</a:t>
            </a:r>
          </a:p>
          <a:p>
            <a:pPr marL="152400" indent="0" algn="l">
              <a:buNone/>
            </a:pPr>
            <a:endParaRPr lang="en-US" sz="1600" b="1" dirty="0">
              <a:solidFill>
                <a:srgbClr val="24292F"/>
              </a:solidFill>
              <a:latin typeface="-apple-system"/>
            </a:endParaRPr>
          </a:p>
          <a:p>
            <a:pPr algn="l"/>
            <a:r>
              <a:rPr lang="en-US" sz="1600" i="0" dirty="0">
                <a:solidFill>
                  <a:srgbClr val="24292F"/>
                </a:solidFill>
                <a:effectLst/>
                <a:latin typeface="-apple-system"/>
              </a:rPr>
              <a:t>How do we get at this text-based interface from our GUI desktop?</a:t>
            </a:r>
          </a:p>
          <a:p>
            <a:pPr marL="152400" indent="0" algn="l">
              <a:buNone/>
            </a:pPr>
            <a:r>
              <a:rPr lang="en-US" sz="1600" i="0" dirty="0">
                <a:solidFill>
                  <a:srgbClr val="24292F"/>
                </a:solidFill>
                <a:effectLst/>
                <a:latin typeface="-apple-system"/>
              </a:rPr>
              <a:t> 	</a:t>
            </a:r>
            <a:r>
              <a:rPr lang="en-US" sz="1600" i="1" dirty="0">
                <a:solidFill>
                  <a:srgbClr val="24292F"/>
                </a:solidFill>
                <a:effectLst/>
                <a:latin typeface="-apple-system"/>
              </a:rPr>
              <a:t>We run what's called a terminal application (also often referred to as a 	terminal emulator). The default on OSX is </a:t>
            </a:r>
            <a:r>
              <a:rPr lang="en-US" sz="1600" i="1" dirty="0" err="1">
                <a:solidFill>
                  <a:srgbClr val="24292F"/>
                </a:solidFill>
                <a:effectLst/>
                <a:latin typeface="-apple-system"/>
              </a:rPr>
              <a:t>Terminal.app</a:t>
            </a:r>
            <a:r>
              <a:rPr lang="en-US" sz="1600" i="1" dirty="0">
                <a:solidFill>
                  <a:srgbClr val="24292F"/>
                </a:solidFill>
                <a:effectLst/>
                <a:latin typeface="-apple-system"/>
              </a:rPr>
              <a:t>. </a:t>
            </a:r>
          </a:p>
          <a:p>
            <a:pPr marL="152400" indent="0" algn="l">
              <a:buNone/>
            </a:pPr>
            <a:endParaRPr lang="en-US" sz="1600" i="1" dirty="0">
              <a:solidFill>
                <a:srgbClr val="24292F"/>
              </a:solidFill>
              <a:effectLst/>
              <a:latin typeface="-apple-system"/>
            </a:endParaRPr>
          </a:p>
          <a:p>
            <a:pPr algn="l"/>
            <a:r>
              <a:rPr lang="en-US" sz="1600" i="0" dirty="0">
                <a:solidFill>
                  <a:srgbClr val="24292F"/>
                </a:solidFill>
                <a:effectLst/>
                <a:latin typeface="-apple-system"/>
              </a:rPr>
              <a:t>When you open a new Terminal window, the Terminal app will call a program called a shell.</a:t>
            </a:r>
          </a:p>
          <a:p>
            <a:pPr algn="l"/>
            <a:endParaRPr lang="en-US" sz="1600" i="0" dirty="0">
              <a:solidFill>
                <a:srgbClr val="24292F"/>
              </a:solidFill>
              <a:effectLst/>
              <a:latin typeface="-apple-system"/>
            </a:endParaRPr>
          </a:p>
          <a:p>
            <a:pPr algn="l"/>
            <a:r>
              <a:rPr lang="en-US" sz="1600" b="0" i="0" dirty="0">
                <a:solidFill>
                  <a:srgbClr val="24292F"/>
                </a:solidFill>
                <a:effectLst/>
                <a:latin typeface="-apple-system"/>
              </a:rPr>
              <a:t>A shell is a program that takes commands, passes them to the operating system and returns any output or errors. </a:t>
            </a:r>
            <a:r>
              <a:rPr lang="en-US" sz="1600" b="1" i="0" dirty="0">
                <a:solidFill>
                  <a:srgbClr val="24292F"/>
                </a:solidFill>
                <a:effectLst/>
                <a:latin typeface="-apple-system"/>
              </a:rPr>
              <a:t> </a:t>
            </a:r>
          </a:p>
        </p:txBody>
      </p:sp>
    </p:spTree>
    <p:extLst>
      <p:ext uri="{BB962C8B-B14F-4D97-AF65-F5344CB8AC3E}">
        <p14:creationId xmlns:p14="http://schemas.microsoft.com/office/powerpoint/2010/main" val="424843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AFFD6E6B-3A49-883E-B902-D1F8590C81E3}"/>
            </a:ext>
          </a:extLst>
        </p:cNvPr>
        <p:cNvGrpSpPr/>
        <p:nvPr/>
      </p:nvGrpSpPr>
      <p:grpSpPr>
        <a:xfrm>
          <a:off x="0" y="0"/>
          <a:ext cx="0" cy="0"/>
          <a:chOff x="0" y="0"/>
          <a:chExt cx="0" cy="0"/>
        </a:xfrm>
      </p:grpSpPr>
      <p:sp>
        <p:nvSpPr>
          <p:cNvPr id="1536" name="Google Shape;1536;p208">
            <a:extLst>
              <a:ext uri="{FF2B5EF4-FFF2-40B4-BE49-F238E27FC236}">
                <a16:creationId xmlns:a16="http://schemas.microsoft.com/office/drawing/2014/main" id="{40C96D30-2623-4EFF-148D-24C9639CD442}"/>
              </a:ext>
            </a:extLst>
          </p:cNvPr>
          <p:cNvSpPr txBox="1">
            <a:spLocks noGrp="1"/>
          </p:cNvSpPr>
          <p:nvPr>
            <p:ph type="title"/>
          </p:nvPr>
        </p:nvSpPr>
        <p:spPr>
          <a:xfrm>
            <a:off x="457200" y="280375"/>
            <a:ext cx="8520600" cy="572700"/>
          </a:xfrm>
          <a:prstGeom prst="rect">
            <a:avLst/>
          </a:prstGeom>
        </p:spPr>
        <p:txBody>
          <a:bodyPr spcFirstLastPara="1" wrap="square" lIns="0" tIns="0" rIns="0" bIns="0" anchor="t" anchorCtr="0">
            <a:noAutofit/>
          </a:bodyPr>
          <a:lstStyle/>
          <a:p>
            <a:r>
              <a:rPr lang="en-US" b="1" i="0" dirty="0">
                <a:solidFill>
                  <a:srgbClr val="24292F"/>
                </a:solidFill>
                <a:effectLst/>
                <a:latin typeface="-apple-system"/>
              </a:rPr>
              <a:t>The CLI (Command Line Interface)</a:t>
            </a:r>
            <a:br>
              <a:rPr lang="en-US" b="1" i="0" dirty="0">
                <a:solidFill>
                  <a:srgbClr val="24292F"/>
                </a:solidFill>
                <a:effectLst/>
                <a:latin typeface="-apple-system"/>
              </a:rPr>
            </a:br>
            <a:endParaRPr lang="en-US" dirty="0"/>
          </a:p>
        </p:txBody>
      </p:sp>
      <p:sp>
        <p:nvSpPr>
          <p:cNvPr id="1537" name="Google Shape;1537;p208">
            <a:extLst>
              <a:ext uri="{FF2B5EF4-FFF2-40B4-BE49-F238E27FC236}">
                <a16:creationId xmlns:a16="http://schemas.microsoft.com/office/drawing/2014/main" id="{D3262B1A-EAA3-942A-CD63-EA46BCBF15A1}"/>
              </a:ext>
            </a:extLst>
          </p:cNvPr>
          <p:cNvSpPr txBox="1">
            <a:spLocks noGrp="1"/>
          </p:cNvSpPr>
          <p:nvPr>
            <p:ph type="body" idx="1"/>
          </p:nvPr>
        </p:nvSpPr>
        <p:spPr>
          <a:xfrm>
            <a:off x="457200" y="762300"/>
            <a:ext cx="7218000" cy="3384900"/>
          </a:xfrm>
          <a:prstGeom prst="rect">
            <a:avLst/>
          </a:prstGeom>
        </p:spPr>
        <p:txBody>
          <a:bodyPr spcFirstLastPara="1" wrap="square" lIns="0" tIns="0" rIns="0" bIns="0" anchor="t" anchorCtr="0">
            <a:noAutofit/>
          </a:bodyPr>
          <a:lstStyle/>
          <a:p>
            <a:pPr marL="152400" indent="0" algn="l">
              <a:buNone/>
            </a:pPr>
            <a:r>
              <a:rPr lang="en-US" sz="1600" b="1" i="0" dirty="0">
                <a:solidFill>
                  <a:srgbClr val="24292F"/>
                </a:solidFill>
                <a:effectLst/>
                <a:latin typeface="-apple-system"/>
              </a:rPr>
              <a:t>CLI Basics</a:t>
            </a:r>
          </a:p>
          <a:p>
            <a:pPr marL="152400" indent="0" algn="l">
              <a:buNone/>
            </a:pPr>
            <a:endParaRPr lang="en-US" sz="1600" b="1" dirty="0">
              <a:solidFill>
                <a:srgbClr val="24292F"/>
              </a:solidFill>
              <a:latin typeface="-apple-system"/>
            </a:endParaRPr>
          </a:p>
          <a:p>
            <a:pPr algn="l"/>
            <a:r>
              <a:rPr lang="en-US" sz="1600" b="0" i="0" dirty="0">
                <a:solidFill>
                  <a:srgbClr val="24292F"/>
                </a:solidFill>
                <a:effectLst/>
                <a:latin typeface="-apple-system"/>
              </a:rPr>
              <a:t>First, open Terminal by clicking the icon on your dock, finding the application in Applications &gt; Utilities &gt; Terminal, or using Spotlight (</a:t>
            </a:r>
            <a:r>
              <a:rPr lang="en-US" sz="1600" b="1" i="0" dirty="0">
                <a:solidFill>
                  <a:srgbClr val="24292F"/>
                </a:solidFill>
                <a:effectLst/>
                <a:latin typeface="-apple-system"/>
              </a:rPr>
              <a:t>⌘ + SPC</a:t>
            </a:r>
            <a:r>
              <a:rPr lang="en-US" sz="1600" b="0" i="0" dirty="0">
                <a:solidFill>
                  <a:srgbClr val="24292F"/>
                </a:solidFill>
                <a:effectLst/>
                <a:latin typeface="-apple-system"/>
              </a:rPr>
              <a:t>)</a:t>
            </a:r>
          </a:p>
          <a:p>
            <a:pPr algn="l"/>
            <a:r>
              <a:rPr lang="en-US" sz="1600" b="1" i="0" dirty="0">
                <a:solidFill>
                  <a:srgbClr val="24292F"/>
                </a:solidFill>
                <a:effectLst/>
                <a:latin typeface="-apple-system"/>
              </a:rPr>
              <a:t> </a:t>
            </a:r>
            <a:r>
              <a:rPr lang="en-US" sz="1600" i="0" dirty="0">
                <a:solidFill>
                  <a:srgbClr val="24292F"/>
                </a:solidFill>
                <a:effectLst/>
                <a:latin typeface="-apple-system"/>
              </a:rPr>
              <a:t>Typing a random string of characters and hitting enter will produce a message -bash: &lt;your-random-string&gt;: </a:t>
            </a:r>
            <a:r>
              <a:rPr lang="en-US" sz="1600" b="1" i="0" dirty="0">
                <a:solidFill>
                  <a:srgbClr val="24292F"/>
                </a:solidFill>
                <a:effectLst/>
                <a:latin typeface="-apple-system"/>
              </a:rPr>
              <a:t>command</a:t>
            </a:r>
            <a:r>
              <a:rPr lang="en-US" sz="1600" i="0" dirty="0">
                <a:solidFill>
                  <a:srgbClr val="24292F"/>
                </a:solidFill>
                <a:effectLst/>
                <a:latin typeface="-apple-system"/>
              </a:rPr>
              <a:t> not found</a:t>
            </a:r>
          </a:p>
          <a:p>
            <a:pPr algn="l"/>
            <a:endParaRPr lang="en-US" sz="1600" dirty="0">
              <a:solidFill>
                <a:srgbClr val="24292F"/>
              </a:solidFill>
              <a:latin typeface="-apple-system"/>
            </a:endParaRPr>
          </a:p>
          <a:p>
            <a:pPr marL="152400" indent="0" algn="l">
              <a:buNone/>
            </a:pPr>
            <a:r>
              <a:rPr lang="en-US" sz="1600" i="0" dirty="0">
                <a:solidFill>
                  <a:srgbClr val="24292F"/>
                </a:solidFill>
                <a:effectLst/>
                <a:latin typeface="-apple-system"/>
              </a:rPr>
              <a:t>What is a command?</a:t>
            </a:r>
          </a:p>
          <a:p>
            <a:pPr algn="l"/>
            <a:endParaRPr lang="en-US" sz="1600" i="0" dirty="0">
              <a:solidFill>
                <a:srgbClr val="24292F"/>
              </a:solidFill>
              <a:effectLst/>
              <a:latin typeface="-apple-system"/>
            </a:endParaRPr>
          </a:p>
          <a:p>
            <a:pPr algn="l"/>
            <a:r>
              <a:rPr lang="en-US" sz="1600" i="0" dirty="0">
                <a:solidFill>
                  <a:srgbClr val="24292F"/>
                </a:solidFill>
                <a:effectLst/>
                <a:latin typeface="-apple-system"/>
              </a:rPr>
              <a:t>A command is a program. Some come built into the shell and provide the basics for interacting with the operating system and some are written by programmers (like you!) to provide further functionality.</a:t>
            </a:r>
          </a:p>
        </p:txBody>
      </p:sp>
    </p:spTree>
    <p:extLst>
      <p:ext uri="{BB962C8B-B14F-4D97-AF65-F5344CB8AC3E}">
        <p14:creationId xmlns:p14="http://schemas.microsoft.com/office/powerpoint/2010/main" val="34622645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41A23"/>
      </a:dk2>
      <a:lt2>
        <a:srgbClr val="017991"/>
      </a:lt2>
      <a:accent1>
        <a:srgbClr val="00A7BD"/>
      </a:accent1>
      <a:accent2>
        <a:srgbClr val="FFDB00"/>
      </a:accent2>
      <a:accent3>
        <a:srgbClr val="7DEBD9"/>
      </a:accent3>
      <a:accent4>
        <a:srgbClr val="70B0FA"/>
      </a:accent4>
      <a:accent5>
        <a:srgbClr val="3D6BD4"/>
      </a:accent5>
      <a:accent6>
        <a:srgbClr val="C996B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1134</TotalTime>
  <Words>1966</Words>
  <Application>Microsoft Office PowerPoint</Application>
  <PresentationFormat>On-screen Show (16:9)</PresentationFormat>
  <Paragraphs>217</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Nunito Sans</vt:lpstr>
      <vt:lpstr>-apple-system</vt:lpstr>
      <vt:lpstr>Oswald</vt:lpstr>
      <vt:lpstr>Arial</vt:lpstr>
      <vt:lpstr>Proxima Nova</vt:lpstr>
      <vt:lpstr>Brygada 1918</vt:lpstr>
      <vt:lpstr>Simple Light</vt:lpstr>
      <vt:lpstr>Indeed SEB with Java and React</vt:lpstr>
      <vt:lpstr>The CLI (Command Line Interface) </vt:lpstr>
      <vt:lpstr>The CLI (Command Line Interface) </vt:lpstr>
      <vt:lpstr>The CLI (Command Line Interface) </vt:lpstr>
      <vt:lpstr>The CLI (Command Line Interface) </vt:lpstr>
      <vt:lpstr>The CLI (Command Line Interface) </vt:lpstr>
      <vt:lpstr>The CLI (Command Line Interface) </vt:lpstr>
      <vt:lpstr>The CLI (Command Line Interface) </vt:lpstr>
      <vt:lpstr>The CLI (Command Line Interface) </vt:lpstr>
      <vt:lpstr>Question: What are some basic commands that you've covered previously or already know of?</vt:lpstr>
      <vt:lpstr>The CLI (Command Line Interface) </vt:lpstr>
      <vt:lpstr>The CLI (Command Line Interface) </vt:lpstr>
      <vt:lpstr>The CLI (Command Line Interface) </vt:lpstr>
      <vt:lpstr>The CLI (Command Line Interface) </vt:lpstr>
      <vt:lpstr>Question: When we open a terminal window for the first time, what directory are we in? </vt:lpstr>
      <vt:lpstr>The CLI (Command Line Interface) </vt:lpstr>
      <vt:lpstr>Go Explore: 5 mins Using the commands you've learned, go explore your file system for a few minutes. When you open a new terminal window, where in the file system are you? What do you see? Compare that to opening a new window in Finder </vt:lpstr>
      <vt:lpstr>The CLI (Command Line Interface) </vt:lpstr>
      <vt:lpstr>Break: 15 mins </vt:lpstr>
      <vt:lpstr>The CLI (Command Line Interface) </vt:lpstr>
      <vt:lpstr>The CLI (Command Line Interface) </vt:lpstr>
      <vt:lpstr>The CLI (Command Line Interface) </vt:lpstr>
      <vt:lpstr>The CLI (Command Line Interface) </vt:lpstr>
      <vt:lpstr>Question: What's an example of a command with no output we've already seen?</vt:lpstr>
      <vt:lpstr>The CLI (Command Line Interface) </vt:lpstr>
      <vt:lpstr>The CLI (Command Line Interface) </vt:lpstr>
      <vt:lpstr>The CLI (Command Line Interface) </vt:lpstr>
      <vt:lpstr>Question: 1. What does rm -rf do?  2. Why can mv or “move” also be unsafe?</vt:lpstr>
      <vt:lpstr>The CLI (Command Line Interface) </vt:lpstr>
      <vt:lpstr>The CLI (Command Line Interface) </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Indeed SEB with Java and React</dc:title>
  <dc:creator>Bereket Beshane</dc:creator>
  <cp:lastModifiedBy>Bereket Ababu Beshane</cp:lastModifiedBy>
  <cp:revision>10</cp:revision>
  <dcterms:modified xsi:type="dcterms:W3CDTF">2024-02-13T10:50:03Z</dcterms:modified>
</cp:coreProperties>
</file>