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66" r:id="rId5"/>
    <p:sldId id="260" r:id="rId6"/>
    <p:sldId id="263" r:id="rId7"/>
    <p:sldId id="277" r:id="rId8"/>
    <p:sldId id="261" r:id="rId9"/>
    <p:sldId id="262" r:id="rId10"/>
    <p:sldId id="259" r:id="rId11"/>
    <p:sldId id="267" r:id="rId12"/>
    <p:sldId id="268" r:id="rId13"/>
    <p:sldId id="269" r:id="rId14"/>
    <p:sldId id="270" r:id="rId15"/>
    <p:sldId id="278" r:id="rId16"/>
    <p:sldId id="280" r:id="rId17"/>
    <p:sldId id="281" r:id="rId18"/>
    <p:sldId id="279" r:id="rId19"/>
    <p:sldId id="271" r:id="rId20"/>
    <p:sldId id="28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98212"/>
    <a:srgbClr val="FF261A"/>
    <a:srgbClr val="FF8101"/>
    <a:srgbClr val="5B8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2"/>
    <p:restoredTop sz="93510"/>
  </p:normalViewPr>
  <p:slideViewPr>
    <p:cSldViewPr snapToGrid="0" snapToObjects="1">
      <p:cViewPr>
        <p:scale>
          <a:sx n="71" d="100"/>
          <a:sy n="71" d="100"/>
        </p:scale>
        <p:origin x="6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5D490-2886-AE43-A288-25A1BF0BA6B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08A87-9A2C-5743-90B0-0B7C6829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08A87-9A2C-5743-90B0-0B7C68297D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08A87-9A2C-5743-90B0-0B7C68297D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2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08A87-9A2C-5743-90B0-0B7C68297D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08A87-9A2C-5743-90B0-0B7C68297D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08A87-9A2C-5743-90B0-0B7C68297D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E78-D1E7-5642-932F-BF0983E0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C3C5-7CFE-E046-B5A7-19B83243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F616-29EB-AB4B-90E8-A647F6C9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A8CC-47F1-CC45-A30E-CE01A0D0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D5D0-7B81-3144-A8BC-65174C5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E58C-3440-1F46-B1DF-153521B1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A49D5-29EA-3246-ACC8-4B436AA29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E83D-106E-D742-BD3E-A0AE5FAE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1060-642D-524C-9B81-D33DA6B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17F6-D592-4641-A36B-DE94B77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0835-8068-424C-AE5E-8DC3E5B1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A8CE7-43D8-D245-BEEE-32506130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C9EE-45B5-FC47-A68F-8FBF8540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C2E3-2D00-2C44-8E56-E557B39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672-4491-FB43-ACF4-DCB45835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E814-64C6-5341-8A1C-ED522CC8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B7C8-2BED-1C45-895A-6106172B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827E-43FF-0349-8C01-CD7D35AF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1C96-A50C-2942-AC56-2F9A8E8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CB3C-5A81-A94A-86BC-F9D74559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890E-7D76-2543-8B03-5F4C1FD3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F629E-6276-6E4A-A4C7-B8132DCF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DE77-2830-0A4F-8C4E-21FDAA43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FE35-B385-1F4A-902D-F1915FC9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4826-9060-3841-93C3-A6E86AB9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EDF4-C9B8-434F-9366-EA5C81C2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1FF2-63C9-484A-9932-C97F54B6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1FEB-2574-E143-A5B5-C6532AA3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F16A-495F-284C-A91C-73EB7C26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C569-FF39-6348-BE7F-4754A37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F71C-B7FC-8748-A35E-4D448E2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056-A1B6-F449-B90E-FC150043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C37A-BA71-7C48-AC42-A2B7706E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0E01-FC13-9A4F-A666-C3F5B1D2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5D105-21C0-9749-B156-79BD809B5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0CB93-E2C5-ED4C-9E90-9C9E0749F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DEF25-7DD4-9041-8D1B-0011DD8E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F2E13-C109-C44D-99C7-B179C968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63043-5CC4-1E44-A808-EB1CC6CA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A81B-245F-C74C-90CA-D0D6B060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7F0B9-F947-AE4A-A8AE-1C1CA7C5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6E31B-F28E-6E4F-99E2-5762DF02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340-49B0-7F42-9E2F-590B2BB4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A3A70-10EE-D944-A6D9-CBF13B5C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69D98-CB95-C946-9841-896B5B74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4434-9266-9144-8132-ED0FE1A8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7486-1E11-FB43-BAA9-4B89F03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E5B9-4F2B-1F42-9AED-117BF6AF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7BF8-7035-E647-AE69-2378B90C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EB38-4FE2-5848-8967-8476B4B9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3B3D-A00E-7145-8360-13865610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EDCB-2EA4-A342-9174-97F54C50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372E-9D50-0442-B77D-C81884F3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6556-FEB5-2349-A209-D1FDC7337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CBFB-1206-7244-901D-7C4C310F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5ECC-CE2B-3440-A446-785FE658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66890-09D2-824C-92B2-94E2342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C5F78-62B7-C840-8EDD-012E0A3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118D-155C-AA4A-AE15-4B71184D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0799-642A-6D4F-B8BE-87342CB5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71CA-4358-CA4C-9229-E19C40512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0131-AE01-1143-89A5-E9E562D2FEE3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EF83-C388-2248-AD1A-21CFF0CD8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9BB1-CDE9-0E44-90A5-B2707135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4.emf"/><Relationship Id="rId7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7.emf"/><Relationship Id="rId4" Type="http://schemas.openxmlformats.org/officeDocument/2006/relationships/image" Target="../media/image5.emf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041F-5B68-6B42-A13E-DDE7B0B31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Coresets, Discrepancy, and Sketches in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C9-42D2-334A-AA84-4AF98D553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Edo Liberty – Research Director, Amazon</a:t>
            </a:r>
          </a:p>
          <a:p>
            <a:r>
              <a:rPr lang="en-US" dirty="0"/>
              <a:t>Zohar </a:t>
            </a:r>
            <a:r>
              <a:rPr lang="en-US" dirty="0" err="1"/>
              <a:t>Karnin</a:t>
            </a:r>
            <a:r>
              <a:rPr lang="en-US" dirty="0"/>
              <a:t> – Principal Scientist, Amazon</a:t>
            </a:r>
          </a:p>
        </p:txBody>
      </p:sp>
    </p:spTree>
    <p:extLst>
      <p:ext uri="{BB962C8B-B14F-4D97-AF65-F5344CB8AC3E}">
        <p14:creationId xmlns:p14="http://schemas.microsoft.com/office/powerpoint/2010/main" val="34147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098E-C35E-5E4D-A410-F28E169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336D-1428-744A-90A6-F6693E93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function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We have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We have a coreset of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this generalize?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C46C7-8AEB-A045-AC62-DE45183A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17" y="2070350"/>
            <a:ext cx="32893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5616D-7FE4-3B4C-A42D-A25790F9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34" y="4444412"/>
            <a:ext cx="4318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1BB05-9A2D-D64A-A9F8-0A3FAF68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462" y="3369646"/>
            <a:ext cx="3810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4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FF8-89AE-FC4F-9397-77D52AD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14E8-2312-FD4D-BC32-B7F1E781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any function                               with </a:t>
            </a:r>
            <a:r>
              <a:rPr lang="en-US" dirty="0">
                <a:solidFill>
                  <a:schemeClr val="accent2"/>
                </a:solidFill>
              </a:rPr>
              <a:t>Class Discrepancy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coreset complexity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</a:t>
            </a:r>
            <a:r>
              <a:rPr lang="en-US" i="1" dirty="0"/>
              <a:t>streaming</a:t>
            </a:r>
            <a:r>
              <a:rPr lang="en-US" dirty="0"/>
              <a:t> coreset complexity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</a:t>
            </a:r>
            <a:r>
              <a:rPr lang="en-US" i="1" dirty="0"/>
              <a:t>streaming</a:t>
            </a:r>
            <a:r>
              <a:rPr lang="en-US" dirty="0"/>
              <a:t> coreset complexity is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B62A-7B53-1847-A9FE-9EA2A6CB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3" y="1900234"/>
            <a:ext cx="21844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BCEE1-0D69-7B42-B542-4D5BBB0B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70" y="3958856"/>
            <a:ext cx="8890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CA011-28F8-534B-8142-9EC456B0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433" y="5922714"/>
            <a:ext cx="29464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7D43F-40F3-054E-A665-E6D0C772F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25" y="2648746"/>
            <a:ext cx="5511800" cy="86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C85C3-9875-FB48-ACAE-5A6EDE5D0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433" y="4947510"/>
            <a:ext cx="2451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FF8-89AE-FC4F-9397-77D52AD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14E8-2312-FD4D-BC32-B7F1E781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any function                               with </a:t>
            </a:r>
            <a:r>
              <a:rPr lang="en-US" dirty="0">
                <a:solidFill>
                  <a:schemeClr val="accent2"/>
                </a:solidFill>
              </a:rPr>
              <a:t>Class Discrepancy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coreset complexity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</a:t>
            </a:r>
            <a:r>
              <a:rPr lang="en-US" i="1" dirty="0"/>
              <a:t>streaming</a:t>
            </a:r>
            <a:r>
              <a:rPr lang="en-US" dirty="0"/>
              <a:t> coreset complexity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</a:t>
            </a:r>
            <a:r>
              <a:rPr lang="en-US" i="1" dirty="0"/>
              <a:t>streaming</a:t>
            </a:r>
            <a:r>
              <a:rPr lang="en-US" dirty="0"/>
              <a:t> coreset complexity is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B62A-7B53-1847-A9FE-9EA2A6CB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3" y="1900234"/>
            <a:ext cx="21844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BCEE1-0D69-7B42-B542-4D5BBB0B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70" y="3958856"/>
            <a:ext cx="8890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CA011-28F8-534B-8142-9EC456B0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38" y="4918667"/>
            <a:ext cx="29464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7D43F-40F3-054E-A665-E6D0C772F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25" y="2648746"/>
            <a:ext cx="5511800" cy="863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51373-1872-6B41-A018-F07F32E0C28C}"/>
              </a:ext>
            </a:extLst>
          </p:cNvPr>
          <p:cNvGrpSpPr/>
          <p:nvPr/>
        </p:nvGrpSpPr>
        <p:grpSpPr>
          <a:xfrm rot="20640462">
            <a:off x="2939130" y="4096929"/>
            <a:ext cx="6374016" cy="1643477"/>
            <a:chOff x="2486714" y="3919609"/>
            <a:chExt cx="6374016" cy="164347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FE9B26-C470-B14C-87D9-8DDF93B65BE7}"/>
                </a:ext>
              </a:extLst>
            </p:cNvPr>
            <p:cNvGrpSpPr/>
            <p:nvPr/>
          </p:nvGrpSpPr>
          <p:grpSpPr>
            <a:xfrm>
              <a:off x="2486714" y="3919609"/>
              <a:ext cx="6374016" cy="1643477"/>
              <a:chOff x="2105278" y="3812300"/>
              <a:chExt cx="6374016" cy="164347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647BCC-488B-984F-8FDE-AAD388667402}"/>
                  </a:ext>
                </a:extLst>
              </p:cNvPr>
              <p:cNvSpPr/>
              <p:nvPr/>
            </p:nvSpPr>
            <p:spPr>
              <a:xfrm>
                <a:off x="2105278" y="3812300"/>
                <a:ext cx="6374016" cy="16434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9F218A-5CB2-5441-8FC5-95171C09C203}"/>
                  </a:ext>
                </a:extLst>
              </p:cNvPr>
              <p:cNvSpPr txBox="1"/>
              <p:nvPr/>
            </p:nvSpPr>
            <p:spPr>
              <a:xfrm>
                <a:off x="2921259" y="3914442"/>
                <a:ext cx="47420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Note: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Rademacher</a:t>
                </a:r>
                <a:r>
                  <a:rPr lang="en-US" sz="2800" dirty="0">
                    <a:solidFill>
                      <a:srgbClr val="FF0000"/>
                    </a:solidFill>
                  </a:rPr>
                  <a:t> Complexity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5D3F72-1BAE-4A4B-A0F9-88D694B90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7021" y="4609025"/>
              <a:ext cx="5613400" cy="8636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E848FA2-ED55-A94E-8154-389737BA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433" y="5922714"/>
            <a:ext cx="2946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E14-0AA7-074B-813A-46D4B6B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174C6D-EE6C-9A45-A782-8F3FEA8A01E0}"/>
              </a:ext>
            </a:extLst>
          </p:cNvPr>
          <p:cNvCxnSpPr>
            <a:cxnSpLocks/>
          </p:cNvCxnSpPr>
          <p:nvPr/>
        </p:nvCxnSpPr>
        <p:spPr>
          <a:xfrm>
            <a:off x="4327124" y="2784082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5650AB-27ED-A444-AB6B-41C8C65CB029}"/>
              </a:ext>
            </a:extLst>
          </p:cNvPr>
          <p:cNvCxnSpPr>
            <a:cxnSpLocks/>
          </p:cNvCxnSpPr>
          <p:nvPr/>
        </p:nvCxnSpPr>
        <p:spPr>
          <a:xfrm>
            <a:off x="4103695" y="3785429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5D7F2D-0252-DC4E-ABD8-088F8274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41" y="3695284"/>
            <a:ext cx="139700" cy="203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38C9E06-1C9B-2F41-892C-724E2A9E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19" y="3150429"/>
            <a:ext cx="1473200" cy="3175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5A113-26A8-0842-BBE9-0E7CF6F9DD18}"/>
              </a:ext>
            </a:extLst>
          </p:cNvPr>
          <p:cNvCxnSpPr>
            <a:cxnSpLocks/>
          </p:cNvCxnSpPr>
          <p:nvPr/>
        </p:nvCxnSpPr>
        <p:spPr>
          <a:xfrm>
            <a:off x="4327124" y="5256985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001637-18E4-424C-83D0-C611A08B93FF}"/>
              </a:ext>
            </a:extLst>
          </p:cNvPr>
          <p:cNvCxnSpPr>
            <a:cxnSpLocks/>
          </p:cNvCxnSpPr>
          <p:nvPr/>
        </p:nvCxnSpPr>
        <p:spPr>
          <a:xfrm>
            <a:off x="4103695" y="6258332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56DAC66-75B9-D543-B798-DEA5F195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41" y="6168187"/>
            <a:ext cx="139700" cy="203200"/>
          </a:xfrm>
          <a:prstGeom prst="rect">
            <a:avLst/>
          </a:prstGeom>
        </p:spPr>
      </p:pic>
      <p:sp>
        <p:nvSpPr>
          <p:cNvPr id="61" name="Freeform 60">
            <a:extLst>
              <a:ext uri="{FF2B5EF4-FFF2-40B4-BE49-F238E27FC236}">
                <a16:creationId xmlns:a16="http://schemas.microsoft.com/office/drawing/2014/main" id="{EAFA1A8C-1DD4-1241-AC18-A39CFF22AA62}"/>
              </a:ext>
            </a:extLst>
          </p:cNvPr>
          <p:cNvSpPr/>
          <p:nvPr/>
        </p:nvSpPr>
        <p:spPr>
          <a:xfrm>
            <a:off x="4327124" y="3066973"/>
            <a:ext cx="3843866" cy="722713"/>
          </a:xfrm>
          <a:custGeom>
            <a:avLst/>
            <a:gdLst>
              <a:gd name="connsiteX0" fmla="*/ 0 w 3843866"/>
              <a:gd name="connsiteY0" fmla="*/ 592667 h 593697"/>
              <a:gd name="connsiteX1" fmla="*/ 1608666 w 3843866"/>
              <a:gd name="connsiteY1" fmla="*/ 516467 h 593697"/>
              <a:gd name="connsiteX2" fmla="*/ 2218266 w 3843866"/>
              <a:gd name="connsiteY2" fmla="*/ 101600 h 593697"/>
              <a:gd name="connsiteX3" fmla="*/ 3843866 w 3843866"/>
              <a:gd name="connsiteY3" fmla="*/ 0 h 5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866" h="593697">
                <a:moveTo>
                  <a:pt x="0" y="592667"/>
                </a:moveTo>
                <a:cubicBezTo>
                  <a:pt x="619477" y="595489"/>
                  <a:pt x="1238955" y="598312"/>
                  <a:pt x="1608666" y="516467"/>
                </a:cubicBezTo>
                <a:cubicBezTo>
                  <a:pt x="1978377" y="434622"/>
                  <a:pt x="1845733" y="187678"/>
                  <a:pt x="2218266" y="101600"/>
                </a:cubicBezTo>
                <a:cubicBezTo>
                  <a:pt x="2590799" y="15522"/>
                  <a:pt x="3217332" y="7761"/>
                  <a:pt x="3843866" y="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CD819DC-91B5-4744-AF51-AA339584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56" y="3221953"/>
            <a:ext cx="3022600" cy="317500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CDA2A18-C9E5-A843-BB9E-2B6A566E7FFC}"/>
              </a:ext>
            </a:extLst>
          </p:cNvPr>
          <p:cNvSpPr/>
          <p:nvPr/>
        </p:nvSpPr>
        <p:spPr>
          <a:xfrm>
            <a:off x="4327124" y="5529578"/>
            <a:ext cx="3771900" cy="741680"/>
          </a:xfrm>
          <a:custGeom>
            <a:avLst/>
            <a:gdLst>
              <a:gd name="connsiteX0" fmla="*/ 0 w 3771900"/>
              <a:gd name="connsiteY0" fmla="*/ 731520 h 741680"/>
              <a:gd name="connsiteX1" fmla="*/ 1348740 w 3771900"/>
              <a:gd name="connsiteY1" fmla="*/ 640080 h 741680"/>
              <a:gd name="connsiteX2" fmla="*/ 1943100 w 3771900"/>
              <a:gd name="connsiteY2" fmla="*/ 0 h 741680"/>
              <a:gd name="connsiteX3" fmla="*/ 2514600 w 3771900"/>
              <a:gd name="connsiteY3" fmla="*/ 640080 h 741680"/>
              <a:gd name="connsiteX4" fmla="*/ 3771900 w 3771900"/>
              <a:gd name="connsiteY4" fmla="*/ 73152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0" h="741680">
                <a:moveTo>
                  <a:pt x="0" y="731520"/>
                </a:moveTo>
                <a:cubicBezTo>
                  <a:pt x="512445" y="746760"/>
                  <a:pt x="1024890" y="762000"/>
                  <a:pt x="1348740" y="640080"/>
                </a:cubicBezTo>
                <a:cubicBezTo>
                  <a:pt x="1672590" y="518160"/>
                  <a:pt x="1748790" y="0"/>
                  <a:pt x="1943100" y="0"/>
                </a:cubicBezTo>
                <a:cubicBezTo>
                  <a:pt x="2137410" y="0"/>
                  <a:pt x="2209800" y="518160"/>
                  <a:pt x="2514600" y="640080"/>
                </a:cubicBezTo>
                <a:cubicBezTo>
                  <a:pt x="2819400" y="762000"/>
                  <a:pt x="3295650" y="746760"/>
                  <a:pt x="3771900" y="73152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54BA1E-C38D-1946-92F3-17601663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19" y="5733503"/>
            <a:ext cx="14732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3C8C9-2706-D24B-94E8-6BCCF0308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02" y="5695403"/>
            <a:ext cx="3365500" cy="3556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7DB0CE-999E-7E47-844C-A26A55FC1E27}"/>
              </a:ext>
            </a:extLst>
          </p:cNvPr>
          <p:cNvCxnSpPr>
            <a:cxnSpLocks/>
          </p:cNvCxnSpPr>
          <p:nvPr/>
        </p:nvCxnSpPr>
        <p:spPr>
          <a:xfrm>
            <a:off x="4103695" y="3785425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E14-0AA7-074B-813A-46D4B6B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9A8E71-B780-694D-B85E-918DABDC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19" y="5754123"/>
            <a:ext cx="1219200" cy="279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EC8A3BF-F96D-E94D-98C3-6F62F910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19" y="3164084"/>
            <a:ext cx="1219200" cy="279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FF4161-43B3-674A-BAD3-9DBC7E657984}"/>
              </a:ext>
            </a:extLst>
          </p:cNvPr>
          <p:cNvCxnSpPr>
            <a:cxnSpLocks/>
          </p:cNvCxnSpPr>
          <p:nvPr/>
        </p:nvCxnSpPr>
        <p:spPr>
          <a:xfrm>
            <a:off x="4327124" y="2784078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6C015-95D5-3D4D-83DE-BD40E8F0F5F5}"/>
              </a:ext>
            </a:extLst>
          </p:cNvPr>
          <p:cNvCxnSpPr>
            <a:cxnSpLocks/>
          </p:cNvCxnSpPr>
          <p:nvPr/>
        </p:nvCxnSpPr>
        <p:spPr>
          <a:xfrm>
            <a:off x="4103695" y="3785425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5540FA5-460F-894B-A260-06614EFE9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741" y="3695280"/>
            <a:ext cx="139700" cy="2032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7BCD1A-5D42-E645-82CE-F2A34E30E530}"/>
              </a:ext>
            </a:extLst>
          </p:cNvPr>
          <p:cNvCxnSpPr>
            <a:cxnSpLocks/>
          </p:cNvCxnSpPr>
          <p:nvPr/>
        </p:nvCxnSpPr>
        <p:spPr>
          <a:xfrm>
            <a:off x="4327124" y="5265279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00C496-48A0-AE47-96A4-897C1270842B}"/>
              </a:ext>
            </a:extLst>
          </p:cNvPr>
          <p:cNvCxnSpPr>
            <a:cxnSpLocks/>
          </p:cNvCxnSpPr>
          <p:nvPr/>
        </p:nvCxnSpPr>
        <p:spPr>
          <a:xfrm>
            <a:off x="4103695" y="6245361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C1A5B51-ADA7-5444-8BBA-D7F41EA1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741" y="6176481"/>
            <a:ext cx="139700" cy="203200"/>
          </a:xfrm>
          <a:prstGeom prst="rect">
            <a:avLst/>
          </a:prstGeom>
        </p:spPr>
      </p:pic>
      <p:sp>
        <p:nvSpPr>
          <p:cNvPr id="71" name="Freeform 70">
            <a:extLst>
              <a:ext uri="{FF2B5EF4-FFF2-40B4-BE49-F238E27FC236}">
                <a16:creationId xmlns:a16="http://schemas.microsoft.com/office/drawing/2014/main" id="{72491446-979F-F644-B3C1-F8DB4D6BE039}"/>
              </a:ext>
            </a:extLst>
          </p:cNvPr>
          <p:cNvSpPr/>
          <p:nvPr/>
        </p:nvSpPr>
        <p:spPr>
          <a:xfrm>
            <a:off x="4327124" y="3066969"/>
            <a:ext cx="3843866" cy="722713"/>
          </a:xfrm>
          <a:custGeom>
            <a:avLst/>
            <a:gdLst>
              <a:gd name="connsiteX0" fmla="*/ 0 w 3843866"/>
              <a:gd name="connsiteY0" fmla="*/ 592667 h 593697"/>
              <a:gd name="connsiteX1" fmla="*/ 1608666 w 3843866"/>
              <a:gd name="connsiteY1" fmla="*/ 516467 h 593697"/>
              <a:gd name="connsiteX2" fmla="*/ 2218266 w 3843866"/>
              <a:gd name="connsiteY2" fmla="*/ 101600 h 593697"/>
              <a:gd name="connsiteX3" fmla="*/ 3843866 w 3843866"/>
              <a:gd name="connsiteY3" fmla="*/ 0 h 5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866" h="593697">
                <a:moveTo>
                  <a:pt x="0" y="592667"/>
                </a:moveTo>
                <a:cubicBezTo>
                  <a:pt x="619477" y="595489"/>
                  <a:pt x="1238955" y="598312"/>
                  <a:pt x="1608666" y="516467"/>
                </a:cubicBezTo>
                <a:cubicBezTo>
                  <a:pt x="1978377" y="434622"/>
                  <a:pt x="1845733" y="187678"/>
                  <a:pt x="2218266" y="101600"/>
                </a:cubicBezTo>
                <a:cubicBezTo>
                  <a:pt x="2590799" y="15522"/>
                  <a:pt x="3217332" y="7761"/>
                  <a:pt x="3843866" y="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A56F40C-AEB1-9640-93C9-41B5C5AF39ED}"/>
              </a:ext>
            </a:extLst>
          </p:cNvPr>
          <p:cNvSpPr/>
          <p:nvPr/>
        </p:nvSpPr>
        <p:spPr>
          <a:xfrm>
            <a:off x="4327124" y="5537872"/>
            <a:ext cx="3771900" cy="741680"/>
          </a:xfrm>
          <a:custGeom>
            <a:avLst/>
            <a:gdLst>
              <a:gd name="connsiteX0" fmla="*/ 0 w 3771900"/>
              <a:gd name="connsiteY0" fmla="*/ 731520 h 741680"/>
              <a:gd name="connsiteX1" fmla="*/ 1348740 w 3771900"/>
              <a:gd name="connsiteY1" fmla="*/ 640080 h 741680"/>
              <a:gd name="connsiteX2" fmla="*/ 1943100 w 3771900"/>
              <a:gd name="connsiteY2" fmla="*/ 0 h 741680"/>
              <a:gd name="connsiteX3" fmla="*/ 2514600 w 3771900"/>
              <a:gd name="connsiteY3" fmla="*/ 640080 h 741680"/>
              <a:gd name="connsiteX4" fmla="*/ 3771900 w 3771900"/>
              <a:gd name="connsiteY4" fmla="*/ 73152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0" h="741680">
                <a:moveTo>
                  <a:pt x="0" y="731520"/>
                </a:moveTo>
                <a:cubicBezTo>
                  <a:pt x="512445" y="746760"/>
                  <a:pt x="1024890" y="762000"/>
                  <a:pt x="1348740" y="640080"/>
                </a:cubicBezTo>
                <a:cubicBezTo>
                  <a:pt x="1672590" y="518160"/>
                  <a:pt x="1748790" y="0"/>
                  <a:pt x="1943100" y="0"/>
                </a:cubicBezTo>
                <a:cubicBezTo>
                  <a:pt x="2137410" y="0"/>
                  <a:pt x="2209800" y="518160"/>
                  <a:pt x="2514600" y="640080"/>
                </a:cubicBezTo>
                <a:cubicBezTo>
                  <a:pt x="2819400" y="762000"/>
                  <a:pt x="3295650" y="746760"/>
                  <a:pt x="3771900" y="73152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8D6A72-E03C-B247-BB58-BB7B91649839}"/>
              </a:ext>
            </a:extLst>
          </p:cNvPr>
          <p:cNvCxnSpPr>
            <a:cxnSpLocks/>
          </p:cNvCxnSpPr>
          <p:nvPr/>
        </p:nvCxnSpPr>
        <p:spPr>
          <a:xfrm flipH="1">
            <a:off x="4062054" y="3164084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37F63D-C134-E84F-AC40-F4C3B7FD413D}"/>
              </a:ext>
            </a:extLst>
          </p:cNvPr>
          <p:cNvCxnSpPr>
            <a:cxnSpLocks/>
          </p:cNvCxnSpPr>
          <p:nvPr/>
        </p:nvCxnSpPr>
        <p:spPr>
          <a:xfrm flipH="1">
            <a:off x="4127573" y="5638315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7102E6F-821A-DB41-A692-708C25C31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88" y="5710800"/>
            <a:ext cx="3441700" cy="355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F8A3F4-4889-B44E-8282-CAD456540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57" y="3159778"/>
            <a:ext cx="3302000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D8397-BDC3-464B-8735-255345F9110E}"/>
              </a:ext>
            </a:extLst>
          </p:cNvPr>
          <p:cNvSpPr txBox="1"/>
          <p:nvPr/>
        </p:nvSpPr>
        <p:spPr>
          <a:xfrm>
            <a:off x="4066306" y="1855106"/>
            <a:ext cx="4554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 Activation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018730-5829-EC4E-9C34-AA86D6F27422}"/>
              </a:ext>
            </a:extLst>
          </p:cNvPr>
          <p:cNvSpPr txBox="1"/>
          <p:nvPr/>
        </p:nvSpPr>
        <p:spPr>
          <a:xfrm>
            <a:off x="4555401" y="4688656"/>
            <a:ext cx="368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Gaussian Kernel Density</a:t>
            </a:r>
          </a:p>
        </p:txBody>
      </p:sp>
    </p:spTree>
    <p:extLst>
      <p:ext uri="{BB962C8B-B14F-4D97-AF65-F5344CB8AC3E}">
        <p14:creationId xmlns:p14="http://schemas.microsoft.com/office/powerpoint/2010/main" val="403204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CB4EF-8345-0145-A57A-14C39AC3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sums of vectors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79D666-D5F8-F041-92D3-86B4E398608E}"/>
              </a:ext>
            </a:extLst>
          </p:cNvPr>
          <p:cNvCxnSpPr>
            <a:cxnSpLocks/>
          </p:cNvCxnSpPr>
          <p:nvPr/>
        </p:nvCxnSpPr>
        <p:spPr>
          <a:xfrm>
            <a:off x="5566500" y="3178628"/>
            <a:ext cx="0" cy="3030014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D9C82F-5CFF-EB47-AC17-A293388DF25D}"/>
              </a:ext>
            </a:extLst>
          </p:cNvPr>
          <p:cNvCxnSpPr>
            <a:cxnSpLocks/>
          </p:cNvCxnSpPr>
          <p:nvPr/>
        </p:nvCxnSpPr>
        <p:spPr>
          <a:xfrm>
            <a:off x="1727200" y="4647906"/>
            <a:ext cx="7910286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5EC2A9-B6FF-334C-B0FE-B042517101BD}"/>
              </a:ext>
            </a:extLst>
          </p:cNvPr>
          <p:cNvCxnSpPr>
            <a:cxnSpLocks/>
          </p:cNvCxnSpPr>
          <p:nvPr/>
        </p:nvCxnSpPr>
        <p:spPr>
          <a:xfrm flipH="1">
            <a:off x="3338285" y="3599543"/>
            <a:ext cx="4136572" cy="227874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1F6C2E5-9749-3249-95E3-EA7D7B328B9C}"/>
              </a:ext>
            </a:extLst>
          </p:cNvPr>
          <p:cNvSpPr/>
          <p:nvPr/>
        </p:nvSpPr>
        <p:spPr>
          <a:xfrm>
            <a:off x="4194900" y="3356134"/>
            <a:ext cx="2743200" cy="258354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13602B-EF67-EB49-903D-12E441119959}"/>
              </a:ext>
            </a:extLst>
          </p:cNvPr>
          <p:cNvCxnSpPr>
            <a:cxnSpLocks/>
          </p:cNvCxnSpPr>
          <p:nvPr/>
        </p:nvCxnSpPr>
        <p:spPr>
          <a:xfrm>
            <a:off x="5566500" y="4647905"/>
            <a:ext cx="468979" cy="450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4F556F-B879-A140-ADF2-D3DA62179F23}"/>
              </a:ext>
            </a:extLst>
          </p:cNvPr>
          <p:cNvCxnSpPr>
            <a:cxnSpLocks/>
          </p:cNvCxnSpPr>
          <p:nvPr/>
        </p:nvCxnSpPr>
        <p:spPr>
          <a:xfrm flipV="1">
            <a:off x="6041407" y="4482954"/>
            <a:ext cx="314443" cy="615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36F36D-0B84-CD4A-951E-7B079CEA840C}"/>
              </a:ext>
            </a:extLst>
          </p:cNvPr>
          <p:cNvCxnSpPr>
            <a:cxnSpLocks/>
          </p:cNvCxnSpPr>
          <p:nvPr/>
        </p:nvCxnSpPr>
        <p:spPr>
          <a:xfrm>
            <a:off x="6355850" y="4498032"/>
            <a:ext cx="356931" cy="610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843059-5D02-9243-8F72-976571E53492}"/>
              </a:ext>
            </a:extLst>
          </p:cNvPr>
          <p:cNvCxnSpPr>
            <a:cxnSpLocks/>
          </p:cNvCxnSpPr>
          <p:nvPr/>
        </p:nvCxnSpPr>
        <p:spPr>
          <a:xfrm flipH="1">
            <a:off x="6096000" y="5108947"/>
            <a:ext cx="616782" cy="292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ADF97F-2F14-2443-B808-A9E00B7C1A2C}"/>
              </a:ext>
            </a:extLst>
          </p:cNvPr>
          <p:cNvCxnSpPr>
            <a:cxnSpLocks/>
          </p:cNvCxnSpPr>
          <p:nvPr/>
        </p:nvCxnSpPr>
        <p:spPr>
          <a:xfrm flipH="1" flipV="1">
            <a:off x="5483703" y="4993949"/>
            <a:ext cx="612297" cy="407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6BFADC-91E4-474C-B97A-5F4F90C0162D}"/>
              </a:ext>
            </a:extLst>
          </p:cNvPr>
          <p:cNvCxnSpPr>
            <a:cxnSpLocks/>
          </p:cNvCxnSpPr>
          <p:nvPr/>
        </p:nvCxnSpPr>
        <p:spPr>
          <a:xfrm flipV="1">
            <a:off x="5489631" y="4524443"/>
            <a:ext cx="551775" cy="469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5DACE7-F70F-9B48-9F8F-CC8D6AF21F55}"/>
              </a:ext>
            </a:extLst>
          </p:cNvPr>
          <p:cNvCxnSpPr>
            <a:cxnSpLocks/>
          </p:cNvCxnSpPr>
          <p:nvPr/>
        </p:nvCxnSpPr>
        <p:spPr>
          <a:xfrm flipH="1" flipV="1">
            <a:off x="5483703" y="4186471"/>
            <a:ext cx="551776" cy="337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A45218-1535-B442-9129-8B04B6CACA41}"/>
              </a:ext>
            </a:extLst>
          </p:cNvPr>
          <p:cNvCxnSpPr>
            <a:cxnSpLocks/>
          </p:cNvCxnSpPr>
          <p:nvPr/>
        </p:nvCxnSpPr>
        <p:spPr>
          <a:xfrm flipH="1">
            <a:off x="4943707" y="4197772"/>
            <a:ext cx="560943" cy="326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CEA104C-772E-9F43-AAE7-83B1719D3BAE}"/>
              </a:ext>
            </a:extLst>
          </p:cNvPr>
          <p:cNvCxnSpPr>
            <a:cxnSpLocks/>
          </p:cNvCxnSpPr>
          <p:nvPr/>
        </p:nvCxnSpPr>
        <p:spPr>
          <a:xfrm flipV="1">
            <a:off x="4946946" y="3851730"/>
            <a:ext cx="90055" cy="66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5A1C24-0E1F-9E43-AE02-19179FFEADF8}"/>
              </a:ext>
            </a:extLst>
          </p:cNvPr>
          <p:cNvCxnSpPr>
            <a:cxnSpLocks/>
          </p:cNvCxnSpPr>
          <p:nvPr/>
        </p:nvCxnSpPr>
        <p:spPr>
          <a:xfrm>
            <a:off x="5053522" y="3859800"/>
            <a:ext cx="318777" cy="58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8D60F9F-0070-C240-8BFE-06F52351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504" y="4247930"/>
            <a:ext cx="990600" cy="3175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4E89800-6F5F-F34F-9D7A-F012FA03D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072" y="1682117"/>
            <a:ext cx="2870200" cy="863600"/>
          </a:xfrm>
          <a:prstGeom prst="rect">
            <a:avLst/>
          </a:prstGeom>
        </p:spPr>
      </p:pic>
      <p:sp>
        <p:nvSpPr>
          <p:cNvPr id="105" name="Right Brace 104">
            <a:extLst>
              <a:ext uri="{FF2B5EF4-FFF2-40B4-BE49-F238E27FC236}">
                <a16:creationId xmlns:a16="http://schemas.microsoft.com/office/drawing/2014/main" id="{40F13277-2B77-3D48-9D38-216D84AAAA70}"/>
              </a:ext>
            </a:extLst>
          </p:cNvPr>
          <p:cNvSpPr/>
          <p:nvPr/>
        </p:nvSpPr>
        <p:spPr>
          <a:xfrm rot="5400000">
            <a:off x="6532097" y="2247543"/>
            <a:ext cx="278297" cy="533709"/>
          </a:xfrm>
          <a:prstGeom prst="rightBrace">
            <a:avLst/>
          </a:prstGeom>
          <a:ln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5B2C970-3943-4C44-861C-9C8574496E49}"/>
              </a:ext>
            </a:extLst>
          </p:cNvPr>
          <p:cNvSpPr txBox="1"/>
          <p:nvPr/>
        </p:nvSpPr>
        <p:spPr>
          <a:xfrm>
            <a:off x="6547216" y="2633484"/>
            <a:ext cx="35108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not depend on n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D70352C8-5EC5-464E-8B89-0B55920BC3AA}"/>
              </a:ext>
            </a:extLst>
          </p:cNvPr>
          <p:cNvSpPr/>
          <p:nvPr/>
        </p:nvSpPr>
        <p:spPr>
          <a:xfrm>
            <a:off x="2632069" y="1751977"/>
            <a:ext cx="3870333" cy="1263493"/>
          </a:xfrm>
          <a:custGeom>
            <a:avLst/>
            <a:gdLst>
              <a:gd name="connsiteX0" fmla="*/ 2060277 w 3724485"/>
              <a:gd name="connsiteY0" fmla="*/ 0 h 1263493"/>
              <a:gd name="connsiteX1" fmla="*/ 213189 w 3724485"/>
              <a:gd name="connsiteY1" fmla="*/ 512064 h 1263493"/>
              <a:gd name="connsiteX2" fmla="*/ 432645 w 3724485"/>
              <a:gd name="connsiteY2" fmla="*/ 1170432 h 1263493"/>
              <a:gd name="connsiteX3" fmla="*/ 3724485 w 3724485"/>
              <a:gd name="connsiteY3" fmla="*/ 1243584 h 12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4485" h="1263493">
                <a:moveTo>
                  <a:pt x="2060277" y="0"/>
                </a:moveTo>
                <a:cubicBezTo>
                  <a:pt x="1272369" y="158496"/>
                  <a:pt x="484461" y="316992"/>
                  <a:pt x="213189" y="512064"/>
                </a:cubicBezTo>
                <a:cubicBezTo>
                  <a:pt x="-58083" y="707136"/>
                  <a:pt x="-152571" y="1048512"/>
                  <a:pt x="432645" y="1170432"/>
                </a:cubicBezTo>
                <a:cubicBezTo>
                  <a:pt x="1017861" y="1292352"/>
                  <a:pt x="2371173" y="1267968"/>
                  <a:pt x="3724485" y="1243584"/>
                </a:cubicBezTo>
              </a:path>
            </a:pathLst>
          </a:custGeom>
          <a:noFill/>
          <a:ln>
            <a:solidFill>
              <a:srgbClr val="FF261A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C3BA4A7-8590-734D-87D0-7926DEC526DE}"/>
              </a:ext>
            </a:extLst>
          </p:cNvPr>
          <p:cNvCxnSpPr>
            <a:cxnSpLocks/>
          </p:cNvCxnSpPr>
          <p:nvPr/>
        </p:nvCxnSpPr>
        <p:spPr>
          <a:xfrm flipH="1">
            <a:off x="5753100" y="5115478"/>
            <a:ext cx="282380" cy="57527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97BBAEB-7765-1144-BEF9-EAA2AA7480C8}"/>
              </a:ext>
            </a:extLst>
          </p:cNvPr>
          <p:cNvCxnSpPr>
            <a:cxnSpLocks/>
          </p:cNvCxnSpPr>
          <p:nvPr/>
        </p:nvCxnSpPr>
        <p:spPr>
          <a:xfrm flipV="1">
            <a:off x="6037055" y="4482954"/>
            <a:ext cx="318795" cy="6238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76B7456-D229-BD4A-8D7C-A5A8BD188288}"/>
              </a:ext>
            </a:extLst>
          </p:cNvPr>
          <p:cNvSpPr txBox="1"/>
          <p:nvPr/>
        </p:nvSpPr>
        <p:spPr>
          <a:xfrm>
            <a:off x="5808518" y="54967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CB4EF-8345-0145-A57A-14C39AC3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sums of matrices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306B4-3352-7B47-BA68-3484D36A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548" y="1690688"/>
            <a:ext cx="3124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84D13-B208-A640-AE2B-876F7A46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548" y="1690688"/>
            <a:ext cx="3721100" cy="8636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76CB4EF-8345-0145-A57A-14C39AC3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sums of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0BB82-B61E-0B45-8ABA-F7D0DAF62A73}"/>
              </a:ext>
            </a:extLst>
          </p:cNvPr>
          <p:cNvSpPr txBox="1"/>
          <p:nvPr/>
        </p:nvSpPr>
        <p:spPr>
          <a:xfrm>
            <a:off x="914400" y="35320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C02B2-EB3D-7A4F-84FB-48F295C0BCB9}"/>
              </a:ext>
            </a:extLst>
          </p:cNvPr>
          <p:cNvSpPr txBox="1"/>
          <p:nvPr/>
        </p:nvSpPr>
        <p:spPr>
          <a:xfrm>
            <a:off x="1151966" y="4395694"/>
            <a:ext cx="975632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Proof </a:t>
            </a:r>
            <a:r>
              <a:rPr lang="en-US" sz="2800" i="1" dirty="0"/>
              <a:t>[Due to Nikhil Bansal in private communication] </a:t>
            </a:r>
          </a:p>
          <a:p>
            <a:r>
              <a:rPr lang="en-US" sz="2800" dirty="0"/>
              <a:t>This is a clever application of </a:t>
            </a:r>
            <a:r>
              <a:rPr lang="en-US" sz="2800" dirty="0" err="1"/>
              <a:t>Banaszczyk’s</a:t>
            </a:r>
            <a:r>
              <a:rPr lang="en-US" sz="2800" dirty="0"/>
              <a:t> theorem together with </a:t>
            </a:r>
          </a:p>
          <a:p>
            <a:r>
              <a:rPr lang="en-US" sz="2800" dirty="0"/>
              <a:t>standard bounds on the spectral norm of random matrices.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4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CB4EF-8345-0145-A57A-14C39AC3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sums of </a:t>
            </a:r>
            <a:r>
              <a:rPr lang="en-US" b="1" dirty="0"/>
              <a:t>all</a:t>
            </a:r>
            <a:r>
              <a:rPr lang="en-US" dirty="0"/>
              <a:t> tensors powers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62315C-180F-D44E-8F09-423FF8CFFBDA}"/>
              </a:ext>
            </a:extLst>
          </p:cNvPr>
          <p:cNvGrpSpPr/>
          <p:nvPr/>
        </p:nvGrpSpPr>
        <p:grpSpPr>
          <a:xfrm>
            <a:off x="572135" y="4120791"/>
            <a:ext cx="10730117" cy="954107"/>
            <a:chOff x="572135" y="4415938"/>
            <a:chExt cx="10730117" cy="9541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628E8E-FE08-804B-8671-17C9D0270C3B}"/>
                </a:ext>
              </a:extLst>
            </p:cNvPr>
            <p:cNvSpPr txBox="1"/>
            <p:nvPr/>
          </p:nvSpPr>
          <p:spPr>
            <a:xfrm>
              <a:off x="572135" y="4415938"/>
              <a:ext cx="107301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Lemma [L, </a:t>
              </a:r>
              <a:r>
                <a:rPr lang="en-US" sz="2800" dirty="0" err="1"/>
                <a:t>Karnin</a:t>
              </a:r>
              <a:r>
                <a:rPr lang="en-US" sz="2800" dirty="0"/>
                <a:t>]: For any set of vectors                 there exist signs       </a:t>
              </a:r>
            </a:p>
            <a:p>
              <a:r>
                <a:rPr lang="en-US" sz="2800" dirty="0"/>
                <a:t>such that  for all k simultaneously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55E7A6-1331-274A-A57B-608F709C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2354" y="4516882"/>
              <a:ext cx="1028700" cy="342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2D31EB-AFA9-3644-A22C-287901BA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6220" y="4665218"/>
              <a:ext cx="177800" cy="1397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959FBE-7412-5A4A-8EB9-FE6D7C8C3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00" y="5175842"/>
            <a:ext cx="3708400" cy="965200"/>
          </a:xfrm>
          <a:prstGeom prst="rect">
            <a:avLst/>
          </a:prstGeom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688A8845-F973-B745-9294-82A3473F0E74}"/>
              </a:ext>
            </a:extLst>
          </p:cNvPr>
          <p:cNvSpPr/>
          <p:nvPr/>
        </p:nvSpPr>
        <p:spPr>
          <a:xfrm rot="5400000">
            <a:off x="6942234" y="5335328"/>
            <a:ext cx="278297" cy="1605798"/>
          </a:xfrm>
          <a:prstGeom prst="rightBrace">
            <a:avLst/>
          </a:prstGeom>
          <a:ln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3C768-0BB8-9D46-98FC-F01386119165}"/>
              </a:ext>
            </a:extLst>
          </p:cNvPr>
          <p:cNvSpPr txBox="1"/>
          <p:nvPr/>
        </p:nvSpPr>
        <p:spPr>
          <a:xfrm>
            <a:off x="6174519" y="6277376"/>
            <a:ext cx="36182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not depend on n !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8830FF5-2231-EE4F-8E99-A6B089B9A0A0}"/>
              </a:ext>
            </a:extLst>
          </p:cNvPr>
          <p:cNvSpPr/>
          <p:nvPr/>
        </p:nvSpPr>
        <p:spPr>
          <a:xfrm>
            <a:off x="2383707" y="5319269"/>
            <a:ext cx="3724485" cy="1263493"/>
          </a:xfrm>
          <a:custGeom>
            <a:avLst/>
            <a:gdLst>
              <a:gd name="connsiteX0" fmla="*/ 2060277 w 3724485"/>
              <a:gd name="connsiteY0" fmla="*/ 0 h 1263493"/>
              <a:gd name="connsiteX1" fmla="*/ 213189 w 3724485"/>
              <a:gd name="connsiteY1" fmla="*/ 512064 h 1263493"/>
              <a:gd name="connsiteX2" fmla="*/ 432645 w 3724485"/>
              <a:gd name="connsiteY2" fmla="*/ 1170432 h 1263493"/>
              <a:gd name="connsiteX3" fmla="*/ 3724485 w 3724485"/>
              <a:gd name="connsiteY3" fmla="*/ 1243584 h 12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4485" h="1263493">
                <a:moveTo>
                  <a:pt x="2060277" y="0"/>
                </a:moveTo>
                <a:cubicBezTo>
                  <a:pt x="1272369" y="158496"/>
                  <a:pt x="484461" y="316992"/>
                  <a:pt x="213189" y="512064"/>
                </a:cubicBezTo>
                <a:cubicBezTo>
                  <a:pt x="-58083" y="707136"/>
                  <a:pt x="-152571" y="1048512"/>
                  <a:pt x="432645" y="1170432"/>
                </a:cubicBezTo>
                <a:cubicBezTo>
                  <a:pt x="1017861" y="1292352"/>
                  <a:pt x="2371173" y="1267968"/>
                  <a:pt x="3724485" y="1243584"/>
                </a:cubicBezTo>
              </a:path>
            </a:pathLst>
          </a:custGeom>
          <a:noFill/>
          <a:ln>
            <a:solidFill>
              <a:srgbClr val="FF261A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5F35D4-D91D-C04D-83BA-FBB04EA94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79" y="3507013"/>
            <a:ext cx="1079500" cy="27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6DA4A7-5550-D342-AD8A-6538DAD7F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692" y="3507013"/>
            <a:ext cx="1460500" cy="279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AAC596-CECE-6C49-BBA5-1F3A1B244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4282" y="3468913"/>
            <a:ext cx="2692400" cy="3556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FBDF1DE-CC09-2741-85E9-A17EA75BC40A}"/>
              </a:ext>
            </a:extLst>
          </p:cNvPr>
          <p:cNvSpPr/>
          <p:nvPr/>
        </p:nvSpPr>
        <p:spPr>
          <a:xfrm flipH="1">
            <a:off x="1669142" y="1741713"/>
            <a:ext cx="45719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134823-C810-5248-9693-0C7BD47F8269}"/>
              </a:ext>
            </a:extLst>
          </p:cNvPr>
          <p:cNvSpPr/>
          <p:nvPr/>
        </p:nvSpPr>
        <p:spPr>
          <a:xfrm>
            <a:off x="4647692" y="1741713"/>
            <a:ext cx="14605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1B1BE317-C199-4A47-B462-83EA72C7A81A}"/>
              </a:ext>
            </a:extLst>
          </p:cNvPr>
          <p:cNvSpPr/>
          <p:nvPr/>
        </p:nvSpPr>
        <p:spPr>
          <a:xfrm>
            <a:off x="8519886" y="1640113"/>
            <a:ext cx="1509485" cy="1422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CB4EF-8345-0145-A57A-14C39AC3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28E8E-FE08-804B-8671-17C9D0270C3B}"/>
              </a:ext>
            </a:extLst>
          </p:cNvPr>
          <p:cNvSpPr txBox="1"/>
          <p:nvPr/>
        </p:nvSpPr>
        <p:spPr>
          <a:xfrm>
            <a:off x="572135" y="1406619"/>
            <a:ext cx="106302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Lemma [</a:t>
            </a:r>
            <a:r>
              <a:rPr lang="en-US" sz="2800" dirty="0" err="1"/>
              <a:t>Karnin</a:t>
            </a:r>
            <a:r>
              <a:rPr lang="en-US" sz="2800" dirty="0"/>
              <a:t>, L]: The Class Discrepancy of any analytic function of the</a:t>
            </a:r>
          </a:p>
          <a:p>
            <a:r>
              <a:rPr lang="en-US" sz="2800" dirty="0"/>
              <a:t>dot product is  </a:t>
            </a:r>
          </a:p>
          <a:p>
            <a:endParaRPr lang="en-US" sz="2800" dirty="0"/>
          </a:p>
          <a:p>
            <a:r>
              <a:rPr lang="en-US" sz="2800" dirty="0"/>
              <a:t>Proof: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C84840-ECD1-3A49-8F9D-C40E8D2C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37" y="3675948"/>
            <a:ext cx="7848600" cy="24257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E89D2BAE-0795-D349-8DCE-13B859A93513}"/>
              </a:ext>
            </a:extLst>
          </p:cNvPr>
          <p:cNvSpPr/>
          <p:nvPr/>
        </p:nvSpPr>
        <p:spPr>
          <a:xfrm rot="5400000" flipH="1">
            <a:off x="8372132" y="4269640"/>
            <a:ext cx="333286" cy="193072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FFC298-6790-A842-BD44-E0220737B85A}"/>
              </a:ext>
            </a:extLst>
          </p:cNvPr>
          <p:cNvSpPr txBox="1"/>
          <p:nvPr/>
        </p:nvSpPr>
        <p:spPr>
          <a:xfrm>
            <a:off x="7618017" y="4575038"/>
            <a:ext cx="34656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Constant if f is analytic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AC1AD-C2EC-B743-9824-6B7BA10A8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0" y="1938245"/>
            <a:ext cx="1320800" cy="381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AF5083-2357-B94D-B775-912ED0369DCD}"/>
              </a:ext>
            </a:extLst>
          </p:cNvPr>
          <p:cNvSpPr txBox="1"/>
          <p:nvPr/>
        </p:nvSpPr>
        <p:spPr>
          <a:xfrm>
            <a:off x="7111199" y="2687789"/>
            <a:ext cx="24616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Tylor expansion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2916643-12B2-BA4C-B194-CD930E99F871}"/>
              </a:ext>
            </a:extLst>
          </p:cNvPr>
          <p:cNvCxnSpPr>
            <a:stCxn id="16" idx="1"/>
            <a:endCxn id="28" idx="0"/>
          </p:cNvCxnSpPr>
          <p:nvPr/>
        </p:nvCxnSpPr>
        <p:spPr>
          <a:xfrm rot="10800000" flipV="1">
            <a:off x="5579837" y="2949398"/>
            <a:ext cx="1531362" cy="72654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0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0A8541-3F6E-F248-8F89-55427B9573CC}"/>
              </a:ext>
            </a:extLst>
          </p:cNvPr>
          <p:cNvSpPr/>
          <p:nvPr/>
        </p:nvSpPr>
        <p:spPr>
          <a:xfrm>
            <a:off x="2151624" y="49930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D2C198-9288-CB49-B835-5A2D733B7AEF}"/>
              </a:ext>
            </a:extLst>
          </p:cNvPr>
          <p:cNvSpPr/>
          <p:nvPr/>
        </p:nvSpPr>
        <p:spPr>
          <a:xfrm>
            <a:off x="2530209" y="508450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4EFF63-2DF2-8A41-8CE2-8AABF68F3933}"/>
              </a:ext>
            </a:extLst>
          </p:cNvPr>
          <p:cNvSpPr/>
          <p:nvPr/>
        </p:nvSpPr>
        <p:spPr>
          <a:xfrm>
            <a:off x="4502941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714DB58-5FC9-F045-8BFC-560A1AF88234}"/>
              </a:ext>
            </a:extLst>
          </p:cNvPr>
          <p:cNvSpPr/>
          <p:nvPr/>
        </p:nvSpPr>
        <p:spPr>
          <a:xfrm>
            <a:off x="8446402" y="499759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62F0A17-01F8-8E40-969F-594355ECBBA6}"/>
              </a:ext>
            </a:extLst>
          </p:cNvPr>
          <p:cNvSpPr/>
          <p:nvPr/>
        </p:nvSpPr>
        <p:spPr>
          <a:xfrm>
            <a:off x="10881865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46FB7F2-8B08-B343-89BF-30FB20BEC040}"/>
              </a:ext>
            </a:extLst>
          </p:cNvPr>
          <p:cNvSpPr/>
          <p:nvPr/>
        </p:nvSpPr>
        <p:spPr>
          <a:xfrm>
            <a:off x="3174993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4FD19E-C05A-4141-A568-59154E01024B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9728C-FF2E-CA4E-8082-EC65D99DB342}"/>
              </a:ext>
            </a:extLst>
          </p:cNvPr>
          <p:cNvSpPr txBox="1"/>
          <p:nvPr/>
        </p:nvSpPr>
        <p:spPr>
          <a:xfrm>
            <a:off x="1993260" y="5828039"/>
            <a:ext cx="2079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Original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3B282F-758F-F244-96AA-82DAB12D3C22}"/>
              </a:ext>
            </a:extLst>
          </p:cNvPr>
          <p:cNvSpPr txBox="1"/>
          <p:nvPr/>
        </p:nvSpPr>
        <p:spPr>
          <a:xfrm>
            <a:off x="8502156" y="5713189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Coreset</a:t>
            </a:r>
          </a:p>
        </p:txBody>
      </p:sp>
    </p:spTree>
    <p:extLst>
      <p:ext uri="{BB962C8B-B14F-4D97-AF65-F5344CB8AC3E}">
        <p14:creationId xmlns:p14="http://schemas.microsoft.com/office/powerpoint/2010/main" val="3882561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BF48-DFBB-304C-8C10-0A988831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D2A5-CEE1-C74A-BE98-ABFA8FD6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149"/>
            <a:ext cx="10515600" cy="572205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coresets of size                   </a:t>
            </a:r>
          </a:p>
          <a:p>
            <a:pPr marL="514350" indent="-514350">
              <a:buAutoNum type="arabicParenR"/>
            </a:pPr>
            <a:r>
              <a:rPr lang="en-US" dirty="0"/>
              <a:t>Streaming Coresets of size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Randomized Streaming Coresets of size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  <a:p>
            <a:r>
              <a:rPr lang="en-US" dirty="0"/>
              <a:t>Gaussian Kernel Density estimation  </a:t>
            </a:r>
          </a:p>
          <a:p>
            <a:pPr lvl="1"/>
            <a:r>
              <a:rPr lang="en-US" dirty="0"/>
              <a:t>Improving on Philips an Tai and </a:t>
            </a:r>
            <a:r>
              <a:rPr lang="en-US" b="1" dirty="0"/>
              <a:t>resolving the open problem</a:t>
            </a:r>
          </a:p>
          <a:p>
            <a:r>
              <a:rPr lang="en-US" dirty="0"/>
              <a:t>Logistic Regression, Sigmoid Activation Regression</a:t>
            </a:r>
          </a:p>
          <a:p>
            <a:r>
              <a:rPr lang="en-US" dirty="0"/>
              <a:t>Covariance approximation and Graph Laplacians Quadratic forms</a:t>
            </a:r>
          </a:p>
          <a:p>
            <a:r>
              <a:rPr lang="en-US" dirty="0"/>
              <a:t>Many more...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6A3F3-AD7C-D340-B89A-94007DF8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36" y="1686142"/>
            <a:ext cx="1114872" cy="359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3E78E5-4F09-6A40-9726-E2E04A93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61" y="2045778"/>
            <a:ext cx="3479800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C04F29-2B9C-8B49-AA3D-22B136F8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235" y="2617278"/>
            <a:ext cx="3708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1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E14-0AA7-074B-813A-46D4B6B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square one... (same only different)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EC8A3BF-F96D-E94D-98C3-6F62F910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19" y="3173522"/>
            <a:ext cx="1219200" cy="279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FF4161-43B3-674A-BAD3-9DBC7E657984}"/>
              </a:ext>
            </a:extLst>
          </p:cNvPr>
          <p:cNvCxnSpPr>
            <a:cxnSpLocks/>
          </p:cNvCxnSpPr>
          <p:nvPr/>
        </p:nvCxnSpPr>
        <p:spPr>
          <a:xfrm>
            <a:off x="4327124" y="2793516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6C015-95D5-3D4D-83DE-BD40E8F0F5F5}"/>
              </a:ext>
            </a:extLst>
          </p:cNvPr>
          <p:cNvCxnSpPr>
            <a:cxnSpLocks/>
          </p:cNvCxnSpPr>
          <p:nvPr/>
        </p:nvCxnSpPr>
        <p:spPr>
          <a:xfrm>
            <a:off x="4103695" y="3794863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5540FA5-460F-894B-A260-06614EFE9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741" y="3704718"/>
            <a:ext cx="139700" cy="2032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7BCD1A-5D42-E645-82CE-F2A34E30E530}"/>
              </a:ext>
            </a:extLst>
          </p:cNvPr>
          <p:cNvCxnSpPr>
            <a:cxnSpLocks/>
          </p:cNvCxnSpPr>
          <p:nvPr/>
        </p:nvCxnSpPr>
        <p:spPr>
          <a:xfrm>
            <a:off x="4327124" y="5382292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00C496-48A0-AE47-96A4-897C1270842B}"/>
              </a:ext>
            </a:extLst>
          </p:cNvPr>
          <p:cNvCxnSpPr>
            <a:cxnSpLocks/>
          </p:cNvCxnSpPr>
          <p:nvPr/>
        </p:nvCxnSpPr>
        <p:spPr>
          <a:xfrm>
            <a:off x="4103695" y="6383639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C1A5B51-ADA7-5444-8BBA-D7F41EA1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741" y="6293494"/>
            <a:ext cx="139700" cy="2032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8D6A72-E03C-B247-BB58-BB7B91649839}"/>
              </a:ext>
            </a:extLst>
          </p:cNvPr>
          <p:cNvCxnSpPr>
            <a:cxnSpLocks/>
          </p:cNvCxnSpPr>
          <p:nvPr/>
        </p:nvCxnSpPr>
        <p:spPr>
          <a:xfrm flipH="1">
            <a:off x="4062054" y="3173522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37F63D-C134-E84F-AC40-F4C3B7FD413D}"/>
              </a:ext>
            </a:extLst>
          </p:cNvPr>
          <p:cNvCxnSpPr>
            <a:cxnSpLocks/>
          </p:cNvCxnSpPr>
          <p:nvPr/>
        </p:nvCxnSpPr>
        <p:spPr>
          <a:xfrm flipH="1">
            <a:off x="4127573" y="5755328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A8E4B1A-F6DC-5948-98A0-068E1E26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19" y="5871136"/>
            <a:ext cx="1219200" cy="27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2C865F-DE82-7B4F-A0D2-0E35EF135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83" y="5820782"/>
            <a:ext cx="3302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6F951-039F-3F49-8393-E6711C4FE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83" y="2793516"/>
            <a:ext cx="3632200" cy="9525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A4682-B289-2444-A056-11A87D40177C}"/>
              </a:ext>
            </a:extLst>
          </p:cNvPr>
          <p:cNvCxnSpPr>
            <a:cxnSpLocks/>
          </p:cNvCxnSpPr>
          <p:nvPr/>
        </p:nvCxnSpPr>
        <p:spPr>
          <a:xfrm>
            <a:off x="4291984" y="3782348"/>
            <a:ext cx="1847589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419F4E-9A3A-874E-A7A9-E43261928FE3}"/>
              </a:ext>
            </a:extLst>
          </p:cNvPr>
          <p:cNvCxnSpPr>
            <a:cxnSpLocks/>
          </p:cNvCxnSpPr>
          <p:nvPr/>
        </p:nvCxnSpPr>
        <p:spPr>
          <a:xfrm>
            <a:off x="6139573" y="2973179"/>
            <a:ext cx="0" cy="821683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14BD5-5A8C-F846-BF70-644EB999F4EA}"/>
              </a:ext>
            </a:extLst>
          </p:cNvPr>
          <p:cNvCxnSpPr>
            <a:cxnSpLocks/>
          </p:cNvCxnSpPr>
          <p:nvPr/>
        </p:nvCxnSpPr>
        <p:spPr>
          <a:xfrm flipV="1">
            <a:off x="6120947" y="2960663"/>
            <a:ext cx="2211722" cy="12516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00527257-AB0F-A549-8326-1A094445F2DA}"/>
              </a:ext>
            </a:extLst>
          </p:cNvPr>
          <p:cNvSpPr/>
          <p:nvPr/>
        </p:nvSpPr>
        <p:spPr>
          <a:xfrm>
            <a:off x="6156960" y="5537316"/>
            <a:ext cx="1670304" cy="829056"/>
          </a:xfrm>
          <a:custGeom>
            <a:avLst/>
            <a:gdLst>
              <a:gd name="connsiteX0" fmla="*/ 0 w 1670304"/>
              <a:gd name="connsiteY0" fmla="*/ 0 h 829056"/>
              <a:gd name="connsiteX1" fmla="*/ 646176 w 1670304"/>
              <a:gd name="connsiteY1" fmla="*/ 658368 h 829056"/>
              <a:gd name="connsiteX2" fmla="*/ 1670304 w 1670304"/>
              <a:gd name="connsiteY2" fmla="*/ 829056 h 82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0304" h="829056">
                <a:moveTo>
                  <a:pt x="0" y="0"/>
                </a:moveTo>
                <a:cubicBezTo>
                  <a:pt x="183896" y="260096"/>
                  <a:pt x="367792" y="520192"/>
                  <a:pt x="646176" y="658368"/>
                </a:cubicBezTo>
                <a:cubicBezTo>
                  <a:pt x="924560" y="796544"/>
                  <a:pt x="1297432" y="812800"/>
                  <a:pt x="1670304" y="829056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8667042-C157-1342-A589-7FEF52786ABD}"/>
              </a:ext>
            </a:extLst>
          </p:cNvPr>
          <p:cNvSpPr/>
          <p:nvPr/>
        </p:nvSpPr>
        <p:spPr>
          <a:xfrm flipH="1">
            <a:off x="4462272" y="5529945"/>
            <a:ext cx="1694688" cy="829056"/>
          </a:xfrm>
          <a:custGeom>
            <a:avLst/>
            <a:gdLst>
              <a:gd name="connsiteX0" fmla="*/ 0 w 1670304"/>
              <a:gd name="connsiteY0" fmla="*/ 0 h 829056"/>
              <a:gd name="connsiteX1" fmla="*/ 646176 w 1670304"/>
              <a:gd name="connsiteY1" fmla="*/ 658368 h 829056"/>
              <a:gd name="connsiteX2" fmla="*/ 1670304 w 1670304"/>
              <a:gd name="connsiteY2" fmla="*/ 829056 h 82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0304" h="829056">
                <a:moveTo>
                  <a:pt x="0" y="0"/>
                </a:moveTo>
                <a:cubicBezTo>
                  <a:pt x="183896" y="260096"/>
                  <a:pt x="367792" y="520192"/>
                  <a:pt x="646176" y="658368"/>
                </a:cubicBezTo>
                <a:cubicBezTo>
                  <a:pt x="924560" y="796544"/>
                  <a:pt x="1297432" y="812800"/>
                  <a:pt x="1670304" y="829056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D2CF5-6465-AF45-983B-FF2844618904}"/>
              </a:ext>
            </a:extLst>
          </p:cNvPr>
          <p:cNvSpPr txBox="1"/>
          <p:nvPr/>
        </p:nvSpPr>
        <p:spPr>
          <a:xfrm>
            <a:off x="4274055" y="2165632"/>
            <a:ext cx="436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Classification with 0-1 loss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F6C4E2-050B-1F4F-A63D-92AA35C05B8B}"/>
              </a:ext>
            </a:extLst>
          </p:cNvPr>
          <p:cNvSpPr txBox="1"/>
          <p:nvPr/>
        </p:nvSpPr>
        <p:spPr>
          <a:xfrm>
            <a:off x="4275089" y="4753728"/>
            <a:ext cx="436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Exponential Kernel Density</a:t>
            </a:r>
          </a:p>
        </p:txBody>
      </p:sp>
    </p:spTree>
    <p:extLst>
      <p:ext uri="{BB962C8B-B14F-4D97-AF65-F5344CB8AC3E}">
        <p14:creationId xmlns:p14="http://schemas.microsoft.com/office/powerpoint/2010/main" val="64104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C0BB476-4275-2048-AF81-6398B3822C4E}"/>
              </a:ext>
            </a:extLst>
          </p:cNvPr>
          <p:cNvSpPr/>
          <p:nvPr/>
        </p:nvSpPr>
        <p:spPr>
          <a:xfrm rot="10800000">
            <a:off x="946074" y="1434974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0"/>
                  <a:lumOff val="100000"/>
                  <a:alpha val="71000"/>
                </a:schemeClr>
              </a:gs>
              <a:gs pos="57000">
                <a:schemeClr val="accent1">
                  <a:lumMod val="30000"/>
                  <a:lumOff val="70000"/>
                  <a:alpha val="5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7E1502-E599-3746-924B-966A2E1CCDC2}"/>
              </a:ext>
            </a:extLst>
          </p:cNvPr>
          <p:cNvSpPr/>
          <p:nvPr/>
        </p:nvSpPr>
        <p:spPr>
          <a:xfrm rot="10800000">
            <a:off x="7163009" y="1483112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0"/>
                  <a:lumOff val="100000"/>
                  <a:alpha val="71000"/>
                </a:schemeClr>
              </a:gs>
              <a:gs pos="57000">
                <a:schemeClr val="accent1">
                  <a:lumMod val="30000"/>
                  <a:lumOff val="70000"/>
                  <a:alpha val="5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76DB7-4652-E149-894E-003301036145}"/>
              </a:ext>
            </a:extLst>
          </p:cNvPr>
          <p:cNvSpPr/>
          <p:nvPr/>
        </p:nvSpPr>
        <p:spPr>
          <a:xfrm>
            <a:off x="3174993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378A7-2E74-6C41-8BE7-DC240B405A78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81A69-065B-484F-94B9-155A145BF2A9}"/>
              </a:ext>
            </a:extLst>
          </p:cNvPr>
          <p:cNvSpPr/>
          <p:nvPr/>
        </p:nvSpPr>
        <p:spPr>
          <a:xfrm>
            <a:off x="2151624" y="49930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7851E-6C0F-1349-8A9A-2ED4848B7D5A}"/>
              </a:ext>
            </a:extLst>
          </p:cNvPr>
          <p:cNvSpPr/>
          <p:nvPr/>
        </p:nvSpPr>
        <p:spPr>
          <a:xfrm>
            <a:off x="2530209" y="508450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060D5-5F99-174D-A8BE-3CBEA18BF0CD}"/>
              </a:ext>
            </a:extLst>
          </p:cNvPr>
          <p:cNvSpPr/>
          <p:nvPr/>
        </p:nvSpPr>
        <p:spPr>
          <a:xfrm>
            <a:off x="4502941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B24AC2-68D5-944F-AA6B-0FAE467697D1}"/>
              </a:ext>
            </a:extLst>
          </p:cNvPr>
          <p:cNvSpPr/>
          <p:nvPr/>
        </p:nvSpPr>
        <p:spPr>
          <a:xfrm>
            <a:off x="8446402" y="499759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406862-C8F0-7E49-A9D8-A9E22C6E7BF7}"/>
              </a:ext>
            </a:extLst>
          </p:cNvPr>
          <p:cNvSpPr/>
          <p:nvPr/>
        </p:nvSpPr>
        <p:spPr>
          <a:xfrm>
            <a:off x="10881865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75531A-BD60-9B47-B68C-D8ED47B9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9" y="6143436"/>
            <a:ext cx="25273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1C396-CC8A-BA46-8142-73A40057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82" y="6111686"/>
            <a:ext cx="3200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5D92E67-DC1C-5E45-9CB9-028ECB0BE5B3}"/>
              </a:ext>
            </a:extLst>
          </p:cNvPr>
          <p:cNvSpPr/>
          <p:nvPr/>
        </p:nvSpPr>
        <p:spPr>
          <a:xfrm>
            <a:off x="-302845" y="926306"/>
            <a:ext cx="4046201" cy="3872531"/>
          </a:xfrm>
          <a:prstGeom prst="ellipse">
            <a:avLst/>
          </a:prstGeom>
          <a:gradFill flip="none" rotWithShape="1">
            <a:gsLst>
              <a:gs pos="76000">
                <a:schemeClr val="accent5">
                  <a:lumMod val="5000"/>
                  <a:lumOff val="95000"/>
                  <a:alpha val="48000"/>
                </a:schemeClr>
              </a:gs>
              <a:gs pos="1000">
                <a:schemeClr val="accent5">
                  <a:lumMod val="94000"/>
                </a:schemeClr>
              </a:gs>
              <a:gs pos="47000">
                <a:schemeClr val="accent5">
                  <a:lumMod val="45000"/>
                  <a:lumOff val="55000"/>
                  <a:alpha val="50000"/>
                </a:schemeClr>
              </a:gs>
              <a:gs pos="38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FDDBD1-1B5C-F74D-9D6F-E491E52FBFC6}"/>
              </a:ext>
            </a:extLst>
          </p:cNvPr>
          <p:cNvSpPr/>
          <p:nvPr/>
        </p:nvSpPr>
        <p:spPr>
          <a:xfrm>
            <a:off x="5770130" y="893724"/>
            <a:ext cx="4046201" cy="3872531"/>
          </a:xfrm>
          <a:prstGeom prst="ellipse">
            <a:avLst/>
          </a:prstGeom>
          <a:gradFill flip="none" rotWithShape="1">
            <a:gsLst>
              <a:gs pos="76000">
                <a:schemeClr val="accent5">
                  <a:lumMod val="5000"/>
                  <a:lumOff val="95000"/>
                  <a:alpha val="48000"/>
                </a:schemeClr>
              </a:gs>
              <a:gs pos="1000">
                <a:schemeClr val="accent5">
                  <a:lumMod val="94000"/>
                </a:schemeClr>
              </a:gs>
              <a:gs pos="47000">
                <a:schemeClr val="accent5">
                  <a:lumMod val="45000"/>
                  <a:lumOff val="55000"/>
                  <a:alpha val="50000"/>
                </a:schemeClr>
              </a:gs>
              <a:gs pos="38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76DB7-4652-E149-894E-003301036145}"/>
              </a:ext>
            </a:extLst>
          </p:cNvPr>
          <p:cNvSpPr/>
          <p:nvPr/>
        </p:nvSpPr>
        <p:spPr>
          <a:xfrm>
            <a:off x="3174993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378A7-2E74-6C41-8BE7-DC240B405A78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81A69-065B-484F-94B9-155A145BF2A9}"/>
              </a:ext>
            </a:extLst>
          </p:cNvPr>
          <p:cNvSpPr/>
          <p:nvPr/>
        </p:nvSpPr>
        <p:spPr>
          <a:xfrm>
            <a:off x="2151624" y="49930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7851E-6C0F-1349-8A9A-2ED4848B7D5A}"/>
              </a:ext>
            </a:extLst>
          </p:cNvPr>
          <p:cNvSpPr/>
          <p:nvPr/>
        </p:nvSpPr>
        <p:spPr>
          <a:xfrm>
            <a:off x="2530209" y="508450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060D5-5F99-174D-A8BE-3CBEA18BF0CD}"/>
              </a:ext>
            </a:extLst>
          </p:cNvPr>
          <p:cNvSpPr/>
          <p:nvPr/>
        </p:nvSpPr>
        <p:spPr>
          <a:xfrm>
            <a:off x="4502941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B24AC2-68D5-944F-AA6B-0FAE467697D1}"/>
              </a:ext>
            </a:extLst>
          </p:cNvPr>
          <p:cNvSpPr/>
          <p:nvPr/>
        </p:nvSpPr>
        <p:spPr>
          <a:xfrm>
            <a:off x="8446402" y="499759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406862-C8F0-7E49-A9D8-A9E22C6E7BF7}"/>
              </a:ext>
            </a:extLst>
          </p:cNvPr>
          <p:cNvSpPr/>
          <p:nvPr/>
        </p:nvSpPr>
        <p:spPr>
          <a:xfrm>
            <a:off x="10881865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75531A-BD60-9B47-B68C-D8ED47B9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9" y="6143436"/>
            <a:ext cx="25273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1C396-CC8A-BA46-8142-73A40057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82" y="6111686"/>
            <a:ext cx="3200400" cy="40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6705 0.20949 C 0.08099 0.25695 0.10195 0.28241 0.12395 0.28241 C 0.14895 0.28241 0.16901 0.25695 0.18294 0.20949 L 0.25 -1.11111E-6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4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06706 0.20949 C 0.08099 0.25694 0.10196 0.28241 0.12396 0.28241 C 0.14896 0.28241 0.16901 0.25694 0.18295 0.20949 L 0.25 0 " pathEditMode="relative" rAng="0" ptsTypes="AAAAA">
                                      <p:cBhvr>
                                        <p:cTn id="8" dur="1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(empirical) CDF is given by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7C5131-7DA5-C14C-8529-D78317CDAEC5}"/>
              </a:ext>
            </a:extLst>
          </p:cNvPr>
          <p:cNvCxnSpPr>
            <a:cxnSpLocks/>
          </p:cNvCxnSpPr>
          <p:nvPr/>
        </p:nvCxnSpPr>
        <p:spPr>
          <a:xfrm flipV="1">
            <a:off x="2029519" y="5352956"/>
            <a:ext cx="941731" cy="374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4C6035-E3C1-684E-982C-B87C9EDAEEC4}"/>
              </a:ext>
            </a:extLst>
          </p:cNvPr>
          <p:cNvCxnSpPr>
            <a:cxnSpLocks/>
          </p:cNvCxnSpPr>
          <p:nvPr/>
        </p:nvCxnSpPr>
        <p:spPr>
          <a:xfrm>
            <a:off x="2964624" y="5174778"/>
            <a:ext cx="0" cy="17819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4DEC97-A2FB-AF49-9A06-6B57F0E08FC2}"/>
              </a:ext>
            </a:extLst>
          </p:cNvPr>
          <p:cNvCxnSpPr>
            <a:cxnSpLocks/>
          </p:cNvCxnSpPr>
          <p:nvPr/>
        </p:nvCxnSpPr>
        <p:spPr>
          <a:xfrm>
            <a:off x="2964624" y="5166259"/>
            <a:ext cx="6324869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C61240B-E4B1-A642-8308-4F8D9BD7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9467" y="1884613"/>
            <a:ext cx="25273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C99E97-E25D-E042-B85D-6F882BFD42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5717" y="2318000"/>
            <a:ext cx="3289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approximate CDF is given by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3F024A2-B2F1-7C4C-BD8E-B88D84AAD90D}"/>
              </a:ext>
            </a:extLst>
          </p:cNvPr>
          <p:cNvSpPr/>
          <p:nvPr/>
        </p:nvSpPr>
        <p:spPr>
          <a:xfrm>
            <a:off x="5129392" y="4180887"/>
            <a:ext cx="3498140" cy="1125521"/>
          </a:xfrm>
          <a:custGeom>
            <a:avLst/>
            <a:gdLst>
              <a:gd name="connsiteX0" fmla="*/ 0 w 2818151"/>
              <a:gd name="connsiteY0" fmla="*/ 1004341 h 1004341"/>
              <a:gd name="connsiteX1" fmla="*/ 1334125 w 2818151"/>
              <a:gd name="connsiteY1" fmla="*/ 809469 h 1004341"/>
              <a:gd name="connsiteX2" fmla="*/ 1963712 w 2818151"/>
              <a:gd name="connsiteY2" fmla="*/ 314794 h 1004341"/>
              <a:gd name="connsiteX3" fmla="*/ 2818151 w 2818151"/>
              <a:gd name="connsiteY3" fmla="*/ 0 h 100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151" h="1004341">
                <a:moveTo>
                  <a:pt x="0" y="1004341"/>
                </a:moveTo>
                <a:cubicBezTo>
                  <a:pt x="503420" y="964367"/>
                  <a:pt x="1006840" y="924393"/>
                  <a:pt x="1334125" y="809469"/>
                </a:cubicBezTo>
                <a:cubicBezTo>
                  <a:pt x="1661410" y="694545"/>
                  <a:pt x="1716374" y="449705"/>
                  <a:pt x="1963712" y="314794"/>
                </a:cubicBezTo>
                <a:cubicBezTo>
                  <a:pt x="2211050" y="179882"/>
                  <a:pt x="2514600" y="89941"/>
                  <a:pt x="2818151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0DFBFF2-4DEC-F144-BD18-0E4A0E58AD1B}"/>
              </a:ext>
            </a:extLst>
          </p:cNvPr>
          <p:cNvSpPr/>
          <p:nvPr/>
        </p:nvSpPr>
        <p:spPr>
          <a:xfrm>
            <a:off x="2353948" y="3477684"/>
            <a:ext cx="6370327" cy="1862017"/>
          </a:xfrm>
          <a:custGeom>
            <a:avLst/>
            <a:gdLst>
              <a:gd name="connsiteX0" fmla="*/ 0 w 6265888"/>
              <a:gd name="connsiteY0" fmla="*/ 1768966 h 1768966"/>
              <a:gd name="connsiteX1" fmla="*/ 809469 w 6265888"/>
              <a:gd name="connsiteY1" fmla="*/ 1649045 h 1768966"/>
              <a:gd name="connsiteX2" fmla="*/ 1259174 w 6265888"/>
              <a:gd name="connsiteY2" fmla="*/ 1319261 h 1768966"/>
              <a:gd name="connsiteX3" fmla="*/ 4422098 w 6265888"/>
              <a:gd name="connsiteY3" fmla="*/ 1334252 h 1768966"/>
              <a:gd name="connsiteX4" fmla="*/ 5111646 w 6265888"/>
              <a:gd name="connsiteY4" fmla="*/ 209989 h 1768966"/>
              <a:gd name="connsiteX5" fmla="*/ 6190938 w 6265888"/>
              <a:gd name="connsiteY5" fmla="*/ 127 h 1768966"/>
              <a:gd name="connsiteX6" fmla="*/ 6190938 w 6265888"/>
              <a:gd name="connsiteY6" fmla="*/ 127 h 1768966"/>
              <a:gd name="connsiteX7" fmla="*/ 6265888 w 6265888"/>
              <a:gd name="connsiteY7" fmla="*/ 15117 h 17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888" h="1768966">
                <a:moveTo>
                  <a:pt x="0" y="1768966"/>
                </a:moveTo>
                <a:cubicBezTo>
                  <a:pt x="299803" y="1746481"/>
                  <a:pt x="599607" y="1723996"/>
                  <a:pt x="809469" y="1649045"/>
                </a:cubicBezTo>
                <a:cubicBezTo>
                  <a:pt x="1019331" y="1574094"/>
                  <a:pt x="657069" y="1371726"/>
                  <a:pt x="1259174" y="1319261"/>
                </a:cubicBezTo>
                <a:cubicBezTo>
                  <a:pt x="1861279" y="1266796"/>
                  <a:pt x="3780019" y="1519131"/>
                  <a:pt x="4422098" y="1334252"/>
                </a:cubicBezTo>
                <a:cubicBezTo>
                  <a:pt x="5064177" y="1149373"/>
                  <a:pt x="4816839" y="432343"/>
                  <a:pt x="5111646" y="209989"/>
                </a:cubicBezTo>
                <a:cubicBezTo>
                  <a:pt x="5406453" y="-12365"/>
                  <a:pt x="6190938" y="127"/>
                  <a:pt x="6190938" y="127"/>
                </a:cubicBezTo>
                <a:lnTo>
                  <a:pt x="6190938" y="127"/>
                </a:lnTo>
                <a:lnTo>
                  <a:pt x="6265888" y="15117"/>
                </a:lnTo>
              </a:path>
            </a:pathLst>
          </a:custGeom>
          <a:noFill/>
          <a:ln w="41275">
            <a:solidFill>
              <a:srgbClr val="398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F8B382-E156-BF40-9E31-DE8BC18AF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4893" y="1830288"/>
            <a:ext cx="2565400" cy="381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3D40250-F5CF-524C-ACC0-83F07658C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9533" y="4912757"/>
            <a:ext cx="330200" cy="152400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51363693-0698-F549-9015-F7395D271335}"/>
              </a:ext>
            </a:extLst>
          </p:cNvPr>
          <p:cNvSpPr/>
          <p:nvPr/>
        </p:nvSpPr>
        <p:spPr>
          <a:xfrm>
            <a:off x="2106858" y="4724608"/>
            <a:ext cx="177800" cy="526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F87BDCE-1B87-7A4D-8092-4257B9A52562}"/>
              </a:ext>
            </a:extLst>
          </p:cNvPr>
          <p:cNvSpPr/>
          <p:nvPr/>
        </p:nvSpPr>
        <p:spPr>
          <a:xfrm>
            <a:off x="2353948" y="3483420"/>
            <a:ext cx="4493945" cy="1223664"/>
          </a:xfrm>
          <a:custGeom>
            <a:avLst/>
            <a:gdLst>
              <a:gd name="connsiteX0" fmla="*/ 0 w 5471410"/>
              <a:gd name="connsiteY0" fmla="*/ 1409076 h 1409076"/>
              <a:gd name="connsiteX1" fmla="*/ 2548328 w 5471410"/>
              <a:gd name="connsiteY1" fmla="*/ 1094282 h 1409076"/>
              <a:gd name="connsiteX2" fmla="*/ 3927423 w 5471410"/>
              <a:gd name="connsiteY2" fmla="*/ 434715 h 1409076"/>
              <a:gd name="connsiteX3" fmla="*/ 5471410 w 5471410"/>
              <a:gd name="connsiteY3" fmla="*/ 0 h 140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1410" h="1409076">
                <a:moveTo>
                  <a:pt x="0" y="1409076"/>
                </a:moveTo>
                <a:cubicBezTo>
                  <a:pt x="946879" y="1332875"/>
                  <a:pt x="1893758" y="1256675"/>
                  <a:pt x="2548328" y="1094282"/>
                </a:cubicBezTo>
                <a:cubicBezTo>
                  <a:pt x="3202898" y="931889"/>
                  <a:pt x="3440243" y="617095"/>
                  <a:pt x="3927423" y="434715"/>
                </a:cubicBezTo>
                <a:cubicBezTo>
                  <a:pt x="4414603" y="252335"/>
                  <a:pt x="4943006" y="126167"/>
                  <a:pt x="547141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EF89546-33E3-1849-948A-AA2A7AFA6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2406" y="3011366"/>
            <a:ext cx="609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a trivial coreset of size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EABC3804-67C3-8E41-AD48-6E41A577EC31}"/>
              </a:ext>
            </a:extLst>
          </p:cNvPr>
          <p:cNvSpPr/>
          <p:nvPr/>
        </p:nvSpPr>
        <p:spPr>
          <a:xfrm>
            <a:off x="2353948" y="3483420"/>
            <a:ext cx="4493945" cy="1223664"/>
          </a:xfrm>
          <a:custGeom>
            <a:avLst/>
            <a:gdLst>
              <a:gd name="connsiteX0" fmla="*/ 0 w 5471410"/>
              <a:gd name="connsiteY0" fmla="*/ 1409076 h 1409076"/>
              <a:gd name="connsiteX1" fmla="*/ 2548328 w 5471410"/>
              <a:gd name="connsiteY1" fmla="*/ 1094282 h 1409076"/>
              <a:gd name="connsiteX2" fmla="*/ 3927423 w 5471410"/>
              <a:gd name="connsiteY2" fmla="*/ 434715 h 1409076"/>
              <a:gd name="connsiteX3" fmla="*/ 5471410 w 5471410"/>
              <a:gd name="connsiteY3" fmla="*/ 0 h 140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1410" h="1409076">
                <a:moveTo>
                  <a:pt x="0" y="1409076"/>
                </a:moveTo>
                <a:cubicBezTo>
                  <a:pt x="946879" y="1332875"/>
                  <a:pt x="1893758" y="1256675"/>
                  <a:pt x="2548328" y="1094282"/>
                </a:cubicBezTo>
                <a:cubicBezTo>
                  <a:pt x="3202898" y="931889"/>
                  <a:pt x="3440243" y="617095"/>
                  <a:pt x="3927423" y="434715"/>
                </a:cubicBezTo>
                <a:cubicBezTo>
                  <a:pt x="4414603" y="252335"/>
                  <a:pt x="4943006" y="126167"/>
                  <a:pt x="547141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3F024A2-B2F1-7C4C-BD8E-B88D84AAD90D}"/>
              </a:ext>
            </a:extLst>
          </p:cNvPr>
          <p:cNvSpPr/>
          <p:nvPr/>
        </p:nvSpPr>
        <p:spPr>
          <a:xfrm>
            <a:off x="5129392" y="4180887"/>
            <a:ext cx="3498140" cy="1125521"/>
          </a:xfrm>
          <a:custGeom>
            <a:avLst/>
            <a:gdLst>
              <a:gd name="connsiteX0" fmla="*/ 0 w 2818151"/>
              <a:gd name="connsiteY0" fmla="*/ 1004341 h 1004341"/>
              <a:gd name="connsiteX1" fmla="*/ 1334125 w 2818151"/>
              <a:gd name="connsiteY1" fmla="*/ 809469 h 1004341"/>
              <a:gd name="connsiteX2" fmla="*/ 1963712 w 2818151"/>
              <a:gd name="connsiteY2" fmla="*/ 314794 h 1004341"/>
              <a:gd name="connsiteX3" fmla="*/ 2818151 w 2818151"/>
              <a:gd name="connsiteY3" fmla="*/ 0 h 100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151" h="1004341">
                <a:moveTo>
                  <a:pt x="0" y="1004341"/>
                </a:moveTo>
                <a:cubicBezTo>
                  <a:pt x="503420" y="964367"/>
                  <a:pt x="1006840" y="924393"/>
                  <a:pt x="1334125" y="809469"/>
                </a:cubicBezTo>
                <a:cubicBezTo>
                  <a:pt x="1661410" y="694545"/>
                  <a:pt x="1716374" y="449705"/>
                  <a:pt x="1963712" y="314794"/>
                </a:cubicBezTo>
                <a:cubicBezTo>
                  <a:pt x="2211050" y="179882"/>
                  <a:pt x="2514600" y="89941"/>
                  <a:pt x="2818151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9EA00-77A0-2A45-A6A8-1A017EB29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533" y="4912757"/>
            <a:ext cx="330200" cy="1524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3F107864-D3E0-DD4F-90CE-ABCAFB28C68D}"/>
              </a:ext>
            </a:extLst>
          </p:cNvPr>
          <p:cNvSpPr/>
          <p:nvPr/>
        </p:nvSpPr>
        <p:spPr>
          <a:xfrm>
            <a:off x="2106858" y="4724608"/>
            <a:ext cx="177800" cy="526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4F055D-42FA-7A4D-9C85-CA4F73F52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2406" y="3011366"/>
            <a:ext cx="609600" cy="381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F462642-046C-2A47-8237-384B594080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026" y="4291718"/>
            <a:ext cx="330200" cy="152400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27C81E9A-2628-1444-BCC2-1159797E2157}"/>
              </a:ext>
            </a:extLst>
          </p:cNvPr>
          <p:cNvSpPr/>
          <p:nvPr/>
        </p:nvSpPr>
        <p:spPr>
          <a:xfrm>
            <a:off x="2114351" y="4103569"/>
            <a:ext cx="177800" cy="526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A51A6DF-6AFC-9F4E-AA8D-A9A8E8863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700" y="3690494"/>
            <a:ext cx="330200" cy="152400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3BDB0DB0-6E91-8A4D-BC09-8189F88C543D}"/>
              </a:ext>
            </a:extLst>
          </p:cNvPr>
          <p:cNvSpPr/>
          <p:nvPr/>
        </p:nvSpPr>
        <p:spPr>
          <a:xfrm>
            <a:off x="2116025" y="3502345"/>
            <a:ext cx="177800" cy="526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C4CD3C-5645-0F4C-9EDB-04DD61E10C5E}"/>
              </a:ext>
            </a:extLst>
          </p:cNvPr>
          <p:cNvCxnSpPr>
            <a:cxnSpLocks/>
          </p:cNvCxnSpPr>
          <p:nvPr/>
        </p:nvCxnSpPr>
        <p:spPr>
          <a:xfrm flipH="1">
            <a:off x="2390271" y="4056836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35FE1E-1E61-3F41-8480-137CC5586569}"/>
              </a:ext>
            </a:extLst>
          </p:cNvPr>
          <p:cNvCxnSpPr>
            <a:cxnSpLocks/>
          </p:cNvCxnSpPr>
          <p:nvPr/>
        </p:nvCxnSpPr>
        <p:spPr>
          <a:xfrm flipH="1">
            <a:off x="2353948" y="4707084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01E112-A209-B24E-BFFB-0A1B9EF5D9F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353948" y="4704218"/>
            <a:ext cx="3295738" cy="2866"/>
          </a:xfrm>
          <a:prstGeom prst="line">
            <a:avLst/>
          </a:prstGeom>
          <a:ln w="38100">
            <a:solidFill>
              <a:srgbClr val="398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34BA55-11BA-4142-AEC0-9CC8F229E1BD}"/>
              </a:ext>
            </a:extLst>
          </p:cNvPr>
          <p:cNvCxnSpPr>
            <a:cxnSpLocks/>
          </p:cNvCxnSpPr>
          <p:nvPr/>
        </p:nvCxnSpPr>
        <p:spPr>
          <a:xfrm>
            <a:off x="5657999" y="4063914"/>
            <a:ext cx="0" cy="660694"/>
          </a:xfrm>
          <a:prstGeom prst="line">
            <a:avLst/>
          </a:prstGeom>
          <a:ln w="38100">
            <a:solidFill>
              <a:srgbClr val="398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0C5BBD-E2CB-074A-8AC0-A3DCDC6BC666}"/>
              </a:ext>
            </a:extLst>
          </p:cNvPr>
          <p:cNvCxnSpPr>
            <a:cxnSpLocks/>
          </p:cNvCxnSpPr>
          <p:nvPr/>
        </p:nvCxnSpPr>
        <p:spPr>
          <a:xfrm flipV="1">
            <a:off x="5649685" y="4055507"/>
            <a:ext cx="1283608" cy="8409"/>
          </a:xfrm>
          <a:prstGeom prst="line">
            <a:avLst/>
          </a:prstGeom>
          <a:ln w="38100">
            <a:solidFill>
              <a:srgbClr val="398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F22AF5-AF8D-6B4D-ACBA-AF5FB5E1BAA0}"/>
              </a:ext>
            </a:extLst>
          </p:cNvPr>
          <p:cNvCxnSpPr>
            <a:cxnSpLocks/>
          </p:cNvCxnSpPr>
          <p:nvPr/>
        </p:nvCxnSpPr>
        <p:spPr>
          <a:xfrm>
            <a:off x="2353948" y="4704217"/>
            <a:ext cx="0" cy="660694"/>
          </a:xfrm>
          <a:prstGeom prst="line">
            <a:avLst/>
          </a:prstGeom>
          <a:ln w="38100">
            <a:solidFill>
              <a:srgbClr val="398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3155F1-2761-BF49-ABDB-0F142CB559E7}"/>
              </a:ext>
            </a:extLst>
          </p:cNvPr>
          <p:cNvCxnSpPr>
            <a:cxnSpLocks/>
          </p:cNvCxnSpPr>
          <p:nvPr/>
        </p:nvCxnSpPr>
        <p:spPr>
          <a:xfrm>
            <a:off x="6933293" y="3480552"/>
            <a:ext cx="0" cy="576284"/>
          </a:xfrm>
          <a:prstGeom prst="line">
            <a:avLst/>
          </a:prstGeom>
          <a:ln w="38100">
            <a:solidFill>
              <a:srgbClr val="398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537B7E-E0DD-254C-9173-0FCD3CD147A1}"/>
              </a:ext>
            </a:extLst>
          </p:cNvPr>
          <p:cNvCxnSpPr>
            <a:cxnSpLocks/>
          </p:cNvCxnSpPr>
          <p:nvPr/>
        </p:nvCxnSpPr>
        <p:spPr>
          <a:xfrm flipV="1">
            <a:off x="6933293" y="3476349"/>
            <a:ext cx="2277426" cy="13761"/>
          </a:xfrm>
          <a:prstGeom prst="line">
            <a:avLst/>
          </a:prstGeom>
          <a:ln w="38100">
            <a:solidFill>
              <a:srgbClr val="398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7103C74F-C1DD-2D46-8933-6537CB880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8902" y="1890457"/>
            <a:ext cx="437008" cy="3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0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way to get there is as like this: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611BE-0E9A-0846-BA2A-872AAA671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162" y="1813014"/>
            <a:ext cx="3022600" cy="40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710F42-CBBF-3C4B-BB8D-11466140D0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5280" y="3702909"/>
            <a:ext cx="609600" cy="381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1039A35-F754-6A4D-AA09-FC3400D65FCE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0" cy="378161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8015C9-4D57-B44E-8790-78879C99680A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2339284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87C1F4E-EDA9-D84E-90DE-7D123E67561A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0" cy="367276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9B40C6-A2AB-EF46-8A52-D5CC04072FF4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744568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0FC70E6-588D-8246-A3D2-C73552828004}"/>
              </a:ext>
            </a:extLst>
          </p:cNvPr>
          <p:cNvCxnSpPr>
            <a:cxnSpLocks/>
          </p:cNvCxnSpPr>
          <p:nvPr/>
        </p:nvCxnSpPr>
        <p:spPr>
          <a:xfrm>
            <a:off x="5999291" y="4219049"/>
            <a:ext cx="0" cy="372503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75BE4F1-4F1F-5F44-9CAB-7143A4FA1C6C}"/>
              </a:ext>
            </a:extLst>
          </p:cNvPr>
          <p:cNvCxnSpPr>
            <a:cxnSpLocks/>
          </p:cNvCxnSpPr>
          <p:nvPr/>
        </p:nvCxnSpPr>
        <p:spPr>
          <a:xfrm>
            <a:off x="5999291" y="4217970"/>
            <a:ext cx="911323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BD1054-85DD-2B41-A30B-33AB26966D3B}"/>
              </a:ext>
            </a:extLst>
          </p:cNvPr>
          <p:cNvCxnSpPr>
            <a:cxnSpLocks/>
          </p:cNvCxnSpPr>
          <p:nvPr/>
        </p:nvCxnSpPr>
        <p:spPr>
          <a:xfrm>
            <a:off x="6913013" y="3851773"/>
            <a:ext cx="0" cy="367276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7CACD2-D1F7-114A-82A7-D2DEB22BB9E6}"/>
              </a:ext>
            </a:extLst>
          </p:cNvPr>
          <p:cNvCxnSpPr>
            <a:cxnSpLocks/>
          </p:cNvCxnSpPr>
          <p:nvPr/>
        </p:nvCxnSpPr>
        <p:spPr>
          <a:xfrm>
            <a:off x="6910614" y="3839161"/>
            <a:ext cx="1025656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AABD8D-D3B1-BD44-9820-EFB29FA05408}"/>
              </a:ext>
            </a:extLst>
          </p:cNvPr>
          <p:cNvCxnSpPr>
            <a:cxnSpLocks/>
          </p:cNvCxnSpPr>
          <p:nvPr/>
        </p:nvCxnSpPr>
        <p:spPr>
          <a:xfrm>
            <a:off x="7936268" y="3464570"/>
            <a:ext cx="0" cy="387203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7CFC45A-00CB-714D-A7CA-BF7FB1B4C9C0}"/>
              </a:ext>
            </a:extLst>
          </p:cNvPr>
          <p:cNvCxnSpPr>
            <a:cxnSpLocks/>
          </p:cNvCxnSpPr>
          <p:nvPr/>
        </p:nvCxnSpPr>
        <p:spPr>
          <a:xfrm>
            <a:off x="7923656" y="3459080"/>
            <a:ext cx="1337172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39D1AD-EABF-9944-8A52-9B4FB5C90313}"/>
              </a:ext>
            </a:extLst>
          </p:cNvPr>
          <p:cNvCxnSpPr>
            <a:cxnSpLocks/>
          </p:cNvCxnSpPr>
          <p:nvPr/>
        </p:nvCxnSpPr>
        <p:spPr>
          <a:xfrm>
            <a:off x="1996387" y="5315844"/>
            <a:ext cx="919052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Discrepancy is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7E60F1-5EBE-F448-BA43-E867EC30A421}"/>
              </a:ext>
            </a:extLst>
          </p:cNvPr>
          <p:cNvCxnSpPr>
            <a:cxnSpLocks/>
          </p:cNvCxnSpPr>
          <p:nvPr/>
        </p:nvCxnSpPr>
        <p:spPr>
          <a:xfrm flipV="1">
            <a:off x="1961096" y="5330026"/>
            <a:ext cx="941731" cy="3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4DAA3-91D6-8744-93DE-B359F933A761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0" cy="3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53CADB-A0BB-C74D-AC86-25A408AD9373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2339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3F80F6-A894-FF4F-B23B-420D411A2967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4A37B3-0D9F-0F46-80B3-1513A783BBFD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744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80D591-1232-E44E-9E00-5C312B3E0410}"/>
              </a:ext>
            </a:extLst>
          </p:cNvPr>
          <p:cNvCxnSpPr>
            <a:cxnSpLocks/>
          </p:cNvCxnSpPr>
          <p:nvPr/>
        </p:nvCxnSpPr>
        <p:spPr>
          <a:xfrm>
            <a:off x="5999291" y="4219049"/>
            <a:ext cx="0" cy="372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2A75FC-627A-584A-860C-F5FA91E294D5}"/>
              </a:ext>
            </a:extLst>
          </p:cNvPr>
          <p:cNvCxnSpPr>
            <a:cxnSpLocks/>
          </p:cNvCxnSpPr>
          <p:nvPr/>
        </p:nvCxnSpPr>
        <p:spPr>
          <a:xfrm>
            <a:off x="5999291" y="4217970"/>
            <a:ext cx="911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C376C5-29B7-584A-80DD-F3EFB3AC22DB}"/>
              </a:ext>
            </a:extLst>
          </p:cNvPr>
          <p:cNvCxnSpPr>
            <a:cxnSpLocks/>
          </p:cNvCxnSpPr>
          <p:nvPr/>
        </p:nvCxnSpPr>
        <p:spPr>
          <a:xfrm>
            <a:off x="6913013" y="3851773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413F55-6345-0842-A7BF-BDEA133E4964}"/>
              </a:ext>
            </a:extLst>
          </p:cNvPr>
          <p:cNvCxnSpPr>
            <a:cxnSpLocks/>
          </p:cNvCxnSpPr>
          <p:nvPr/>
        </p:nvCxnSpPr>
        <p:spPr>
          <a:xfrm>
            <a:off x="6910614" y="3839161"/>
            <a:ext cx="1025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47CF95-7D88-FC4C-A069-F82CF667BB20}"/>
              </a:ext>
            </a:extLst>
          </p:cNvPr>
          <p:cNvCxnSpPr>
            <a:cxnSpLocks/>
          </p:cNvCxnSpPr>
          <p:nvPr/>
        </p:nvCxnSpPr>
        <p:spPr>
          <a:xfrm>
            <a:off x="7936268" y="3464570"/>
            <a:ext cx="0" cy="3872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79151C-0A67-384D-9955-90A4D2810549}"/>
              </a:ext>
            </a:extLst>
          </p:cNvPr>
          <p:cNvCxnSpPr>
            <a:cxnSpLocks/>
          </p:cNvCxnSpPr>
          <p:nvPr/>
        </p:nvCxnSpPr>
        <p:spPr>
          <a:xfrm>
            <a:off x="7923656" y="3459080"/>
            <a:ext cx="1337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C710F42-CBBF-3C4B-BB8D-11466140D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5280" y="3702909"/>
            <a:ext cx="609600" cy="3810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C4D976-C103-4F4B-9173-E89043D74F53}"/>
              </a:ext>
            </a:extLst>
          </p:cNvPr>
          <p:cNvCxnSpPr>
            <a:cxnSpLocks/>
          </p:cNvCxnSpPr>
          <p:nvPr/>
        </p:nvCxnSpPr>
        <p:spPr>
          <a:xfrm>
            <a:off x="2964586" y="5183934"/>
            <a:ext cx="0" cy="168014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433E1D-B75F-8943-B9C1-8163BD4636BB}"/>
              </a:ext>
            </a:extLst>
          </p:cNvPr>
          <p:cNvCxnSpPr>
            <a:cxnSpLocks/>
          </p:cNvCxnSpPr>
          <p:nvPr/>
        </p:nvCxnSpPr>
        <p:spPr>
          <a:xfrm>
            <a:off x="2973644" y="5184608"/>
            <a:ext cx="926997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420123-0C43-7648-909B-6FC6F4BD2831}"/>
              </a:ext>
            </a:extLst>
          </p:cNvPr>
          <p:cNvCxnSpPr>
            <a:cxnSpLocks/>
          </p:cNvCxnSpPr>
          <p:nvPr/>
        </p:nvCxnSpPr>
        <p:spPr>
          <a:xfrm>
            <a:off x="3906947" y="5194211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7E8527-8E07-8345-BF33-0A82CC7B2273}"/>
              </a:ext>
            </a:extLst>
          </p:cNvPr>
          <p:cNvCxnSpPr>
            <a:cxnSpLocks/>
          </p:cNvCxnSpPr>
          <p:nvPr/>
        </p:nvCxnSpPr>
        <p:spPr>
          <a:xfrm>
            <a:off x="3906947" y="5336639"/>
            <a:ext cx="1370455" cy="3063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EB0775-1285-994D-8C43-FDADF6976357}"/>
              </a:ext>
            </a:extLst>
          </p:cNvPr>
          <p:cNvCxnSpPr>
            <a:cxnSpLocks/>
          </p:cNvCxnSpPr>
          <p:nvPr/>
        </p:nvCxnSpPr>
        <p:spPr>
          <a:xfrm>
            <a:off x="5278145" y="5180251"/>
            <a:ext cx="37154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9A862B-EE61-804F-92F4-F22A83EA26C3}"/>
              </a:ext>
            </a:extLst>
          </p:cNvPr>
          <p:cNvCxnSpPr>
            <a:cxnSpLocks/>
          </p:cNvCxnSpPr>
          <p:nvPr/>
        </p:nvCxnSpPr>
        <p:spPr>
          <a:xfrm>
            <a:off x="5277402" y="5194211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3FEFF7-7336-A34F-822F-8EC21161509E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7BC7CE-B6D8-4D49-88F2-AFB052BE4193}"/>
              </a:ext>
            </a:extLst>
          </p:cNvPr>
          <p:cNvCxnSpPr>
            <a:cxnSpLocks/>
          </p:cNvCxnSpPr>
          <p:nvPr/>
        </p:nvCxnSpPr>
        <p:spPr>
          <a:xfrm>
            <a:off x="5649686" y="5331594"/>
            <a:ext cx="37154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0DB9EC-7DDD-8242-ACAF-DF4341132F5E}"/>
              </a:ext>
            </a:extLst>
          </p:cNvPr>
          <p:cNvCxnSpPr>
            <a:cxnSpLocks/>
          </p:cNvCxnSpPr>
          <p:nvPr/>
        </p:nvCxnSpPr>
        <p:spPr>
          <a:xfrm>
            <a:off x="5649686" y="5184946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D25D6B-3EEB-8F47-8885-2720AC92976B}"/>
              </a:ext>
            </a:extLst>
          </p:cNvPr>
          <p:cNvCxnSpPr>
            <a:cxnSpLocks/>
          </p:cNvCxnSpPr>
          <p:nvPr/>
        </p:nvCxnSpPr>
        <p:spPr>
          <a:xfrm>
            <a:off x="6019569" y="5184946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77DC23-BB11-C248-8A57-DB644FCEFBF2}"/>
              </a:ext>
            </a:extLst>
          </p:cNvPr>
          <p:cNvCxnSpPr>
            <a:cxnSpLocks/>
          </p:cNvCxnSpPr>
          <p:nvPr/>
        </p:nvCxnSpPr>
        <p:spPr>
          <a:xfrm>
            <a:off x="6672941" y="5187002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F64D69B-CF79-DE46-9E6C-129C55863AC9}"/>
              </a:ext>
            </a:extLst>
          </p:cNvPr>
          <p:cNvCxnSpPr>
            <a:cxnSpLocks/>
          </p:cNvCxnSpPr>
          <p:nvPr/>
        </p:nvCxnSpPr>
        <p:spPr>
          <a:xfrm>
            <a:off x="6936815" y="5186429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00D55F-1EDA-CA44-8DB7-F85AF439F789}"/>
              </a:ext>
            </a:extLst>
          </p:cNvPr>
          <p:cNvCxnSpPr>
            <a:cxnSpLocks/>
          </p:cNvCxnSpPr>
          <p:nvPr/>
        </p:nvCxnSpPr>
        <p:spPr>
          <a:xfrm>
            <a:off x="7312236" y="5186309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F49F6F-3946-1D4A-ABA1-8BCA74F0299E}"/>
              </a:ext>
            </a:extLst>
          </p:cNvPr>
          <p:cNvCxnSpPr>
            <a:cxnSpLocks/>
          </p:cNvCxnSpPr>
          <p:nvPr/>
        </p:nvCxnSpPr>
        <p:spPr>
          <a:xfrm>
            <a:off x="7957080" y="5168125"/>
            <a:ext cx="0" cy="16003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037D9A-E705-B64E-BA5D-0EE455CA7253}"/>
              </a:ext>
            </a:extLst>
          </p:cNvPr>
          <p:cNvCxnSpPr>
            <a:cxnSpLocks/>
          </p:cNvCxnSpPr>
          <p:nvPr/>
        </p:nvCxnSpPr>
        <p:spPr>
          <a:xfrm>
            <a:off x="8625825" y="5182085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1EB33F-0778-244C-8AD2-9204DE785145}"/>
              </a:ext>
            </a:extLst>
          </p:cNvPr>
          <p:cNvCxnSpPr>
            <a:cxnSpLocks/>
          </p:cNvCxnSpPr>
          <p:nvPr/>
        </p:nvCxnSpPr>
        <p:spPr>
          <a:xfrm>
            <a:off x="6000606" y="5180251"/>
            <a:ext cx="672335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F0F2EF-3B2E-AF40-B50D-D005FADBC96D}"/>
              </a:ext>
            </a:extLst>
          </p:cNvPr>
          <p:cNvCxnSpPr>
            <a:cxnSpLocks/>
          </p:cNvCxnSpPr>
          <p:nvPr/>
        </p:nvCxnSpPr>
        <p:spPr>
          <a:xfrm>
            <a:off x="6663365" y="5331594"/>
            <a:ext cx="269928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23ED50-CD3A-5D49-8EF1-634484EC19FE}"/>
              </a:ext>
            </a:extLst>
          </p:cNvPr>
          <p:cNvCxnSpPr>
            <a:cxnSpLocks/>
          </p:cNvCxnSpPr>
          <p:nvPr/>
        </p:nvCxnSpPr>
        <p:spPr>
          <a:xfrm>
            <a:off x="6933293" y="5189673"/>
            <a:ext cx="36686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BFF212-EBFD-434C-99A3-A694400700D5}"/>
              </a:ext>
            </a:extLst>
          </p:cNvPr>
          <p:cNvCxnSpPr>
            <a:cxnSpLocks/>
          </p:cNvCxnSpPr>
          <p:nvPr/>
        </p:nvCxnSpPr>
        <p:spPr>
          <a:xfrm>
            <a:off x="7300154" y="5324513"/>
            <a:ext cx="656926" cy="7081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B856D1-D578-C643-864B-C8B15B228B23}"/>
              </a:ext>
            </a:extLst>
          </p:cNvPr>
          <p:cNvCxnSpPr>
            <a:cxnSpLocks/>
          </p:cNvCxnSpPr>
          <p:nvPr/>
        </p:nvCxnSpPr>
        <p:spPr>
          <a:xfrm>
            <a:off x="7957080" y="5160816"/>
            <a:ext cx="668745" cy="7309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536070B5-2026-4745-8D29-8626E1E43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1004" y="5485670"/>
            <a:ext cx="1638300" cy="381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AAC2D4F-B68E-F447-B60E-CAA1619884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850" y="1845857"/>
            <a:ext cx="4432300" cy="39370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734B33-57CF-044A-A222-DA22914EE6FC}"/>
              </a:ext>
            </a:extLst>
          </p:cNvPr>
          <p:cNvCxnSpPr>
            <a:cxnSpLocks/>
          </p:cNvCxnSpPr>
          <p:nvPr/>
        </p:nvCxnSpPr>
        <p:spPr>
          <a:xfrm>
            <a:off x="8627581" y="5318862"/>
            <a:ext cx="656926" cy="7081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41A3D12-8E91-9841-A19A-840A08AB6CAF}"/>
              </a:ext>
            </a:extLst>
          </p:cNvPr>
          <p:cNvCxnSpPr>
            <a:cxnSpLocks/>
          </p:cNvCxnSpPr>
          <p:nvPr/>
        </p:nvCxnSpPr>
        <p:spPr>
          <a:xfrm>
            <a:off x="1996387" y="5315844"/>
            <a:ext cx="9190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A805C0-0435-A14F-A85F-517A9284B9F3}"/>
              </a:ext>
            </a:extLst>
          </p:cNvPr>
          <p:cNvCxnSpPr>
            <a:cxnSpLocks/>
          </p:cNvCxnSpPr>
          <p:nvPr/>
        </p:nvCxnSpPr>
        <p:spPr>
          <a:xfrm>
            <a:off x="1968507" y="5343758"/>
            <a:ext cx="1009206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349</Words>
  <Application>Microsoft Macintosh PowerPoint</Application>
  <PresentationFormat>Widescreen</PresentationFormat>
  <Paragraphs>89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Coresets, Discrepancy, and Sketches in Machine Learning </vt:lpstr>
      <vt:lpstr>What is a Coreset?</vt:lpstr>
      <vt:lpstr>What is a Coreset?</vt:lpstr>
      <vt:lpstr>What is a Coreset?</vt:lpstr>
      <vt:lpstr>Approximate CDF</vt:lpstr>
      <vt:lpstr>Approximate CDF</vt:lpstr>
      <vt:lpstr>Approximate CDF</vt:lpstr>
      <vt:lpstr>Approximate CDF</vt:lpstr>
      <vt:lpstr>Approximate CDF</vt:lpstr>
      <vt:lpstr>Question:</vt:lpstr>
      <vt:lpstr>Answer: Yes</vt:lpstr>
      <vt:lpstr>Answer: Yes</vt:lpstr>
      <vt:lpstr>Bounding the Class Discrepancy</vt:lpstr>
      <vt:lpstr>Bounding the Class Discrepancy</vt:lpstr>
      <vt:lpstr>Bounding sums of vectors</vt:lpstr>
      <vt:lpstr>Bounding sums of matrices</vt:lpstr>
      <vt:lpstr>Bounding sums of matrices</vt:lpstr>
      <vt:lpstr>Bounding sums of all tensors powers</vt:lpstr>
      <vt:lpstr>Bounding the Class Discrepancy</vt:lpstr>
      <vt:lpstr>Results</vt:lpstr>
      <vt:lpstr>Back to square one... (same only different)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Discrepancy, Coresets, and Sketches in Machine Learning </dc:title>
  <dc:creator>Microsoft Office User</dc:creator>
  <cp:lastModifiedBy>Microsoft Office User</cp:lastModifiedBy>
  <cp:revision>113</cp:revision>
  <dcterms:created xsi:type="dcterms:W3CDTF">2019-02-13T06:03:23Z</dcterms:created>
  <dcterms:modified xsi:type="dcterms:W3CDTF">2019-02-15T03:32:10Z</dcterms:modified>
</cp:coreProperties>
</file>