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6" r:id="rId4"/>
    <p:sldId id="276" r:id="rId5"/>
    <p:sldId id="260" r:id="rId6"/>
    <p:sldId id="263" r:id="rId7"/>
    <p:sldId id="277" r:id="rId8"/>
    <p:sldId id="261" r:id="rId9"/>
    <p:sldId id="262" r:id="rId10"/>
    <p:sldId id="259" r:id="rId11"/>
    <p:sldId id="268" r:id="rId12"/>
    <p:sldId id="269" r:id="rId13"/>
    <p:sldId id="270" r:id="rId14"/>
    <p:sldId id="283" r:id="rId15"/>
    <p:sldId id="278" r:id="rId16"/>
    <p:sldId id="281" r:id="rId17"/>
    <p:sldId id="279" r:id="rId18"/>
    <p:sldId id="271" r:id="rId19"/>
    <p:sldId id="282" r:id="rId20"/>
    <p:sldId id="27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150"/>
    <a:srgbClr val="0432FF"/>
    <a:srgbClr val="398212"/>
    <a:srgbClr val="FF261A"/>
    <a:srgbClr val="FF8101"/>
    <a:srgbClr val="5B8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8"/>
    <p:restoredTop sz="93544"/>
  </p:normalViewPr>
  <p:slideViewPr>
    <p:cSldViewPr snapToGrid="0" snapToObjects="1">
      <p:cViewPr varScale="1">
        <p:scale>
          <a:sx n="118" d="100"/>
          <a:sy n="118" d="100"/>
        </p:scale>
        <p:origin x="216" y="200"/>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5D490-2886-AE43-A288-25A1BF0BA6BD}"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08A87-9A2C-5743-90B0-0B7C68297D5F}" type="slidenum">
              <a:rPr lang="en-US" smtClean="0"/>
              <a:t>‹#›</a:t>
            </a:fld>
            <a:endParaRPr lang="en-US"/>
          </a:p>
        </p:txBody>
      </p:sp>
    </p:spTree>
    <p:extLst>
      <p:ext uri="{BB962C8B-B14F-4D97-AF65-F5344CB8AC3E}">
        <p14:creationId xmlns:p14="http://schemas.microsoft.com/office/powerpoint/2010/main" val="382211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3</a:t>
            </a:fld>
            <a:endParaRPr lang="en-US"/>
          </a:p>
        </p:txBody>
      </p:sp>
    </p:spTree>
    <p:extLst>
      <p:ext uri="{BB962C8B-B14F-4D97-AF65-F5344CB8AC3E}">
        <p14:creationId xmlns:p14="http://schemas.microsoft.com/office/powerpoint/2010/main" val="348659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15</a:t>
            </a:fld>
            <a:endParaRPr lang="en-US"/>
          </a:p>
        </p:txBody>
      </p:sp>
    </p:spTree>
    <p:extLst>
      <p:ext uri="{BB962C8B-B14F-4D97-AF65-F5344CB8AC3E}">
        <p14:creationId xmlns:p14="http://schemas.microsoft.com/office/powerpoint/2010/main" val="148292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16</a:t>
            </a:fld>
            <a:endParaRPr lang="en-US"/>
          </a:p>
        </p:txBody>
      </p:sp>
    </p:spTree>
    <p:extLst>
      <p:ext uri="{BB962C8B-B14F-4D97-AF65-F5344CB8AC3E}">
        <p14:creationId xmlns:p14="http://schemas.microsoft.com/office/powerpoint/2010/main" val="297628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17</a:t>
            </a:fld>
            <a:endParaRPr lang="en-US"/>
          </a:p>
        </p:txBody>
      </p:sp>
    </p:spTree>
    <p:extLst>
      <p:ext uri="{BB962C8B-B14F-4D97-AF65-F5344CB8AC3E}">
        <p14:creationId xmlns:p14="http://schemas.microsoft.com/office/powerpoint/2010/main" val="298489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18</a:t>
            </a:fld>
            <a:endParaRPr lang="en-US"/>
          </a:p>
        </p:txBody>
      </p:sp>
    </p:spTree>
    <p:extLst>
      <p:ext uri="{BB962C8B-B14F-4D97-AF65-F5344CB8AC3E}">
        <p14:creationId xmlns:p14="http://schemas.microsoft.com/office/powerpoint/2010/main" val="205714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DE78-D1E7-5642-932F-BF0983E0A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9C3C5-7CFE-E046-B5A7-19B83243F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6F616-29EB-AB4B-90E8-A647F6C967BB}"/>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D4C2A8CC-47F1-CC45-A30E-CE01A0D0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FD5D0-7B81-3144-A8BC-65174C588AF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3227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E58C-3440-1F46-B1DF-153521B1F4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A49D5-29EA-3246-ACC8-4B436AA29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2E83D-106E-D742-BD3E-A0AE5FAED1C4}"/>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64431060-642D-524C-9B81-D33DA6B37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517F6-D592-4641-A36B-DE94B77F7C9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4689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F0835-8068-424C-AE5E-8DC3E5B19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A8CE7-43D8-D245-BEEE-32506130FE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4C9EE-45B5-FC47-A68F-8FBF85407ABD}"/>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175CC2E3-2D00-2C44-8E56-E557B3991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6B672-4491-FB43-ACF4-DCB458356E3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7175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E814-64C6-5341-8A1C-ED522CC88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B7C8-2BED-1C45-895A-6106172B1D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827E-43FF-0349-8C01-CD7D35AFE4FE}"/>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31041C96-A50C-2942-AC56-2F9A8E8EA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CCB3C-5A81-A94A-86BC-F9D74559054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749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890E-7D76-2543-8B03-5F4C1FD30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F629E-6276-6E4A-A4C7-B8132DCF6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BADE77-2830-0A4F-8C4E-21FDAA43F53F}"/>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4C55FE35-B385-1F4A-902D-F1915FC94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4826-9060-3841-93C3-A6E86AB90F8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43960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EDF4-C9B8-434F-9366-EA5C81C2A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61FF2-63C9-484A-9932-C97F54B6FE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91FEB-2574-E143-A5B5-C6532AA32C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FF16A-495F-284C-A91C-73EB7C26A4DA}"/>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6" name="Footer Placeholder 5">
            <a:extLst>
              <a:ext uri="{FF2B5EF4-FFF2-40B4-BE49-F238E27FC236}">
                <a16:creationId xmlns:a16="http://schemas.microsoft.com/office/drawing/2014/main" id="{DE4BC569-FF39-6348-BE7F-4754A374D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FF71C-B7FC-8748-A35E-4D448E2690AC}"/>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94797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5056-A1B6-F449-B90E-FC1500431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D5C37A-BA71-7C48-AC42-A2B7706EC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980E01-FC13-9A4F-A666-C3F5B1D269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5D105-21C0-9749-B156-79BD809B5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B0CB93-E2C5-ED4C-9E90-9C9E0749FC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DEF25-7DD4-9041-8D1B-0011DD8EA7DE}"/>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8" name="Footer Placeholder 7">
            <a:extLst>
              <a:ext uri="{FF2B5EF4-FFF2-40B4-BE49-F238E27FC236}">
                <a16:creationId xmlns:a16="http://schemas.microsoft.com/office/drawing/2014/main" id="{601F2E13-C109-C44D-99C7-B179C9686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63043-5CC4-1E44-A808-EB1CC6CAE22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5598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81B-245F-C74C-90CA-D0D6B060E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7F0B9-F947-AE4A-A8AE-1C1CA7C5D829}"/>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4" name="Footer Placeholder 3">
            <a:extLst>
              <a:ext uri="{FF2B5EF4-FFF2-40B4-BE49-F238E27FC236}">
                <a16:creationId xmlns:a16="http://schemas.microsoft.com/office/drawing/2014/main" id="{DCF6E31B-F28E-6E4F-99E2-5762DF023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E1340-49B0-7F42-9E2F-590B2BB4BA7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42618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A3A70-10EE-D944-A6D9-CBF13B5C39E5}"/>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3" name="Footer Placeholder 2">
            <a:extLst>
              <a:ext uri="{FF2B5EF4-FFF2-40B4-BE49-F238E27FC236}">
                <a16:creationId xmlns:a16="http://schemas.microsoft.com/office/drawing/2014/main" id="{6D369D98-CB95-C946-9841-896B5B7462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F4434-9266-9144-8132-ED0FE1A843C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202185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7486-1E11-FB43-BAA9-4B89F030A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DCE5B9-4F2B-1F42-9AED-117BF6AFB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77BF8-7035-E647-AE69-2378B90C2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CDEB38-4FE2-5848-8967-8476B4B9CB1B}"/>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6" name="Footer Placeholder 5">
            <a:extLst>
              <a:ext uri="{FF2B5EF4-FFF2-40B4-BE49-F238E27FC236}">
                <a16:creationId xmlns:a16="http://schemas.microsoft.com/office/drawing/2014/main" id="{87513B3D-A00E-7145-8360-138656103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6EDCB-2EA4-A342-9174-97F54C50A8FF}"/>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99749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372E-9D50-0442-B77D-C81884F3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6556-FEB5-2349-A209-D1FDC7337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9CBFB-1206-7244-901D-7C4C310F1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15ECC-CE2B-3440-A446-785FE658259F}"/>
              </a:ext>
            </a:extLst>
          </p:cNvPr>
          <p:cNvSpPr>
            <a:spLocks noGrp="1"/>
          </p:cNvSpPr>
          <p:nvPr>
            <p:ph type="dt" sz="half" idx="10"/>
          </p:nvPr>
        </p:nvSpPr>
        <p:spPr/>
        <p:txBody>
          <a:bodyPr/>
          <a:lstStyle/>
          <a:p>
            <a:fld id="{D20E0131-AE01-1143-89A5-E9E562D2FEE3}" type="datetimeFigureOut">
              <a:rPr lang="en-US" smtClean="0"/>
              <a:t>3/12/19</a:t>
            </a:fld>
            <a:endParaRPr lang="en-US"/>
          </a:p>
        </p:txBody>
      </p:sp>
      <p:sp>
        <p:nvSpPr>
          <p:cNvPr id="6" name="Footer Placeholder 5">
            <a:extLst>
              <a:ext uri="{FF2B5EF4-FFF2-40B4-BE49-F238E27FC236}">
                <a16:creationId xmlns:a16="http://schemas.microsoft.com/office/drawing/2014/main" id="{CD766890-09D2-824C-92B2-94E2342ED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C5F78-62B7-C840-8EDD-012E0A3A3302}"/>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33910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6118D-155C-AA4A-AE15-4B71184D0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C20799-642A-6D4F-B8BE-87342CB59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671CA-4358-CA4C-9229-E19C40512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E0131-AE01-1143-89A5-E9E562D2FEE3}" type="datetimeFigureOut">
              <a:rPr lang="en-US" smtClean="0"/>
              <a:t>3/12/19</a:t>
            </a:fld>
            <a:endParaRPr lang="en-US"/>
          </a:p>
        </p:txBody>
      </p:sp>
      <p:sp>
        <p:nvSpPr>
          <p:cNvPr id="5" name="Footer Placeholder 4">
            <a:extLst>
              <a:ext uri="{FF2B5EF4-FFF2-40B4-BE49-F238E27FC236}">
                <a16:creationId xmlns:a16="http://schemas.microsoft.com/office/drawing/2014/main" id="{C530EF83-C388-2248-AD1A-21CFF0CD8C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E9BB1-CDE9-0E44-90A5-B27071357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90167-E250-974D-9908-81D242E221BD}" type="slidenum">
              <a:rPr lang="en-US" smtClean="0"/>
              <a:t>‹#›</a:t>
            </a:fld>
            <a:endParaRPr lang="en-US"/>
          </a:p>
        </p:txBody>
      </p:sp>
    </p:spTree>
    <p:extLst>
      <p:ext uri="{BB962C8B-B14F-4D97-AF65-F5344CB8AC3E}">
        <p14:creationId xmlns:p14="http://schemas.microsoft.com/office/powerpoint/2010/main" val="419679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5.emf"/><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1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8.emf"/><Relationship Id="rId7"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8.emf"/><Relationship Id="rId7"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7.e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21.emf"/><Relationship Id="rId4" Type="http://schemas.openxmlformats.org/officeDocument/2006/relationships/image" Target="../media/image9.emf"/><Relationship Id="rId9"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041F-5B68-6B42-A13E-DDE7B0B31E80}"/>
              </a:ext>
            </a:extLst>
          </p:cNvPr>
          <p:cNvSpPr>
            <a:spLocks noGrp="1"/>
          </p:cNvSpPr>
          <p:nvPr>
            <p:ph type="ctrTitle"/>
          </p:nvPr>
        </p:nvSpPr>
        <p:spPr/>
        <p:txBody>
          <a:bodyPr>
            <a:normAutofit fontScale="90000"/>
          </a:bodyPr>
          <a:lstStyle/>
          <a:p>
            <a:r>
              <a:rPr lang="en-US" dirty="0"/>
              <a:t>Coresets, Discrepancy, and Sketches in Machine Learning</a:t>
            </a:r>
            <a:br>
              <a:rPr lang="en-US" dirty="0"/>
            </a:br>
            <a:endParaRPr lang="en-US" dirty="0"/>
          </a:p>
        </p:txBody>
      </p:sp>
      <p:sp>
        <p:nvSpPr>
          <p:cNvPr id="3" name="Subtitle 2">
            <a:extLst>
              <a:ext uri="{FF2B5EF4-FFF2-40B4-BE49-F238E27FC236}">
                <a16:creationId xmlns:a16="http://schemas.microsoft.com/office/drawing/2014/main" id="{B5981FC9-42D2-334A-AA84-4AF98D55353F}"/>
              </a:ext>
            </a:extLst>
          </p:cNvPr>
          <p:cNvSpPr>
            <a:spLocks noGrp="1"/>
          </p:cNvSpPr>
          <p:nvPr>
            <p:ph type="subTitle" idx="1"/>
          </p:nvPr>
        </p:nvSpPr>
        <p:spPr/>
        <p:txBody>
          <a:bodyPr/>
          <a:lstStyle/>
          <a:p>
            <a:r>
              <a:rPr lang="en-US" dirty="0"/>
              <a:t>Edo Liberty – Research Director, Amazon</a:t>
            </a:r>
          </a:p>
          <a:p>
            <a:r>
              <a:rPr lang="en-US" dirty="0"/>
              <a:t>Zohar </a:t>
            </a:r>
            <a:r>
              <a:rPr lang="en-US" dirty="0" err="1"/>
              <a:t>Karnin</a:t>
            </a:r>
            <a:r>
              <a:rPr lang="en-US" dirty="0"/>
              <a:t> – Principal Scientist, Amazon</a:t>
            </a:r>
          </a:p>
        </p:txBody>
      </p:sp>
    </p:spTree>
    <p:extLst>
      <p:ext uri="{BB962C8B-B14F-4D97-AF65-F5344CB8AC3E}">
        <p14:creationId xmlns:p14="http://schemas.microsoft.com/office/powerpoint/2010/main" val="34147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098E-C35E-5E4D-A410-F28E1695FE7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282336D-1428-744A-90A6-F6693E936C70}"/>
              </a:ext>
            </a:extLst>
          </p:cNvPr>
          <p:cNvSpPr>
            <a:spLocks noGrp="1"/>
          </p:cNvSpPr>
          <p:nvPr>
            <p:ph idx="1"/>
          </p:nvPr>
        </p:nvSpPr>
        <p:spPr/>
        <p:txBody>
          <a:bodyPr>
            <a:normAutofit/>
          </a:bodyPr>
          <a:lstStyle/>
          <a:p>
            <a:pPr marL="0" indent="0">
              <a:buNone/>
            </a:pPr>
            <a:endParaRPr lang="en-US" dirty="0"/>
          </a:p>
          <a:p>
            <a:pPr marL="0" indent="0">
              <a:buNone/>
            </a:pPr>
            <a:r>
              <a:rPr lang="en-US" dirty="0"/>
              <a:t>For the function </a:t>
            </a:r>
          </a:p>
          <a:p>
            <a:pPr marL="0" indent="0">
              <a:buNone/>
            </a:pPr>
            <a:endParaRPr lang="en-US" dirty="0"/>
          </a:p>
          <a:p>
            <a:pPr marL="0" indent="0">
              <a:buNone/>
            </a:pPr>
            <a:r>
              <a:rPr lang="en-US" dirty="0"/>
              <a:t>1) We have that</a:t>
            </a:r>
          </a:p>
          <a:p>
            <a:pPr marL="0" indent="0">
              <a:buNone/>
            </a:pPr>
            <a:endParaRPr lang="en-US" dirty="0"/>
          </a:p>
          <a:p>
            <a:pPr marL="0" indent="0">
              <a:buNone/>
            </a:pPr>
            <a:r>
              <a:rPr lang="en-US" dirty="0"/>
              <a:t>2) We have a coreset of size</a:t>
            </a:r>
          </a:p>
          <a:p>
            <a:pPr marL="0" indent="0">
              <a:buNone/>
            </a:pPr>
            <a:endParaRPr lang="en-US" dirty="0"/>
          </a:p>
          <a:p>
            <a:pPr marL="0" indent="0">
              <a:buNone/>
            </a:pPr>
            <a:r>
              <a:rPr lang="en-US" dirty="0"/>
              <a:t>Does this generalize?  </a:t>
            </a:r>
          </a:p>
        </p:txBody>
      </p:sp>
      <p:pic>
        <p:nvPicPr>
          <p:cNvPr id="4" name="Picture 3">
            <a:extLst>
              <a:ext uri="{FF2B5EF4-FFF2-40B4-BE49-F238E27FC236}">
                <a16:creationId xmlns:a16="http://schemas.microsoft.com/office/drawing/2014/main" id="{B4AC46C7-8AEB-A045-AC62-DE45183AE036}"/>
              </a:ext>
            </a:extLst>
          </p:cNvPr>
          <p:cNvPicPr>
            <a:picLocks noChangeAspect="1"/>
          </p:cNvPicPr>
          <p:nvPr/>
        </p:nvPicPr>
        <p:blipFill>
          <a:blip r:embed="rId2"/>
          <a:stretch>
            <a:fillRect/>
          </a:stretch>
        </p:blipFill>
        <p:spPr>
          <a:xfrm>
            <a:off x="3794217" y="2070350"/>
            <a:ext cx="3289300" cy="952500"/>
          </a:xfrm>
          <a:prstGeom prst="rect">
            <a:avLst/>
          </a:prstGeom>
        </p:spPr>
      </p:pic>
      <p:pic>
        <p:nvPicPr>
          <p:cNvPr id="7" name="Picture 6">
            <a:extLst>
              <a:ext uri="{FF2B5EF4-FFF2-40B4-BE49-F238E27FC236}">
                <a16:creationId xmlns:a16="http://schemas.microsoft.com/office/drawing/2014/main" id="{F8A5616D-7FE4-3B4C-A42D-A25790F9D57A}"/>
              </a:ext>
            </a:extLst>
          </p:cNvPr>
          <p:cNvPicPr>
            <a:picLocks noChangeAspect="1"/>
          </p:cNvPicPr>
          <p:nvPr/>
        </p:nvPicPr>
        <p:blipFill>
          <a:blip r:embed="rId3"/>
          <a:stretch>
            <a:fillRect/>
          </a:stretch>
        </p:blipFill>
        <p:spPr>
          <a:xfrm>
            <a:off x="5213534" y="4444412"/>
            <a:ext cx="431800" cy="317500"/>
          </a:xfrm>
          <a:prstGeom prst="rect">
            <a:avLst/>
          </a:prstGeom>
        </p:spPr>
      </p:pic>
      <p:pic>
        <p:nvPicPr>
          <p:cNvPr id="6" name="Picture 5">
            <a:extLst>
              <a:ext uri="{FF2B5EF4-FFF2-40B4-BE49-F238E27FC236}">
                <a16:creationId xmlns:a16="http://schemas.microsoft.com/office/drawing/2014/main" id="{6811BB05-9A2D-D64A-A9F8-0A3FAF684591}"/>
              </a:ext>
            </a:extLst>
          </p:cNvPr>
          <p:cNvPicPr>
            <a:picLocks noChangeAspect="1"/>
          </p:cNvPicPr>
          <p:nvPr/>
        </p:nvPicPr>
        <p:blipFill>
          <a:blip r:embed="rId4"/>
          <a:stretch>
            <a:fillRect/>
          </a:stretch>
        </p:blipFill>
        <p:spPr>
          <a:xfrm>
            <a:off x="3590462" y="3369646"/>
            <a:ext cx="3810000" cy="673100"/>
          </a:xfrm>
          <a:prstGeom prst="rect">
            <a:avLst/>
          </a:prstGeom>
        </p:spPr>
      </p:pic>
    </p:spTree>
    <p:extLst>
      <p:ext uri="{BB962C8B-B14F-4D97-AF65-F5344CB8AC3E}">
        <p14:creationId xmlns:p14="http://schemas.microsoft.com/office/powerpoint/2010/main" val="10643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7FF8-89AE-FC4F-9397-77D52ADA0AFB}"/>
              </a:ext>
            </a:extLst>
          </p:cNvPr>
          <p:cNvSpPr>
            <a:spLocks noGrp="1"/>
          </p:cNvSpPr>
          <p:nvPr>
            <p:ph type="title"/>
          </p:nvPr>
        </p:nvSpPr>
        <p:spPr/>
        <p:txBody>
          <a:bodyPr/>
          <a:lstStyle/>
          <a:p>
            <a:r>
              <a:rPr lang="en-US" dirty="0"/>
              <a:t>Answer: Yes</a:t>
            </a:r>
          </a:p>
        </p:txBody>
      </p:sp>
      <p:sp>
        <p:nvSpPr>
          <p:cNvPr id="3" name="Content Placeholder 2">
            <a:extLst>
              <a:ext uri="{FF2B5EF4-FFF2-40B4-BE49-F238E27FC236}">
                <a16:creationId xmlns:a16="http://schemas.microsoft.com/office/drawing/2014/main" id="{0FBA14E8-2312-FD4D-BC32-B7F1E7817477}"/>
              </a:ext>
            </a:extLst>
          </p:cNvPr>
          <p:cNvSpPr>
            <a:spLocks noGrp="1"/>
          </p:cNvSpPr>
          <p:nvPr>
            <p:ph idx="1"/>
          </p:nvPr>
        </p:nvSpPr>
        <p:spPr>
          <a:xfrm>
            <a:off x="838200" y="1825624"/>
            <a:ext cx="10515600" cy="5032375"/>
          </a:xfrm>
        </p:spPr>
        <p:txBody>
          <a:bodyPr>
            <a:normAutofit/>
          </a:bodyPr>
          <a:lstStyle/>
          <a:p>
            <a:pPr marL="0" indent="0">
              <a:buNone/>
            </a:pPr>
            <a:r>
              <a:rPr lang="en-US" b="1" dirty="0"/>
              <a:t>Definition:</a:t>
            </a:r>
            <a:r>
              <a:rPr lang="en-US" dirty="0"/>
              <a:t> </a:t>
            </a:r>
            <a:r>
              <a:rPr lang="en-US" dirty="0">
                <a:solidFill>
                  <a:schemeClr val="accent2"/>
                </a:solidFill>
              </a:rPr>
              <a:t>Class Discrepancy </a:t>
            </a:r>
          </a:p>
          <a:p>
            <a:pPr marL="0" indent="0">
              <a:buNone/>
            </a:pPr>
            <a:endParaRPr lang="en-US" dirty="0"/>
          </a:p>
          <a:p>
            <a:pPr marL="0" indent="0">
              <a:buNone/>
            </a:pPr>
            <a:r>
              <a:rPr lang="en-US" b="1" dirty="0"/>
              <a:t>Lemma:</a:t>
            </a:r>
            <a:r>
              <a:rPr lang="en-US" dirty="0"/>
              <a:t> For any function whose </a:t>
            </a:r>
            <a:r>
              <a:rPr lang="en-US" dirty="0">
                <a:solidFill>
                  <a:schemeClr val="accent2"/>
                </a:solidFill>
              </a:rPr>
              <a:t>Class Discrepancy </a:t>
            </a:r>
            <a:r>
              <a:rPr lang="en-US" dirty="0"/>
              <a:t>is</a:t>
            </a:r>
            <a:r>
              <a:rPr lang="en-US" dirty="0">
                <a:solidFill>
                  <a:schemeClr val="accent2"/>
                </a:solidFill>
              </a:rPr>
              <a:t> </a:t>
            </a:r>
          </a:p>
          <a:p>
            <a:pPr marL="0" indent="0">
              <a:buNone/>
            </a:pPr>
            <a:endParaRPr lang="en-US" dirty="0"/>
          </a:p>
          <a:p>
            <a:pPr marL="0" indent="0">
              <a:buNone/>
            </a:pPr>
            <a:r>
              <a:rPr lang="en-US" dirty="0"/>
              <a:t>Its coreset complexity is </a:t>
            </a:r>
          </a:p>
          <a:p>
            <a:pPr marL="0" indent="0">
              <a:buNone/>
            </a:pPr>
            <a:endParaRPr lang="en-US" dirty="0"/>
          </a:p>
          <a:p>
            <a:pPr marL="0" indent="0">
              <a:buNone/>
            </a:pPr>
            <a:r>
              <a:rPr lang="en-US" dirty="0"/>
              <a:t>Its </a:t>
            </a:r>
            <a:r>
              <a:rPr lang="en-US" i="1" dirty="0"/>
              <a:t>streaming</a:t>
            </a:r>
            <a:r>
              <a:rPr lang="en-US" dirty="0"/>
              <a:t> coreset complexity is </a:t>
            </a:r>
          </a:p>
          <a:p>
            <a:pPr marL="0" indent="0">
              <a:buNone/>
            </a:pPr>
            <a:endParaRPr lang="en-US" dirty="0"/>
          </a:p>
          <a:p>
            <a:pPr marL="0" indent="0">
              <a:buNone/>
            </a:pPr>
            <a:r>
              <a:rPr lang="en-US" dirty="0"/>
              <a:t>Its randomized </a:t>
            </a:r>
            <a:r>
              <a:rPr lang="en-US" i="1" dirty="0"/>
              <a:t>streaming</a:t>
            </a:r>
            <a:r>
              <a:rPr lang="en-US" dirty="0"/>
              <a:t> coreset complexity is</a:t>
            </a:r>
          </a:p>
        </p:txBody>
      </p:sp>
      <p:pic>
        <p:nvPicPr>
          <p:cNvPr id="7" name="Picture 6">
            <a:extLst>
              <a:ext uri="{FF2B5EF4-FFF2-40B4-BE49-F238E27FC236}">
                <a16:creationId xmlns:a16="http://schemas.microsoft.com/office/drawing/2014/main" id="{F94BCEE1-0D69-7B42-B542-4D5BBB0B4A0B}"/>
              </a:ext>
            </a:extLst>
          </p:cNvPr>
          <p:cNvPicPr>
            <a:picLocks noChangeAspect="1"/>
          </p:cNvPicPr>
          <p:nvPr/>
        </p:nvPicPr>
        <p:blipFill>
          <a:blip r:embed="rId2"/>
          <a:stretch>
            <a:fillRect/>
          </a:stretch>
        </p:blipFill>
        <p:spPr>
          <a:xfrm>
            <a:off x="4655670" y="3958856"/>
            <a:ext cx="889000" cy="317500"/>
          </a:xfrm>
          <a:prstGeom prst="rect">
            <a:avLst/>
          </a:prstGeom>
        </p:spPr>
      </p:pic>
      <p:pic>
        <p:nvPicPr>
          <p:cNvPr id="19" name="Picture 18">
            <a:extLst>
              <a:ext uri="{FF2B5EF4-FFF2-40B4-BE49-F238E27FC236}">
                <a16:creationId xmlns:a16="http://schemas.microsoft.com/office/drawing/2014/main" id="{9A842BDB-D27C-5D43-9A06-A190ED565CF3}"/>
              </a:ext>
            </a:extLst>
          </p:cNvPr>
          <p:cNvPicPr>
            <a:picLocks noChangeAspect="1"/>
          </p:cNvPicPr>
          <p:nvPr/>
        </p:nvPicPr>
        <p:blipFill>
          <a:blip r:embed="rId3"/>
          <a:stretch>
            <a:fillRect/>
          </a:stretch>
        </p:blipFill>
        <p:spPr>
          <a:xfrm>
            <a:off x="5283083" y="1686109"/>
            <a:ext cx="4495800" cy="863600"/>
          </a:xfrm>
          <a:prstGeom prst="rect">
            <a:avLst/>
          </a:prstGeom>
        </p:spPr>
      </p:pic>
      <p:pic>
        <p:nvPicPr>
          <p:cNvPr id="20" name="Picture 19">
            <a:extLst>
              <a:ext uri="{FF2B5EF4-FFF2-40B4-BE49-F238E27FC236}">
                <a16:creationId xmlns:a16="http://schemas.microsoft.com/office/drawing/2014/main" id="{19C4F853-DA0E-8F42-A9BA-50C2037CBF7F}"/>
              </a:ext>
            </a:extLst>
          </p:cNvPr>
          <p:cNvPicPr>
            <a:picLocks noChangeAspect="1"/>
          </p:cNvPicPr>
          <p:nvPr/>
        </p:nvPicPr>
        <p:blipFill>
          <a:blip r:embed="rId4"/>
          <a:stretch>
            <a:fillRect/>
          </a:stretch>
        </p:blipFill>
        <p:spPr>
          <a:xfrm>
            <a:off x="8694765" y="2936782"/>
            <a:ext cx="1955800" cy="317500"/>
          </a:xfrm>
          <a:prstGeom prst="rect">
            <a:avLst/>
          </a:prstGeom>
        </p:spPr>
      </p:pic>
      <p:pic>
        <p:nvPicPr>
          <p:cNvPr id="4" name="Picture 3">
            <a:extLst>
              <a:ext uri="{FF2B5EF4-FFF2-40B4-BE49-F238E27FC236}">
                <a16:creationId xmlns:a16="http://schemas.microsoft.com/office/drawing/2014/main" id="{84C9AC6A-489D-FF46-9EF7-7BB251F68241}"/>
              </a:ext>
            </a:extLst>
          </p:cNvPr>
          <p:cNvPicPr>
            <a:picLocks noChangeAspect="1"/>
          </p:cNvPicPr>
          <p:nvPr/>
        </p:nvPicPr>
        <p:blipFill>
          <a:blip r:embed="rId5"/>
          <a:stretch>
            <a:fillRect/>
          </a:stretch>
        </p:blipFill>
        <p:spPr>
          <a:xfrm>
            <a:off x="8083550" y="5961025"/>
            <a:ext cx="3327400" cy="406400"/>
          </a:xfrm>
          <a:prstGeom prst="rect">
            <a:avLst/>
          </a:prstGeom>
        </p:spPr>
      </p:pic>
      <p:pic>
        <p:nvPicPr>
          <p:cNvPr id="5" name="Picture 4">
            <a:extLst>
              <a:ext uri="{FF2B5EF4-FFF2-40B4-BE49-F238E27FC236}">
                <a16:creationId xmlns:a16="http://schemas.microsoft.com/office/drawing/2014/main" id="{73D1410B-A7A4-E844-BBA9-631139024FB2}"/>
              </a:ext>
            </a:extLst>
          </p:cNvPr>
          <p:cNvPicPr>
            <a:picLocks noChangeAspect="1"/>
          </p:cNvPicPr>
          <p:nvPr/>
        </p:nvPicPr>
        <p:blipFill>
          <a:blip r:embed="rId6"/>
          <a:stretch>
            <a:fillRect/>
          </a:stretch>
        </p:blipFill>
        <p:spPr>
          <a:xfrm>
            <a:off x="6191133" y="4898804"/>
            <a:ext cx="2679700" cy="406400"/>
          </a:xfrm>
          <a:prstGeom prst="rect">
            <a:avLst/>
          </a:prstGeom>
        </p:spPr>
      </p:pic>
    </p:spTree>
    <p:extLst>
      <p:ext uri="{BB962C8B-B14F-4D97-AF65-F5344CB8AC3E}">
        <p14:creationId xmlns:p14="http://schemas.microsoft.com/office/powerpoint/2010/main" val="172271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cxnSp>
        <p:nvCxnSpPr>
          <p:cNvPr id="4" name="Straight Connector 3">
            <a:extLst>
              <a:ext uri="{FF2B5EF4-FFF2-40B4-BE49-F238E27FC236}">
                <a16:creationId xmlns:a16="http://schemas.microsoft.com/office/drawing/2014/main" id="{2C174C6D-EE6C-9A45-A782-8F3FEA8A01E0}"/>
              </a:ext>
            </a:extLst>
          </p:cNvPr>
          <p:cNvCxnSpPr>
            <a:cxnSpLocks/>
          </p:cNvCxnSpPr>
          <p:nvPr/>
        </p:nvCxnSpPr>
        <p:spPr>
          <a:xfrm>
            <a:off x="4327124" y="278408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75650AB-27ED-A444-AB6B-41C8C65CB029}"/>
              </a:ext>
            </a:extLst>
          </p:cNvPr>
          <p:cNvCxnSpPr>
            <a:cxnSpLocks/>
          </p:cNvCxnSpPr>
          <p:nvPr/>
        </p:nvCxnSpPr>
        <p:spPr>
          <a:xfrm>
            <a:off x="4103695" y="378542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B5D7F2D-0252-DC4E-ABD8-088F8274C327}"/>
              </a:ext>
            </a:extLst>
          </p:cNvPr>
          <p:cNvPicPr>
            <a:picLocks noChangeAspect="1"/>
          </p:cNvPicPr>
          <p:nvPr/>
        </p:nvPicPr>
        <p:blipFill>
          <a:blip r:embed="rId2"/>
          <a:stretch>
            <a:fillRect/>
          </a:stretch>
        </p:blipFill>
        <p:spPr>
          <a:xfrm>
            <a:off x="8400741" y="3695284"/>
            <a:ext cx="139700" cy="203200"/>
          </a:xfrm>
          <a:prstGeom prst="rect">
            <a:avLst/>
          </a:prstGeom>
        </p:spPr>
      </p:pic>
      <p:pic>
        <p:nvPicPr>
          <p:cNvPr id="43" name="Picture 42">
            <a:extLst>
              <a:ext uri="{FF2B5EF4-FFF2-40B4-BE49-F238E27FC236}">
                <a16:creationId xmlns:a16="http://schemas.microsoft.com/office/drawing/2014/main" id="{D38C9E06-1C9B-2F41-892C-724E2A9E0F68}"/>
              </a:ext>
            </a:extLst>
          </p:cNvPr>
          <p:cNvPicPr>
            <a:picLocks noChangeAspect="1"/>
          </p:cNvPicPr>
          <p:nvPr/>
        </p:nvPicPr>
        <p:blipFill>
          <a:blip r:embed="rId3"/>
          <a:stretch>
            <a:fillRect/>
          </a:stretch>
        </p:blipFill>
        <p:spPr>
          <a:xfrm>
            <a:off x="9453419" y="3150429"/>
            <a:ext cx="1473200" cy="317500"/>
          </a:xfrm>
          <a:prstGeom prst="rect">
            <a:avLst/>
          </a:prstGeom>
        </p:spPr>
      </p:pic>
      <p:cxnSp>
        <p:nvCxnSpPr>
          <p:cNvPr id="44" name="Straight Connector 43">
            <a:extLst>
              <a:ext uri="{FF2B5EF4-FFF2-40B4-BE49-F238E27FC236}">
                <a16:creationId xmlns:a16="http://schemas.microsoft.com/office/drawing/2014/main" id="{2C25A113-26A8-0842-BBE9-0E7CF6F9DD18}"/>
              </a:ext>
            </a:extLst>
          </p:cNvPr>
          <p:cNvCxnSpPr>
            <a:cxnSpLocks/>
          </p:cNvCxnSpPr>
          <p:nvPr/>
        </p:nvCxnSpPr>
        <p:spPr>
          <a:xfrm>
            <a:off x="4327124" y="5256985"/>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001637-18E4-424C-83D0-C611A08B93FF}"/>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F56DAC66-75B9-D543-B798-DEA5F1958D9E}"/>
              </a:ext>
            </a:extLst>
          </p:cNvPr>
          <p:cNvPicPr>
            <a:picLocks noChangeAspect="1"/>
          </p:cNvPicPr>
          <p:nvPr/>
        </p:nvPicPr>
        <p:blipFill>
          <a:blip r:embed="rId2"/>
          <a:stretch>
            <a:fillRect/>
          </a:stretch>
        </p:blipFill>
        <p:spPr>
          <a:xfrm>
            <a:off x="8400741" y="6168187"/>
            <a:ext cx="139700" cy="203200"/>
          </a:xfrm>
          <a:prstGeom prst="rect">
            <a:avLst/>
          </a:prstGeom>
        </p:spPr>
      </p:pic>
      <p:sp>
        <p:nvSpPr>
          <p:cNvPr id="61" name="Freeform 60">
            <a:extLst>
              <a:ext uri="{FF2B5EF4-FFF2-40B4-BE49-F238E27FC236}">
                <a16:creationId xmlns:a16="http://schemas.microsoft.com/office/drawing/2014/main" id="{EAFA1A8C-1DD4-1241-AC18-A39CFF22AA62}"/>
              </a:ext>
            </a:extLst>
          </p:cNvPr>
          <p:cNvSpPr/>
          <p:nvPr/>
        </p:nvSpPr>
        <p:spPr>
          <a:xfrm>
            <a:off x="4327124" y="3066973"/>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61">
            <a:extLst>
              <a:ext uri="{FF2B5EF4-FFF2-40B4-BE49-F238E27FC236}">
                <a16:creationId xmlns:a16="http://schemas.microsoft.com/office/drawing/2014/main" id="{9CD819DC-91B5-4744-AF51-AA33958420FD}"/>
              </a:ext>
            </a:extLst>
          </p:cNvPr>
          <p:cNvPicPr>
            <a:picLocks noChangeAspect="1"/>
          </p:cNvPicPr>
          <p:nvPr/>
        </p:nvPicPr>
        <p:blipFill>
          <a:blip r:embed="rId4"/>
          <a:stretch>
            <a:fillRect/>
          </a:stretch>
        </p:blipFill>
        <p:spPr>
          <a:xfrm>
            <a:off x="333256" y="3221953"/>
            <a:ext cx="3022600" cy="317500"/>
          </a:xfrm>
          <a:prstGeom prst="rect">
            <a:avLst/>
          </a:prstGeom>
        </p:spPr>
      </p:pic>
      <p:sp>
        <p:nvSpPr>
          <p:cNvPr id="67" name="Freeform 66">
            <a:extLst>
              <a:ext uri="{FF2B5EF4-FFF2-40B4-BE49-F238E27FC236}">
                <a16:creationId xmlns:a16="http://schemas.microsoft.com/office/drawing/2014/main" id="{CCDA2A18-C9E5-A843-BB9E-2B6A566E7FFC}"/>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D254BA1E-C38D-1946-92F3-1760166344C8}"/>
              </a:ext>
            </a:extLst>
          </p:cNvPr>
          <p:cNvPicPr>
            <a:picLocks noChangeAspect="1"/>
          </p:cNvPicPr>
          <p:nvPr/>
        </p:nvPicPr>
        <p:blipFill>
          <a:blip r:embed="rId3"/>
          <a:stretch>
            <a:fillRect/>
          </a:stretch>
        </p:blipFill>
        <p:spPr>
          <a:xfrm>
            <a:off x="9453419" y="5733503"/>
            <a:ext cx="1473200" cy="317500"/>
          </a:xfrm>
          <a:prstGeom prst="rect">
            <a:avLst/>
          </a:prstGeom>
        </p:spPr>
      </p:pic>
      <p:pic>
        <p:nvPicPr>
          <p:cNvPr id="8" name="Picture 7">
            <a:extLst>
              <a:ext uri="{FF2B5EF4-FFF2-40B4-BE49-F238E27FC236}">
                <a16:creationId xmlns:a16="http://schemas.microsoft.com/office/drawing/2014/main" id="{FBC3C8C9-2706-D24B-94E8-6BCCF0308162}"/>
              </a:ext>
            </a:extLst>
          </p:cNvPr>
          <p:cNvPicPr>
            <a:picLocks noChangeAspect="1"/>
          </p:cNvPicPr>
          <p:nvPr/>
        </p:nvPicPr>
        <p:blipFill>
          <a:blip r:embed="rId5"/>
          <a:stretch>
            <a:fillRect/>
          </a:stretch>
        </p:blipFill>
        <p:spPr>
          <a:xfrm>
            <a:off x="300702" y="5695403"/>
            <a:ext cx="3365500" cy="355600"/>
          </a:xfrm>
          <a:prstGeom prst="rect">
            <a:avLst/>
          </a:prstGeom>
        </p:spPr>
      </p:pic>
      <p:cxnSp>
        <p:nvCxnSpPr>
          <p:cNvPr id="30" name="Straight Connector 29">
            <a:extLst>
              <a:ext uri="{FF2B5EF4-FFF2-40B4-BE49-F238E27FC236}">
                <a16:creationId xmlns:a16="http://schemas.microsoft.com/office/drawing/2014/main" id="{457DB0CE-999E-7E47-844C-A26A55FC1E27}"/>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44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pic>
        <p:nvPicPr>
          <p:cNvPr id="24" name="Picture 23">
            <a:extLst>
              <a:ext uri="{FF2B5EF4-FFF2-40B4-BE49-F238E27FC236}">
                <a16:creationId xmlns:a16="http://schemas.microsoft.com/office/drawing/2014/main" id="{C49A8E71-B780-694D-B85E-918DABDC1C7C}"/>
              </a:ext>
            </a:extLst>
          </p:cNvPr>
          <p:cNvPicPr>
            <a:picLocks noChangeAspect="1"/>
          </p:cNvPicPr>
          <p:nvPr/>
        </p:nvPicPr>
        <p:blipFill>
          <a:blip r:embed="rId2"/>
          <a:stretch>
            <a:fillRect/>
          </a:stretch>
        </p:blipFill>
        <p:spPr>
          <a:xfrm>
            <a:off x="9453419" y="5754123"/>
            <a:ext cx="1219200" cy="279400"/>
          </a:xfrm>
          <a:prstGeom prst="rect">
            <a:avLst/>
          </a:prstGeom>
        </p:spPr>
      </p:pic>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64084"/>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84078"/>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695280"/>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265279"/>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176481"/>
            <a:ext cx="139700" cy="203200"/>
          </a:xfrm>
          <a:prstGeom prst="rect">
            <a:avLst/>
          </a:prstGeom>
        </p:spPr>
      </p:pic>
      <p:sp>
        <p:nvSpPr>
          <p:cNvPr id="71" name="Freeform 70">
            <a:extLst>
              <a:ext uri="{FF2B5EF4-FFF2-40B4-BE49-F238E27FC236}">
                <a16:creationId xmlns:a16="http://schemas.microsoft.com/office/drawing/2014/main" id="{72491446-979F-F644-B3C1-F8DB4D6BE039}"/>
              </a:ext>
            </a:extLst>
          </p:cNvPr>
          <p:cNvSpPr/>
          <p:nvPr/>
        </p:nvSpPr>
        <p:spPr>
          <a:xfrm>
            <a:off x="4327124" y="3066969"/>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64084"/>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078335" y="5638315"/>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C7102E6F-821A-DB41-A692-708C25C31DA1}"/>
              </a:ext>
            </a:extLst>
          </p:cNvPr>
          <p:cNvPicPr>
            <a:picLocks noChangeAspect="1"/>
          </p:cNvPicPr>
          <p:nvPr/>
        </p:nvPicPr>
        <p:blipFill>
          <a:blip r:embed="rId4"/>
          <a:stretch>
            <a:fillRect/>
          </a:stretch>
        </p:blipFill>
        <p:spPr>
          <a:xfrm>
            <a:off x="290588" y="5710800"/>
            <a:ext cx="3441700" cy="355600"/>
          </a:xfrm>
          <a:prstGeom prst="rect">
            <a:avLst/>
          </a:prstGeom>
        </p:spPr>
      </p:pic>
      <p:pic>
        <p:nvPicPr>
          <p:cNvPr id="33" name="Picture 32">
            <a:extLst>
              <a:ext uri="{FF2B5EF4-FFF2-40B4-BE49-F238E27FC236}">
                <a16:creationId xmlns:a16="http://schemas.microsoft.com/office/drawing/2014/main" id="{43F8A3F4-4889-B44E-8282-CAD4565408A5}"/>
              </a:ext>
            </a:extLst>
          </p:cNvPr>
          <p:cNvPicPr>
            <a:picLocks noChangeAspect="1"/>
          </p:cNvPicPr>
          <p:nvPr/>
        </p:nvPicPr>
        <p:blipFill>
          <a:blip r:embed="rId5"/>
          <a:stretch>
            <a:fillRect/>
          </a:stretch>
        </p:blipFill>
        <p:spPr>
          <a:xfrm>
            <a:off x="333257" y="3159778"/>
            <a:ext cx="3302000" cy="381000"/>
          </a:xfrm>
          <a:prstGeom prst="rect">
            <a:avLst/>
          </a:prstGeom>
        </p:spPr>
      </p:pic>
      <p:sp>
        <p:nvSpPr>
          <p:cNvPr id="6" name="TextBox 5">
            <a:extLst>
              <a:ext uri="{FF2B5EF4-FFF2-40B4-BE49-F238E27FC236}">
                <a16:creationId xmlns:a16="http://schemas.microsoft.com/office/drawing/2014/main" id="{AC5D8397-BDC3-464B-8735-255345F9110E}"/>
              </a:ext>
            </a:extLst>
          </p:cNvPr>
          <p:cNvSpPr txBox="1"/>
          <p:nvPr/>
        </p:nvSpPr>
        <p:spPr>
          <a:xfrm>
            <a:off x="4066306" y="1855106"/>
            <a:ext cx="4554067" cy="523220"/>
          </a:xfrm>
          <a:prstGeom prst="rect">
            <a:avLst/>
          </a:prstGeom>
          <a:noFill/>
        </p:spPr>
        <p:txBody>
          <a:bodyPr wrap="none" rtlCol="0">
            <a:spAutoFit/>
          </a:bodyPr>
          <a:lstStyle/>
          <a:p>
            <a:r>
              <a:rPr lang="en-US" sz="2800" dirty="0"/>
              <a:t>Sigmoid Activation Regression</a:t>
            </a:r>
          </a:p>
        </p:txBody>
      </p:sp>
      <p:sp>
        <p:nvSpPr>
          <p:cNvPr id="36" name="TextBox 35">
            <a:extLst>
              <a:ext uri="{FF2B5EF4-FFF2-40B4-BE49-F238E27FC236}">
                <a16:creationId xmlns:a16="http://schemas.microsoft.com/office/drawing/2014/main" id="{D1018730-5829-EC4E-9C34-AA86D6F27422}"/>
              </a:ext>
            </a:extLst>
          </p:cNvPr>
          <p:cNvSpPr txBox="1"/>
          <p:nvPr/>
        </p:nvSpPr>
        <p:spPr>
          <a:xfrm>
            <a:off x="4555401" y="4688656"/>
            <a:ext cx="3683957" cy="523220"/>
          </a:xfrm>
          <a:prstGeom prst="rect">
            <a:avLst/>
          </a:prstGeom>
          <a:noFill/>
        </p:spPr>
        <p:txBody>
          <a:bodyPr wrap="none" rtlCol="0">
            <a:spAutoFit/>
          </a:bodyPr>
          <a:lstStyle/>
          <a:p>
            <a:r>
              <a:rPr lang="en-US" sz="2800" dirty="0"/>
              <a:t>Gaussian Kernel Density</a:t>
            </a:r>
          </a:p>
        </p:txBody>
      </p:sp>
      <p:cxnSp>
        <p:nvCxnSpPr>
          <p:cNvPr id="37" name="Straight Connector 36">
            <a:extLst>
              <a:ext uri="{FF2B5EF4-FFF2-40B4-BE49-F238E27FC236}">
                <a16:creationId xmlns:a16="http://schemas.microsoft.com/office/drawing/2014/main" id="{7C5C8539-1088-954D-BE9C-55DD59CB681D}"/>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B9E269AF-3356-ED4B-A624-989C226DB577}"/>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C96D-B12F-FC49-BDA4-B4B1FCB14D91}"/>
              </a:ext>
            </a:extLst>
          </p:cNvPr>
          <p:cNvSpPr>
            <a:spLocks noGrp="1"/>
          </p:cNvSpPr>
          <p:nvPr>
            <p:ph type="title"/>
          </p:nvPr>
        </p:nvSpPr>
        <p:spPr/>
        <p:txBody>
          <a:bodyPr/>
          <a:lstStyle/>
          <a:p>
            <a:r>
              <a:rPr lang="en-US" dirty="0"/>
              <a:t>Interesting Connection</a:t>
            </a:r>
          </a:p>
        </p:txBody>
      </p:sp>
      <p:sp>
        <p:nvSpPr>
          <p:cNvPr id="3" name="Content Placeholder 2">
            <a:extLst>
              <a:ext uri="{FF2B5EF4-FFF2-40B4-BE49-F238E27FC236}">
                <a16:creationId xmlns:a16="http://schemas.microsoft.com/office/drawing/2014/main" id="{299302F4-608A-B14D-914A-E511170DEB38}"/>
              </a:ext>
            </a:extLst>
          </p:cNvPr>
          <p:cNvSpPr>
            <a:spLocks noGrp="1"/>
          </p:cNvSpPr>
          <p:nvPr>
            <p:ph idx="1"/>
          </p:nvPr>
        </p:nvSpPr>
        <p:spPr/>
        <p:txBody>
          <a:bodyPr/>
          <a:lstStyle/>
          <a:p>
            <a:pPr marL="0" indent="0">
              <a:buNone/>
            </a:pPr>
            <a:r>
              <a:rPr lang="en-US" dirty="0">
                <a:solidFill>
                  <a:schemeClr val="accent2"/>
                </a:solidFill>
              </a:rPr>
              <a:t>        Class Discrepancy                                   </a:t>
            </a:r>
            <a:r>
              <a:rPr lang="en-US" dirty="0" err="1">
                <a:solidFill>
                  <a:srgbClr val="FF0000"/>
                </a:solidFill>
              </a:rPr>
              <a:t>Rademacher</a:t>
            </a:r>
            <a:r>
              <a:rPr lang="en-US" dirty="0">
                <a:solidFill>
                  <a:srgbClr val="FF0000"/>
                </a:solidFill>
              </a:rPr>
              <a:t> Complexity</a:t>
            </a:r>
          </a:p>
          <a:p>
            <a:pPr marL="0" indent="0">
              <a:buNone/>
            </a:pPr>
            <a:endParaRPr lang="en-US" dirty="0"/>
          </a:p>
          <a:p>
            <a:pPr marL="0" indent="0">
              <a:buNone/>
            </a:pPr>
            <a:endParaRPr lang="en-US" dirty="0"/>
          </a:p>
          <a:p>
            <a:pPr marL="0" indent="0">
              <a:buNone/>
            </a:pPr>
            <a:endParaRPr lang="en-US" dirty="0"/>
          </a:p>
          <a:p>
            <a:pPr marL="0" indent="0">
              <a:buNone/>
            </a:pPr>
            <a:r>
              <a:rPr lang="en-US" dirty="0"/>
              <a:t>Usually:                                                      Usually: </a:t>
            </a:r>
          </a:p>
          <a:p>
            <a:pPr marL="0" indent="0">
              <a:buNone/>
            </a:pPr>
            <a:endParaRPr lang="en-US" dirty="0"/>
          </a:p>
          <a:p>
            <a:pPr marL="0" indent="0">
              <a:buNone/>
            </a:pPr>
            <a:r>
              <a:rPr lang="en-US" dirty="0"/>
              <a:t>Governs: </a:t>
            </a:r>
            <a:r>
              <a:rPr lang="en-US" dirty="0">
                <a:solidFill>
                  <a:schemeClr val="accent2"/>
                </a:solidFill>
              </a:rPr>
              <a:t>Coreset Complexity</a:t>
            </a:r>
            <a:r>
              <a:rPr lang="en-US" dirty="0"/>
              <a:t>                    Governs: </a:t>
            </a:r>
            <a:r>
              <a:rPr lang="en-US" dirty="0">
                <a:solidFill>
                  <a:srgbClr val="FF0000"/>
                </a:solidFill>
              </a:rPr>
              <a:t>Sample Complexity</a:t>
            </a:r>
          </a:p>
        </p:txBody>
      </p:sp>
      <p:pic>
        <p:nvPicPr>
          <p:cNvPr id="5" name="Picture 4">
            <a:extLst>
              <a:ext uri="{FF2B5EF4-FFF2-40B4-BE49-F238E27FC236}">
                <a16:creationId xmlns:a16="http://schemas.microsoft.com/office/drawing/2014/main" id="{34D721FB-B5FA-E945-AC6B-06E776173839}"/>
              </a:ext>
            </a:extLst>
          </p:cNvPr>
          <p:cNvPicPr>
            <a:picLocks noChangeAspect="1"/>
          </p:cNvPicPr>
          <p:nvPr/>
        </p:nvPicPr>
        <p:blipFill>
          <a:blip r:embed="rId2"/>
          <a:stretch>
            <a:fillRect/>
          </a:stretch>
        </p:blipFill>
        <p:spPr>
          <a:xfrm>
            <a:off x="6441121" y="2690178"/>
            <a:ext cx="4318000" cy="863600"/>
          </a:xfrm>
          <a:prstGeom prst="rect">
            <a:avLst/>
          </a:prstGeom>
        </p:spPr>
      </p:pic>
      <p:pic>
        <p:nvPicPr>
          <p:cNvPr id="6" name="Picture 5">
            <a:extLst>
              <a:ext uri="{FF2B5EF4-FFF2-40B4-BE49-F238E27FC236}">
                <a16:creationId xmlns:a16="http://schemas.microsoft.com/office/drawing/2014/main" id="{104ED861-A19D-F545-BD47-920A5B1071AF}"/>
              </a:ext>
            </a:extLst>
          </p:cNvPr>
          <p:cNvPicPr>
            <a:picLocks noChangeAspect="1"/>
          </p:cNvPicPr>
          <p:nvPr/>
        </p:nvPicPr>
        <p:blipFill>
          <a:blip r:embed="rId3"/>
          <a:stretch>
            <a:fillRect/>
          </a:stretch>
        </p:blipFill>
        <p:spPr>
          <a:xfrm>
            <a:off x="838200" y="2690178"/>
            <a:ext cx="4495800" cy="863600"/>
          </a:xfrm>
          <a:prstGeom prst="rect">
            <a:avLst/>
          </a:prstGeom>
        </p:spPr>
      </p:pic>
      <p:pic>
        <p:nvPicPr>
          <p:cNvPr id="8" name="Picture 7">
            <a:extLst>
              <a:ext uri="{FF2B5EF4-FFF2-40B4-BE49-F238E27FC236}">
                <a16:creationId xmlns:a16="http://schemas.microsoft.com/office/drawing/2014/main" id="{822A2687-61C4-184A-8201-3157DECD31B5}"/>
              </a:ext>
            </a:extLst>
          </p:cNvPr>
          <p:cNvPicPr>
            <a:picLocks noChangeAspect="1"/>
          </p:cNvPicPr>
          <p:nvPr/>
        </p:nvPicPr>
        <p:blipFill>
          <a:blip r:embed="rId4"/>
          <a:stretch>
            <a:fillRect/>
          </a:stretch>
        </p:blipFill>
        <p:spPr>
          <a:xfrm>
            <a:off x="2528824" y="3940842"/>
            <a:ext cx="1955800" cy="317500"/>
          </a:xfrm>
          <a:prstGeom prst="rect">
            <a:avLst/>
          </a:prstGeom>
        </p:spPr>
      </p:pic>
      <p:pic>
        <p:nvPicPr>
          <p:cNvPr id="9" name="Picture 8">
            <a:extLst>
              <a:ext uri="{FF2B5EF4-FFF2-40B4-BE49-F238E27FC236}">
                <a16:creationId xmlns:a16="http://schemas.microsoft.com/office/drawing/2014/main" id="{7B958899-0322-E843-A560-DCFE6521DED5}"/>
              </a:ext>
            </a:extLst>
          </p:cNvPr>
          <p:cNvPicPr>
            <a:picLocks noChangeAspect="1"/>
          </p:cNvPicPr>
          <p:nvPr/>
        </p:nvPicPr>
        <p:blipFill>
          <a:blip r:embed="rId5"/>
          <a:stretch>
            <a:fillRect/>
          </a:stretch>
        </p:blipFill>
        <p:spPr>
          <a:xfrm>
            <a:off x="8074087" y="3928142"/>
            <a:ext cx="2222500" cy="330200"/>
          </a:xfrm>
          <a:prstGeom prst="rect">
            <a:avLst/>
          </a:prstGeom>
        </p:spPr>
      </p:pic>
      <p:sp>
        <p:nvSpPr>
          <p:cNvPr id="10" name="TextBox 9">
            <a:extLst>
              <a:ext uri="{FF2B5EF4-FFF2-40B4-BE49-F238E27FC236}">
                <a16:creationId xmlns:a16="http://schemas.microsoft.com/office/drawing/2014/main" id="{5C401777-8AE9-1445-B40D-77A118B63C17}"/>
              </a:ext>
            </a:extLst>
          </p:cNvPr>
          <p:cNvSpPr txBox="1"/>
          <p:nvPr/>
        </p:nvSpPr>
        <p:spPr>
          <a:xfrm>
            <a:off x="392355" y="6028107"/>
            <a:ext cx="11407290" cy="523220"/>
          </a:xfrm>
          <a:prstGeom prst="rect">
            <a:avLst/>
          </a:prstGeom>
          <a:noFill/>
        </p:spPr>
        <p:txBody>
          <a:bodyPr wrap="none" rtlCol="0">
            <a:spAutoFit/>
          </a:bodyPr>
          <a:lstStyle/>
          <a:p>
            <a:r>
              <a:rPr lang="en-US" sz="2800" dirty="0"/>
              <a:t>Look at techniques for bounding the </a:t>
            </a:r>
            <a:r>
              <a:rPr lang="en-US" sz="2800" dirty="0" err="1"/>
              <a:t>Rademacher</a:t>
            </a:r>
            <a:r>
              <a:rPr lang="en-US" sz="2800" dirty="0"/>
              <a:t> Complexity for inspiration...</a:t>
            </a:r>
          </a:p>
        </p:txBody>
      </p:sp>
    </p:spTree>
    <p:extLst>
      <p:ext uri="{BB962C8B-B14F-4D97-AF65-F5344CB8AC3E}">
        <p14:creationId xmlns:p14="http://schemas.microsoft.com/office/powerpoint/2010/main" val="92464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vectors</a:t>
            </a:r>
          </a:p>
        </p:txBody>
      </p:sp>
      <p:cxnSp>
        <p:nvCxnSpPr>
          <p:cNvPr id="35" name="Straight Connector 34">
            <a:extLst>
              <a:ext uri="{FF2B5EF4-FFF2-40B4-BE49-F238E27FC236}">
                <a16:creationId xmlns:a16="http://schemas.microsoft.com/office/drawing/2014/main" id="{CA79D666-D5F8-F041-92D3-86B4E398608E}"/>
              </a:ext>
            </a:extLst>
          </p:cNvPr>
          <p:cNvCxnSpPr>
            <a:cxnSpLocks/>
          </p:cNvCxnSpPr>
          <p:nvPr/>
        </p:nvCxnSpPr>
        <p:spPr>
          <a:xfrm>
            <a:off x="5566500" y="3178628"/>
            <a:ext cx="0" cy="303001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D9C82F-5CFF-EB47-AC17-A293388DF25D}"/>
              </a:ext>
            </a:extLst>
          </p:cNvPr>
          <p:cNvCxnSpPr>
            <a:cxnSpLocks/>
          </p:cNvCxnSpPr>
          <p:nvPr/>
        </p:nvCxnSpPr>
        <p:spPr>
          <a:xfrm>
            <a:off x="3338285" y="4647906"/>
            <a:ext cx="4873921"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5EC2A9-B6FF-334C-B0FE-B042517101BD}"/>
              </a:ext>
            </a:extLst>
          </p:cNvPr>
          <p:cNvCxnSpPr>
            <a:cxnSpLocks/>
          </p:cNvCxnSpPr>
          <p:nvPr/>
        </p:nvCxnSpPr>
        <p:spPr>
          <a:xfrm flipH="1">
            <a:off x="3338285" y="3599543"/>
            <a:ext cx="4136572" cy="227874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1F6C2E5-9749-3249-95E3-EA7D7B328B9C}"/>
              </a:ext>
            </a:extLst>
          </p:cNvPr>
          <p:cNvSpPr/>
          <p:nvPr/>
        </p:nvSpPr>
        <p:spPr>
          <a:xfrm>
            <a:off x="4194900" y="3356134"/>
            <a:ext cx="2743200" cy="2583543"/>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2B13602B-EF67-EB49-903D-12E441119959}"/>
              </a:ext>
            </a:extLst>
          </p:cNvPr>
          <p:cNvCxnSpPr>
            <a:cxnSpLocks/>
          </p:cNvCxnSpPr>
          <p:nvPr/>
        </p:nvCxnSpPr>
        <p:spPr>
          <a:xfrm>
            <a:off x="5566500" y="4647905"/>
            <a:ext cx="468979" cy="450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64F556F-B879-A140-ADF2-D3DA62179F23}"/>
              </a:ext>
            </a:extLst>
          </p:cNvPr>
          <p:cNvCxnSpPr>
            <a:cxnSpLocks/>
          </p:cNvCxnSpPr>
          <p:nvPr/>
        </p:nvCxnSpPr>
        <p:spPr>
          <a:xfrm flipV="1">
            <a:off x="6041407" y="4482954"/>
            <a:ext cx="314443" cy="615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36F36D-0B84-CD4A-951E-7B079CEA840C}"/>
              </a:ext>
            </a:extLst>
          </p:cNvPr>
          <p:cNvCxnSpPr>
            <a:cxnSpLocks/>
          </p:cNvCxnSpPr>
          <p:nvPr/>
        </p:nvCxnSpPr>
        <p:spPr>
          <a:xfrm>
            <a:off x="6355850" y="4498032"/>
            <a:ext cx="356931" cy="610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9843059-5D02-9243-8F72-976571E53492}"/>
              </a:ext>
            </a:extLst>
          </p:cNvPr>
          <p:cNvCxnSpPr>
            <a:cxnSpLocks/>
          </p:cNvCxnSpPr>
          <p:nvPr/>
        </p:nvCxnSpPr>
        <p:spPr>
          <a:xfrm flipH="1">
            <a:off x="6096000" y="5108947"/>
            <a:ext cx="616782" cy="292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BADF97F-2F14-2443-B808-A9E00B7C1A2C}"/>
              </a:ext>
            </a:extLst>
          </p:cNvPr>
          <p:cNvCxnSpPr>
            <a:cxnSpLocks/>
          </p:cNvCxnSpPr>
          <p:nvPr/>
        </p:nvCxnSpPr>
        <p:spPr>
          <a:xfrm flipH="1" flipV="1">
            <a:off x="5483703" y="4993949"/>
            <a:ext cx="612297" cy="407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96BFADC-91E4-474C-B97A-5F4F90C0162D}"/>
              </a:ext>
            </a:extLst>
          </p:cNvPr>
          <p:cNvCxnSpPr>
            <a:cxnSpLocks/>
          </p:cNvCxnSpPr>
          <p:nvPr/>
        </p:nvCxnSpPr>
        <p:spPr>
          <a:xfrm flipV="1">
            <a:off x="5489631" y="4524443"/>
            <a:ext cx="551775" cy="469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F5DACE7-F70F-9B48-9F8F-CC8D6AF21F55}"/>
              </a:ext>
            </a:extLst>
          </p:cNvPr>
          <p:cNvCxnSpPr>
            <a:cxnSpLocks/>
          </p:cNvCxnSpPr>
          <p:nvPr/>
        </p:nvCxnSpPr>
        <p:spPr>
          <a:xfrm flipH="1" flipV="1">
            <a:off x="5483703" y="4186471"/>
            <a:ext cx="551776" cy="337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A45218-1535-B442-9129-8B04B6CACA41}"/>
              </a:ext>
            </a:extLst>
          </p:cNvPr>
          <p:cNvCxnSpPr>
            <a:cxnSpLocks/>
          </p:cNvCxnSpPr>
          <p:nvPr/>
        </p:nvCxnSpPr>
        <p:spPr>
          <a:xfrm flipH="1">
            <a:off x="4943707" y="4197772"/>
            <a:ext cx="560943" cy="326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CEA104C-772E-9F43-AAE7-83B1719D3BAE}"/>
              </a:ext>
            </a:extLst>
          </p:cNvPr>
          <p:cNvCxnSpPr>
            <a:cxnSpLocks/>
          </p:cNvCxnSpPr>
          <p:nvPr/>
        </p:nvCxnSpPr>
        <p:spPr>
          <a:xfrm flipV="1">
            <a:off x="4946946" y="3851730"/>
            <a:ext cx="90055" cy="661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85A1C24-0E1F-9E43-AE02-19179FFEADF8}"/>
              </a:ext>
            </a:extLst>
          </p:cNvPr>
          <p:cNvCxnSpPr>
            <a:cxnSpLocks/>
          </p:cNvCxnSpPr>
          <p:nvPr/>
        </p:nvCxnSpPr>
        <p:spPr>
          <a:xfrm>
            <a:off x="5053522" y="3859800"/>
            <a:ext cx="318777" cy="584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98D60F9F-0070-C240-8BFE-06F523519810}"/>
              </a:ext>
            </a:extLst>
          </p:cNvPr>
          <p:cNvPicPr>
            <a:picLocks noChangeAspect="1"/>
          </p:cNvPicPr>
          <p:nvPr/>
        </p:nvPicPr>
        <p:blipFill>
          <a:blip r:embed="rId3"/>
          <a:stretch>
            <a:fillRect/>
          </a:stretch>
        </p:blipFill>
        <p:spPr>
          <a:xfrm>
            <a:off x="7049504" y="4247930"/>
            <a:ext cx="990600" cy="317500"/>
          </a:xfrm>
          <a:prstGeom prst="rect">
            <a:avLst/>
          </a:prstGeom>
        </p:spPr>
      </p:pic>
      <p:pic>
        <p:nvPicPr>
          <p:cNvPr id="104" name="Picture 103">
            <a:extLst>
              <a:ext uri="{FF2B5EF4-FFF2-40B4-BE49-F238E27FC236}">
                <a16:creationId xmlns:a16="http://schemas.microsoft.com/office/drawing/2014/main" id="{84E89800-6F5F-F34F-9D7A-F012FA03D5D1}"/>
              </a:ext>
            </a:extLst>
          </p:cNvPr>
          <p:cNvPicPr>
            <a:picLocks noChangeAspect="1"/>
          </p:cNvPicPr>
          <p:nvPr/>
        </p:nvPicPr>
        <p:blipFill>
          <a:blip r:embed="rId4"/>
          <a:stretch>
            <a:fillRect/>
          </a:stretch>
        </p:blipFill>
        <p:spPr>
          <a:xfrm>
            <a:off x="4000072" y="1682117"/>
            <a:ext cx="2870200" cy="863600"/>
          </a:xfrm>
          <a:prstGeom prst="rect">
            <a:avLst/>
          </a:prstGeom>
        </p:spPr>
      </p:pic>
      <p:grpSp>
        <p:nvGrpSpPr>
          <p:cNvPr id="128" name="Group 127">
            <a:extLst>
              <a:ext uri="{FF2B5EF4-FFF2-40B4-BE49-F238E27FC236}">
                <a16:creationId xmlns:a16="http://schemas.microsoft.com/office/drawing/2014/main" id="{A30CA0AD-E84A-7C48-80BE-89E9B4A4EE7E}"/>
              </a:ext>
            </a:extLst>
          </p:cNvPr>
          <p:cNvGrpSpPr/>
          <p:nvPr/>
        </p:nvGrpSpPr>
        <p:grpSpPr>
          <a:xfrm>
            <a:off x="2632069" y="1751977"/>
            <a:ext cx="7426045" cy="1404727"/>
            <a:chOff x="2632069" y="1751977"/>
            <a:chExt cx="7426045" cy="1404727"/>
          </a:xfrm>
        </p:grpSpPr>
        <p:sp>
          <p:nvSpPr>
            <p:cNvPr id="105" name="Right Brace 104">
              <a:extLst>
                <a:ext uri="{FF2B5EF4-FFF2-40B4-BE49-F238E27FC236}">
                  <a16:creationId xmlns:a16="http://schemas.microsoft.com/office/drawing/2014/main" id="{40F13277-2B77-3D48-9D38-216D84AAAA70}"/>
                </a:ext>
              </a:extLst>
            </p:cNvPr>
            <p:cNvSpPr/>
            <p:nvPr/>
          </p:nvSpPr>
          <p:spPr>
            <a:xfrm rot="5400000">
              <a:off x="6532097" y="2247543"/>
              <a:ext cx="278297" cy="53370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E5B2C970-3943-4C44-861C-9C8574496E49}"/>
                </a:ext>
              </a:extLst>
            </p:cNvPr>
            <p:cNvSpPr txBox="1"/>
            <p:nvPr/>
          </p:nvSpPr>
          <p:spPr>
            <a:xfrm>
              <a:off x="6547216" y="2633484"/>
              <a:ext cx="3510898" cy="523220"/>
            </a:xfrm>
            <a:prstGeom prst="rect">
              <a:avLst/>
            </a:prstGeom>
            <a:noFill/>
            <a:ln>
              <a:noFill/>
            </a:ln>
          </p:spPr>
          <p:txBody>
            <a:bodyPr wrap="none" rtlCol="0">
              <a:spAutoFit/>
            </a:bodyPr>
            <a:lstStyle/>
            <a:p>
              <a:r>
                <a:rPr lang="en-US" sz="2800" dirty="0">
                  <a:solidFill>
                    <a:schemeClr val="accent2"/>
                  </a:solidFill>
                </a:rPr>
                <a:t>Does not depend on n</a:t>
              </a:r>
            </a:p>
          </p:txBody>
        </p:sp>
        <p:sp>
          <p:nvSpPr>
            <p:cNvPr id="107" name="Freeform 106">
              <a:extLst>
                <a:ext uri="{FF2B5EF4-FFF2-40B4-BE49-F238E27FC236}">
                  <a16:creationId xmlns:a16="http://schemas.microsoft.com/office/drawing/2014/main" id="{D70352C8-5EC5-464E-8B89-0B55920BC3AA}"/>
                </a:ext>
              </a:extLst>
            </p:cNvPr>
            <p:cNvSpPr/>
            <p:nvPr/>
          </p:nvSpPr>
          <p:spPr>
            <a:xfrm>
              <a:off x="2632069" y="1751977"/>
              <a:ext cx="3870333"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8" name="Straight Arrow Connector 107">
            <a:extLst>
              <a:ext uri="{FF2B5EF4-FFF2-40B4-BE49-F238E27FC236}">
                <a16:creationId xmlns:a16="http://schemas.microsoft.com/office/drawing/2014/main" id="{7C3BA4A7-8590-734D-87D0-7926DEC526DE}"/>
              </a:ext>
            </a:extLst>
          </p:cNvPr>
          <p:cNvCxnSpPr>
            <a:cxnSpLocks/>
          </p:cNvCxnSpPr>
          <p:nvPr/>
        </p:nvCxnSpPr>
        <p:spPr>
          <a:xfrm flipH="1">
            <a:off x="5753100" y="5115478"/>
            <a:ext cx="282380" cy="57527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97BBAEB-7765-1144-BEF9-EAA2AA7480C8}"/>
              </a:ext>
            </a:extLst>
          </p:cNvPr>
          <p:cNvCxnSpPr>
            <a:cxnSpLocks/>
          </p:cNvCxnSpPr>
          <p:nvPr/>
        </p:nvCxnSpPr>
        <p:spPr>
          <a:xfrm flipV="1">
            <a:off x="6037055" y="4482954"/>
            <a:ext cx="318795" cy="6238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76B7456-D229-BD4A-8D7C-A5A8BD188288}"/>
              </a:ext>
            </a:extLst>
          </p:cNvPr>
          <p:cNvSpPr txBox="1"/>
          <p:nvPr/>
        </p:nvSpPr>
        <p:spPr>
          <a:xfrm>
            <a:off x="5808518" y="5496791"/>
            <a:ext cx="184731" cy="369332"/>
          </a:xfrm>
          <a:prstGeom prst="rect">
            <a:avLst/>
          </a:prstGeom>
          <a:noFill/>
        </p:spPr>
        <p:txBody>
          <a:bodyPr wrap="none" rtlCol="0">
            <a:spAutoFit/>
          </a:bodyPr>
          <a:lstStyle/>
          <a:p>
            <a:endParaRPr lang="en-US" dirty="0"/>
          </a:p>
        </p:txBody>
      </p:sp>
      <p:grpSp>
        <p:nvGrpSpPr>
          <p:cNvPr id="130" name="Group 129">
            <a:extLst>
              <a:ext uri="{FF2B5EF4-FFF2-40B4-BE49-F238E27FC236}">
                <a16:creationId xmlns:a16="http://schemas.microsoft.com/office/drawing/2014/main" id="{4ADEFD2B-B66D-E943-A536-3494D41C076F}"/>
              </a:ext>
            </a:extLst>
          </p:cNvPr>
          <p:cNvGrpSpPr/>
          <p:nvPr/>
        </p:nvGrpSpPr>
        <p:grpSpPr>
          <a:xfrm>
            <a:off x="8267070" y="4748625"/>
            <a:ext cx="3674994" cy="1889919"/>
            <a:chOff x="8267070" y="4748625"/>
            <a:chExt cx="3674994" cy="1889919"/>
          </a:xfrm>
        </p:grpSpPr>
        <p:grpSp>
          <p:nvGrpSpPr>
            <p:cNvPr id="127" name="Group 126">
              <a:extLst>
                <a:ext uri="{FF2B5EF4-FFF2-40B4-BE49-F238E27FC236}">
                  <a16:creationId xmlns:a16="http://schemas.microsoft.com/office/drawing/2014/main" id="{41C77525-5413-9540-9F62-7ABF276A2DC0}"/>
                </a:ext>
              </a:extLst>
            </p:cNvPr>
            <p:cNvGrpSpPr/>
            <p:nvPr/>
          </p:nvGrpSpPr>
          <p:grpSpPr>
            <a:xfrm>
              <a:off x="8267070" y="4748625"/>
              <a:ext cx="3674994" cy="1889919"/>
              <a:chOff x="8175630" y="4803489"/>
              <a:chExt cx="3674994" cy="1889919"/>
            </a:xfrm>
          </p:grpSpPr>
          <p:sp>
            <p:nvSpPr>
              <p:cNvPr id="125" name="TextBox 124">
                <a:extLst>
                  <a:ext uri="{FF2B5EF4-FFF2-40B4-BE49-F238E27FC236}">
                    <a16:creationId xmlns:a16="http://schemas.microsoft.com/office/drawing/2014/main" id="{3B694B2E-D13B-C14F-B1CE-215D80A494AC}"/>
                  </a:ext>
                </a:extLst>
              </p:cNvPr>
              <p:cNvSpPr txBox="1"/>
              <p:nvPr/>
            </p:nvSpPr>
            <p:spPr>
              <a:xfrm>
                <a:off x="8405996" y="6032894"/>
                <a:ext cx="3388363" cy="523220"/>
              </a:xfrm>
              <a:prstGeom prst="rect">
                <a:avLst/>
              </a:prstGeom>
              <a:noFill/>
            </p:spPr>
            <p:txBody>
              <a:bodyPr wrap="none" rtlCol="0">
                <a:spAutoFit/>
              </a:bodyPr>
              <a:lstStyle/>
              <a:p>
                <a:r>
                  <a:rPr lang="en-US" sz="2800" dirty="0">
                    <a:solidFill>
                      <a:srgbClr val="FF0000"/>
                    </a:solidFill>
                  </a:rPr>
                  <a:t>That’s encouraging.....</a:t>
                </a:r>
              </a:p>
            </p:txBody>
          </p:sp>
          <p:sp>
            <p:nvSpPr>
              <p:cNvPr id="126" name="Rounded Rectangle 125">
                <a:extLst>
                  <a:ext uri="{FF2B5EF4-FFF2-40B4-BE49-F238E27FC236}">
                    <a16:creationId xmlns:a16="http://schemas.microsoft.com/office/drawing/2014/main" id="{71250B84-679B-8D4E-AF01-E889E9115D75}"/>
                  </a:ext>
                </a:extLst>
              </p:cNvPr>
              <p:cNvSpPr/>
              <p:nvPr/>
            </p:nvSpPr>
            <p:spPr>
              <a:xfrm>
                <a:off x="8175630" y="4803489"/>
                <a:ext cx="3674994" cy="18899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129" name="Picture 128">
              <a:extLst>
                <a:ext uri="{FF2B5EF4-FFF2-40B4-BE49-F238E27FC236}">
                  <a16:creationId xmlns:a16="http://schemas.microsoft.com/office/drawing/2014/main" id="{54DD91A3-6956-4648-9922-05ED3D70D7DA}"/>
                </a:ext>
              </a:extLst>
            </p:cNvPr>
            <p:cNvPicPr>
              <a:picLocks noChangeAspect="1"/>
            </p:cNvPicPr>
            <p:nvPr/>
          </p:nvPicPr>
          <p:blipFill>
            <a:blip r:embed="rId5"/>
            <a:stretch>
              <a:fillRect/>
            </a:stretch>
          </p:blipFill>
          <p:spPr>
            <a:xfrm>
              <a:off x="8780307" y="5004985"/>
              <a:ext cx="2705100" cy="863600"/>
            </a:xfrm>
            <a:prstGeom prst="rect">
              <a:avLst/>
            </a:prstGeom>
          </p:spPr>
        </p:pic>
      </p:grpSp>
    </p:spTree>
    <p:extLst>
      <p:ext uri="{BB962C8B-B14F-4D97-AF65-F5344CB8AC3E}">
        <p14:creationId xmlns:p14="http://schemas.microsoft.com/office/powerpoint/2010/main" val="205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84D13-B208-A640-AE2B-876F7A46A7F5}"/>
              </a:ext>
            </a:extLst>
          </p:cNvPr>
          <p:cNvPicPr>
            <a:picLocks noChangeAspect="1"/>
          </p:cNvPicPr>
          <p:nvPr/>
        </p:nvPicPr>
        <p:blipFill>
          <a:blip r:embed="rId3"/>
          <a:stretch>
            <a:fillRect/>
          </a:stretch>
        </p:blipFill>
        <p:spPr>
          <a:xfrm>
            <a:off x="4003548" y="1690688"/>
            <a:ext cx="3721100" cy="863600"/>
          </a:xfrm>
          <a:prstGeom prst="rect">
            <a:avLst/>
          </a:prstGeom>
        </p:spPr>
      </p:pic>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matrices</a:t>
            </a:r>
          </a:p>
        </p:txBody>
      </p:sp>
      <p:sp>
        <p:nvSpPr>
          <p:cNvPr id="5" name="TextBox 4">
            <a:extLst>
              <a:ext uri="{FF2B5EF4-FFF2-40B4-BE49-F238E27FC236}">
                <a16:creationId xmlns:a16="http://schemas.microsoft.com/office/drawing/2014/main" id="{8D20BB82-B61E-0B45-8ABA-F7D0DAF62A73}"/>
              </a:ext>
            </a:extLst>
          </p:cNvPr>
          <p:cNvSpPr txBox="1"/>
          <p:nvPr/>
        </p:nvSpPr>
        <p:spPr>
          <a:xfrm>
            <a:off x="914400" y="3532094"/>
            <a:ext cx="237566"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75FC02B2-EB3D-7A4F-84FB-48F295C0BCB9}"/>
              </a:ext>
            </a:extLst>
          </p:cNvPr>
          <p:cNvSpPr txBox="1"/>
          <p:nvPr/>
        </p:nvSpPr>
        <p:spPr>
          <a:xfrm>
            <a:off x="1151966" y="3016251"/>
            <a:ext cx="9756325" cy="2954655"/>
          </a:xfrm>
          <a:prstGeom prst="rect">
            <a:avLst/>
          </a:prstGeom>
          <a:noFill/>
        </p:spPr>
        <p:txBody>
          <a:bodyPr wrap="none" rtlCol="0">
            <a:spAutoFit/>
          </a:bodyPr>
          <a:lstStyle/>
          <a:p>
            <a:endParaRPr lang="en-US" sz="2800" b="1" dirty="0"/>
          </a:p>
          <a:p>
            <a:endParaRPr lang="en-US" sz="2800" b="1" dirty="0"/>
          </a:p>
          <a:p>
            <a:r>
              <a:rPr lang="en-US" sz="2800" b="1" dirty="0"/>
              <a:t>Proof </a:t>
            </a:r>
            <a:r>
              <a:rPr lang="en-US" sz="2800" i="1" dirty="0"/>
              <a:t>[Due to Nikhil Bansal in private communication] </a:t>
            </a:r>
          </a:p>
          <a:p>
            <a:r>
              <a:rPr lang="en-US" sz="2800" dirty="0"/>
              <a:t>This is a clever application of </a:t>
            </a:r>
            <a:r>
              <a:rPr lang="en-US" sz="2800" dirty="0" err="1"/>
              <a:t>Banaszczyk’s</a:t>
            </a:r>
            <a:r>
              <a:rPr lang="en-US" sz="2800" dirty="0"/>
              <a:t> theorem together with </a:t>
            </a:r>
          </a:p>
          <a:p>
            <a:r>
              <a:rPr lang="en-US" sz="2800" dirty="0"/>
              <a:t>standard bounds on the spectral norm of random matrices.</a:t>
            </a:r>
          </a:p>
          <a:p>
            <a:endParaRPr lang="en-US" dirty="0"/>
          </a:p>
          <a:p>
            <a:r>
              <a:rPr lang="en-US" sz="2800" dirty="0"/>
              <a:t>It’s also tight.</a:t>
            </a:r>
          </a:p>
        </p:txBody>
      </p:sp>
    </p:spTree>
    <p:extLst>
      <p:ext uri="{BB962C8B-B14F-4D97-AF65-F5344CB8AC3E}">
        <p14:creationId xmlns:p14="http://schemas.microsoft.com/office/powerpoint/2010/main" val="328894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a:t>
            </a:r>
            <a:r>
              <a:rPr lang="en-US" b="1" dirty="0"/>
              <a:t>all</a:t>
            </a:r>
            <a:r>
              <a:rPr lang="en-US" dirty="0"/>
              <a:t> tensors powers</a:t>
            </a:r>
          </a:p>
        </p:txBody>
      </p:sp>
      <p:grpSp>
        <p:nvGrpSpPr>
          <p:cNvPr id="24" name="Group 23">
            <a:extLst>
              <a:ext uri="{FF2B5EF4-FFF2-40B4-BE49-F238E27FC236}">
                <a16:creationId xmlns:a16="http://schemas.microsoft.com/office/drawing/2014/main" id="{2F62315C-180F-D44E-8F09-423FF8CFFBDA}"/>
              </a:ext>
            </a:extLst>
          </p:cNvPr>
          <p:cNvGrpSpPr/>
          <p:nvPr/>
        </p:nvGrpSpPr>
        <p:grpSpPr>
          <a:xfrm>
            <a:off x="572135" y="4120791"/>
            <a:ext cx="10407016" cy="954107"/>
            <a:chOff x="572135" y="4415938"/>
            <a:chExt cx="10407016" cy="954107"/>
          </a:xfrm>
        </p:grpSpPr>
        <p:sp>
          <p:nvSpPr>
            <p:cNvPr id="11" name="TextBox 10">
              <a:extLst>
                <a:ext uri="{FF2B5EF4-FFF2-40B4-BE49-F238E27FC236}">
                  <a16:creationId xmlns:a16="http://schemas.microsoft.com/office/drawing/2014/main" id="{15628E8E-FE08-804B-8671-17C9D0270C3B}"/>
                </a:ext>
              </a:extLst>
            </p:cNvPr>
            <p:cNvSpPr txBox="1"/>
            <p:nvPr/>
          </p:nvSpPr>
          <p:spPr>
            <a:xfrm>
              <a:off x="572135" y="4415938"/>
              <a:ext cx="10407016" cy="954107"/>
            </a:xfrm>
            <a:prstGeom prst="rect">
              <a:avLst/>
            </a:prstGeom>
            <a:noFill/>
          </p:spPr>
          <p:txBody>
            <a:bodyPr wrap="none" rtlCol="0">
              <a:spAutoFit/>
            </a:bodyPr>
            <a:lstStyle/>
            <a:p>
              <a:r>
                <a:rPr lang="en-US" sz="2800" dirty="0"/>
                <a:t>Lemma [</a:t>
              </a:r>
              <a:r>
                <a:rPr lang="en-US" sz="2800" dirty="0" err="1"/>
                <a:t>Karnin</a:t>
              </a:r>
              <a:r>
                <a:rPr lang="en-US" sz="2800" dirty="0"/>
                <a:t>, L]: For any set of vectors                 there exist signs       </a:t>
              </a:r>
            </a:p>
            <a:p>
              <a:r>
                <a:rPr lang="en-US" sz="2800" dirty="0"/>
                <a:t>such that  for all k simultaneously</a:t>
              </a:r>
            </a:p>
          </p:txBody>
        </p:sp>
        <p:pic>
          <p:nvPicPr>
            <p:cNvPr id="14" name="Picture 13">
              <a:extLst>
                <a:ext uri="{FF2B5EF4-FFF2-40B4-BE49-F238E27FC236}">
                  <a16:creationId xmlns:a16="http://schemas.microsoft.com/office/drawing/2014/main" id="{0155E7A6-1331-274A-A57B-608F709CA5A7}"/>
                </a:ext>
              </a:extLst>
            </p:cNvPr>
            <p:cNvPicPr>
              <a:picLocks noChangeAspect="1"/>
            </p:cNvPicPr>
            <p:nvPr/>
          </p:nvPicPr>
          <p:blipFill>
            <a:blip r:embed="rId3"/>
            <a:stretch>
              <a:fillRect/>
            </a:stretch>
          </p:blipFill>
          <p:spPr>
            <a:xfrm>
              <a:off x="6682354" y="4516882"/>
              <a:ext cx="1028700" cy="342900"/>
            </a:xfrm>
            <a:prstGeom prst="rect">
              <a:avLst/>
            </a:prstGeom>
          </p:spPr>
        </p:pic>
        <p:pic>
          <p:nvPicPr>
            <p:cNvPr id="15" name="Picture 14">
              <a:extLst>
                <a:ext uri="{FF2B5EF4-FFF2-40B4-BE49-F238E27FC236}">
                  <a16:creationId xmlns:a16="http://schemas.microsoft.com/office/drawing/2014/main" id="{9A2D31EB-AFA9-3644-A22C-287901BA5740}"/>
                </a:ext>
              </a:extLst>
            </p:cNvPr>
            <p:cNvPicPr>
              <a:picLocks noChangeAspect="1"/>
            </p:cNvPicPr>
            <p:nvPr/>
          </p:nvPicPr>
          <p:blipFill>
            <a:blip r:embed="rId4"/>
            <a:stretch>
              <a:fillRect/>
            </a:stretch>
          </p:blipFill>
          <p:spPr>
            <a:xfrm>
              <a:off x="10396220" y="4665218"/>
              <a:ext cx="177800" cy="139700"/>
            </a:xfrm>
            <a:prstGeom prst="rect">
              <a:avLst/>
            </a:prstGeom>
          </p:spPr>
        </p:pic>
      </p:grpSp>
      <p:pic>
        <p:nvPicPr>
          <p:cNvPr id="17" name="Picture 16">
            <a:extLst>
              <a:ext uri="{FF2B5EF4-FFF2-40B4-BE49-F238E27FC236}">
                <a16:creationId xmlns:a16="http://schemas.microsoft.com/office/drawing/2014/main" id="{B3959FBE-7412-5A4A-8EB9-FE6D7C8C3680}"/>
              </a:ext>
            </a:extLst>
          </p:cNvPr>
          <p:cNvPicPr>
            <a:picLocks noChangeAspect="1"/>
          </p:cNvPicPr>
          <p:nvPr/>
        </p:nvPicPr>
        <p:blipFill>
          <a:blip r:embed="rId5"/>
          <a:stretch>
            <a:fillRect/>
          </a:stretch>
        </p:blipFill>
        <p:spPr>
          <a:xfrm>
            <a:off x="4241800" y="5175842"/>
            <a:ext cx="3708400" cy="965200"/>
          </a:xfrm>
          <a:prstGeom prst="rect">
            <a:avLst/>
          </a:prstGeom>
        </p:spPr>
      </p:pic>
      <p:sp>
        <p:nvSpPr>
          <p:cNvPr id="25" name="Right Brace 24">
            <a:extLst>
              <a:ext uri="{FF2B5EF4-FFF2-40B4-BE49-F238E27FC236}">
                <a16:creationId xmlns:a16="http://schemas.microsoft.com/office/drawing/2014/main" id="{688A8845-F973-B745-9294-82A3473F0E74}"/>
              </a:ext>
            </a:extLst>
          </p:cNvPr>
          <p:cNvSpPr/>
          <p:nvPr/>
        </p:nvSpPr>
        <p:spPr>
          <a:xfrm rot="5400000">
            <a:off x="6942234" y="5335328"/>
            <a:ext cx="278297" cy="1605798"/>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AE03C768-0BB8-9D46-98FC-F01386119165}"/>
              </a:ext>
            </a:extLst>
          </p:cNvPr>
          <p:cNvSpPr txBox="1"/>
          <p:nvPr/>
        </p:nvSpPr>
        <p:spPr>
          <a:xfrm>
            <a:off x="6174519" y="6277376"/>
            <a:ext cx="4198585" cy="523220"/>
          </a:xfrm>
          <a:prstGeom prst="rect">
            <a:avLst/>
          </a:prstGeom>
          <a:noFill/>
          <a:ln>
            <a:noFill/>
          </a:ln>
        </p:spPr>
        <p:txBody>
          <a:bodyPr wrap="none" rtlCol="0">
            <a:spAutoFit/>
          </a:bodyPr>
          <a:lstStyle/>
          <a:p>
            <a:r>
              <a:rPr lang="en-US" sz="2800" dirty="0">
                <a:solidFill>
                  <a:schemeClr val="accent2"/>
                </a:solidFill>
              </a:rPr>
              <a:t>Still does not depend on n !</a:t>
            </a:r>
          </a:p>
        </p:txBody>
      </p:sp>
      <p:sp>
        <p:nvSpPr>
          <p:cNvPr id="27" name="Freeform 26">
            <a:extLst>
              <a:ext uri="{FF2B5EF4-FFF2-40B4-BE49-F238E27FC236}">
                <a16:creationId xmlns:a16="http://schemas.microsoft.com/office/drawing/2014/main" id="{08830FF5-2231-EE4F-8E99-A6B089B9A0A0}"/>
              </a:ext>
            </a:extLst>
          </p:cNvPr>
          <p:cNvSpPr/>
          <p:nvPr/>
        </p:nvSpPr>
        <p:spPr>
          <a:xfrm>
            <a:off x="2383707" y="5319269"/>
            <a:ext cx="3724485"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A5F35D4-D91D-C04D-83BA-FBB04EA94CA1}"/>
              </a:ext>
            </a:extLst>
          </p:cNvPr>
          <p:cNvPicPr>
            <a:picLocks noChangeAspect="1"/>
          </p:cNvPicPr>
          <p:nvPr/>
        </p:nvPicPr>
        <p:blipFill>
          <a:blip r:embed="rId6"/>
          <a:stretch>
            <a:fillRect/>
          </a:stretch>
        </p:blipFill>
        <p:spPr>
          <a:xfrm>
            <a:off x="1114879" y="3507013"/>
            <a:ext cx="1079500" cy="279400"/>
          </a:xfrm>
          <a:prstGeom prst="rect">
            <a:avLst/>
          </a:prstGeom>
        </p:spPr>
      </p:pic>
      <p:pic>
        <p:nvPicPr>
          <p:cNvPr id="23" name="Picture 22">
            <a:extLst>
              <a:ext uri="{FF2B5EF4-FFF2-40B4-BE49-F238E27FC236}">
                <a16:creationId xmlns:a16="http://schemas.microsoft.com/office/drawing/2014/main" id="{356DA4A7-5550-D342-AD8A-6538DAD7F271}"/>
              </a:ext>
            </a:extLst>
          </p:cNvPr>
          <p:cNvPicPr>
            <a:picLocks noChangeAspect="1"/>
          </p:cNvPicPr>
          <p:nvPr/>
        </p:nvPicPr>
        <p:blipFill>
          <a:blip r:embed="rId7"/>
          <a:stretch>
            <a:fillRect/>
          </a:stretch>
        </p:blipFill>
        <p:spPr>
          <a:xfrm>
            <a:off x="4647692" y="3507013"/>
            <a:ext cx="1460500" cy="279400"/>
          </a:xfrm>
          <a:prstGeom prst="rect">
            <a:avLst/>
          </a:prstGeom>
        </p:spPr>
      </p:pic>
      <p:pic>
        <p:nvPicPr>
          <p:cNvPr id="29" name="Picture 28">
            <a:extLst>
              <a:ext uri="{FF2B5EF4-FFF2-40B4-BE49-F238E27FC236}">
                <a16:creationId xmlns:a16="http://schemas.microsoft.com/office/drawing/2014/main" id="{A5AAC596-CECE-6C49-BBA5-1F3A1B244C9F}"/>
              </a:ext>
            </a:extLst>
          </p:cNvPr>
          <p:cNvPicPr>
            <a:picLocks noChangeAspect="1"/>
          </p:cNvPicPr>
          <p:nvPr/>
        </p:nvPicPr>
        <p:blipFill>
          <a:blip r:embed="rId8"/>
          <a:stretch>
            <a:fillRect/>
          </a:stretch>
        </p:blipFill>
        <p:spPr>
          <a:xfrm>
            <a:off x="7884282" y="3468913"/>
            <a:ext cx="2692400" cy="355600"/>
          </a:xfrm>
          <a:prstGeom prst="rect">
            <a:avLst/>
          </a:prstGeom>
        </p:spPr>
      </p:pic>
      <p:sp>
        <p:nvSpPr>
          <p:cNvPr id="32" name="Rectangle 31">
            <a:extLst>
              <a:ext uri="{FF2B5EF4-FFF2-40B4-BE49-F238E27FC236}">
                <a16:creationId xmlns:a16="http://schemas.microsoft.com/office/drawing/2014/main" id="{AFBDF1DE-CC09-2741-85E9-A17EA75BC40A}"/>
              </a:ext>
            </a:extLst>
          </p:cNvPr>
          <p:cNvSpPr/>
          <p:nvPr/>
        </p:nvSpPr>
        <p:spPr>
          <a:xfrm flipH="1">
            <a:off x="1669142" y="1741713"/>
            <a:ext cx="45719"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134823-C810-5248-9693-0C7BD47F8269}"/>
              </a:ext>
            </a:extLst>
          </p:cNvPr>
          <p:cNvSpPr/>
          <p:nvPr/>
        </p:nvSpPr>
        <p:spPr>
          <a:xfrm>
            <a:off x="4647692" y="1741713"/>
            <a:ext cx="1460500"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a:extLst>
              <a:ext uri="{FF2B5EF4-FFF2-40B4-BE49-F238E27FC236}">
                <a16:creationId xmlns:a16="http://schemas.microsoft.com/office/drawing/2014/main" id="{1B1BE317-C199-4A47-B462-83EA72C7A81A}"/>
              </a:ext>
            </a:extLst>
          </p:cNvPr>
          <p:cNvSpPr/>
          <p:nvPr/>
        </p:nvSpPr>
        <p:spPr>
          <a:xfrm>
            <a:off x="8519886" y="1640113"/>
            <a:ext cx="1509485" cy="1422400"/>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17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827DAE-811F-7945-8F5B-56B50CBE4ADF}"/>
              </a:ext>
            </a:extLst>
          </p:cNvPr>
          <p:cNvPicPr>
            <a:picLocks noChangeAspect="1"/>
          </p:cNvPicPr>
          <p:nvPr/>
        </p:nvPicPr>
        <p:blipFill>
          <a:blip r:embed="rId3"/>
          <a:stretch>
            <a:fillRect/>
          </a:stretch>
        </p:blipFill>
        <p:spPr>
          <a:xfrm>
            <a:off x="1648406" y="3721806"/>
            <a:ext cx="8597900" cy="2425700"/>
          </a:xfrm>
          <a:prstGeom prst="rect">
            <a:avLst/>
          </a:prstGeom>
        </p:spPr>
      </p:pic>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the Class Discrepancy</a:t>
            </a:r>
          </a:p>
        </p:txBody>
      </p:sp>
      <p:sp>
        <p:nvSpPr>
          <p:cNvPr id="11" name="TextBox 10">
            <a:extLst>
              <a:ext uri="{FF2B5EF4-FFF2-40B4-BE49-F238E27FC236}">
                <a16:creationId xmlns:a16="http://schemas.microsoft.com/office/drawing/2014/main" id="{15628E8E-FE08-804B-8671-17C9D0270C3B}"/>
              </a:ext>
            </a:extLst>
          </p:cNvPr>
          <p:cNvSpPr txBox="1"/>
          <p:nvPr/>
        </p:nvSpPr>
        <p:spPr>
          <a:xfrm>
            <a:off x="572135" y="1406619"/>
            <a:ext cx="10750443" cy="1815882"/>
          </a:xfrm>
          <a:prstGeom prst="rect">
            <a:avLst/>
          </a:prstGeom>
          <a:noFill/>
        </p:spPr>
        <p:txBody>
          <a:bodyPr wrap="none" rtlCol="0">
            <a:spAutoFit/>
          </a:bodyPr>
          <a:lstStyle/>
          <a:p>
            <a:r>
              <a:rPr lang="en-US" sz="2800" b="1" dirty="0"/>
              <a:t>Lemma:</a:t>
            </a:r>
            <a:r>
              <a:rPr lang="en-US" sz="2800" dirty="0"/>
              <a:t> [</a:t>
            </a:r>
            <a:r>
              <a:rPr lang="en-US" sz="2800" dirty="0" err="1"/>
              <a:t>Karnin</a:t>
            </a:r>
            <a:r>
              <a:rPr lang="en-US" sz="2800" dirty="0"/>
              <a:t>, L]: The Class Discrepancy of any analytic function of the</a:t>
            </a:r>
          </a:p>
          <a:p>
            <a:r>
              <a:rPr lang="en-US" sz="2800" dirty="0"/>
              <a:t>dot product is  </a:t>
            </a:r>
          </a:p>
          <a:p>
            <a:endParaRPr lang="en-US" sz="2800" dirty="0"/>
          </a:p>
          <a:p>
            <a:r>
              <a:rPr lang="en-US" sz="2800" b="1" dirty="0"/>
              <a:t>Proof:</a:t>
            </a:r>
          </a:p>
        </p:txBody>
      </p:sp>
      <p:sp>
        <p:nvSpPr>
          <p:cNvPr id="30" name="Right Brace 29">
            <a:extLst>
              <a:ext uri="{FF2B5EF4-FFF2-40B4-BE49-F238E27FC236}">
                <a16:creationId xmlns:a16="http://schemas.microsoft.com/office/drawing/2014/main" id="{E89D2BAE-0795-D349-8DCE-13B859A93513}"/>
              </a:ext>
            </a:extLst>
          </p:cNvPr>
          <p:cNvSpPr/>
          <p:nvPr/>
        </p:nvSpPr>
        <p:spPr>
          <a:xfrm rot="5400000" flipH="1">
            <a:off x="8922684" y="4129782"/>
            <a:ext cx="333286" cy="2210439"/>
          </a:xfrm>
          <a:prstGeom prst="rightBrace">
            <a:avLst/>
          </a:prstGeom>
          <a:ln>
            <a:solidFill>
              <a:srgbClr val="01B1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B4FFC298-6790-A842-BD44-E0220737B85A}"/>
              </a:ext>
            </a:extLst>
          </p:cNvPr>
          <p:cNvSpPr txBox="1"/>
          <p:nvPr/>
        </p:nvSpPr>
        <p:spPr>
          <a:xfrm>
            <a:off x="8080471" y="4575038"/>
            <a:ext cx="3465629" cy="523220"/>
          </a:xfrm>
          <a:prstGeom prst="rect">
            <a:avLst/>
          </a:prstGeom>
          <a:noFill/>
          <a:ln>
            <a:noFill/>
          </a:ln>
        </p:spPr>
        <p:txBody>
          <a:bodyPr wrap="none" rtlCol="0">
            <a:spAutoFit/>
          </a:bodyPr>
          <a:lstStyle/>
          <a:p>
            <a:r>
              <a:rPr lang="en-US" sz="2800" dirty="0">
                <a:solidFill>
                  <a:srgbClr val="00B050"/>
                </a:solidFill>
              </a:rPr>
              <a:t>Constant if f is analytic</a:t>
            </a:r>
          </a:p>
        </p:txBody>
      </p:sp>
      <p:pic>
        <p:nvPicPr>
          <p:cNvPr id="2" name="Picture 1">
            <a:extLst>
              <a:ext uri="{FF2B5EF4-FFF2-40B4-BE49-F238E27FC236}">
                <a16:creationId xmlns:a16="http://schemas.microsoft.com/office/drawing/2014/main" id="{C45AC1AD-C2EC-B743-9824-6B7BA10A84D5}"/>
              </a:ext>
            </a:extLst>
          </p:cNvPr>
          <p:cNvPicPr>
            <a:picLocks noChangeAspect="1"/>
          </p:cNvPicPr>
          <p:nvPr/>
        </p:nvPicPr>
        <p:blipFill>
          <a:blip r:embed="rId4"/>
          <a:stretch>
            <a:fillRect/>
          </a:stretch>
        </p:blipFill>
        <p:spPr>
          <a:xfrm>
            <a:off x="2921000" y="1938245"/>
            <a:ext cx="1320800" cy="381000"/>
          </a:xfrm>
          <a:prstGeom prst="rect">
            <a:avLst/>
          </a:prstGeom>
        </p:spPr>
      </p:pic>
      <p:sp>
        <p:nvSpPr>
          <p:cNvPr id="16" name="TextBox 15">
            <a:extLst>
              <a:ext uri="{FF2B5EF4-FFF2-40B4-BE49-F238E27FC236}">
                <a16:creationId xmlns:a16="http://schemas.microsoft.com/office/drawing/2014/main" id="{B7AF5083-2357-B94D-B775-912ED0369DCD}"/>
              </a:ext>
            </a:extLst>
          </p:cNvPr>
          <p:cNvSpPr txBox="1"/>
          <p:nvPr/>
        </p:nvSpPr>
        <p:spPr>
          <a:xfrm>
            <a:off x="7372454" y="2252358"/>
            <a:ext cx="2616422" cy="523220"/>
          </a:xfrm>
          <a:prstGeom prst="rect">
            <a:avLst/>
          </a:prstGeom>
          <a:noFill/>
          <a:ln>
            <a:noFill/>
          </a:ln>
        </p:spPr>
        <p:txBody>
          <a:bodyPr wrap="square" rtlCol="0">
            <a:spAutoFit/>
          </a:bodyPr>
          <a:lstStyle/>
          <a:p>
            <a:r>
              <a:rPr lang="en-US" sz="2800" dirty="0">
                <a:solidFill>
                  <a:srgbClr val="00B050"/>
                </a:solidFill>
              </a:rPr>
              <a:t>Taylor expansion</a:t>
            </a:r>
          </a:p>
        </p:txBody>
      </p:sp>
      <p:cxnSp>
        <p:nvCxnSpPr>
          <p:cNvPr id="4" name="Curved Connector 3">
            <a:extLst>
              <a:ext uri="{FF2B5EF4-FFF2-40B4-BE49-F238E27FC236}">
                <a16:creationId xmlns:a16="http://schemas.microsoft.com/office/drawing/2014/main" id="{52916643-12B2-BA4C-B194-CD930E99F871}"/>
              </a:ext>
            </a:extLst>
          </p:cNvPr>
          <p:cNvCxnSpPr>
            <a:cxnSpLocks/>
            <a:stCxn id="16" idx="1"/>
          </p:cNvCxnSpPr>
          <p:nvPr/>
        </p:nvCxnSpPr>
        <p:spPr>
          <a:xfrm rot="10800000" flipV="1">
            <a:off x="5841092" y="2513967"/>
            <a:ext cx="1531362" cy="726549"/>
          </a:xfrm>
          <a:prstGeom prst="curvedConnector2">
            <a:avLst/>
          </a:prstGeom>
          <a:ln>
            <a:solidFill>
              <a:srgbClr val="01B15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1AD2791F-5670-B143-95EC-70FE8C55D0D2}"/>
              </a:ext>
            </a:extLst>
          </p:cNvPr>
          <p:cNvSpPr/>
          <p:nvPr/>
        </p:nvSpPr>
        <p:spPr>
          <a:xfrm rot="5400000" flipH="1">
            <a:off x="5672822" y="2565255"/>
            <a:ext cx="333286" cy="1877411"/>
          </a:xfrm>
          <a:prstGeom prst="rightBrace">
            <a:avLst/>
          </a:prstGeom>
          <a:ln>
            <a:solidFill>
              <a:srgbClr val="01B1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8440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FE9D5CB-79D8-5C4F-9FC7-2EA5BB0CBD71}"/>
              </a:ext>
            </a:extLst>
          </p:cNvPr>
          <p:cNvSpPr txBox="1"/>
          <p:nvPr/>
        </p:nvSpPr>
        <p:spPr>
          <a:xfrm>
            <a:off x="7679582" y="397484"/>
            <a:ext cx="4152099" cy="954107"/>
          </a:xfrm>
          <a:prstGeom prst="rect">
            <a:avLst/>
          </a:prstGeom>
          <a:solidFill>
            <a:schemeClr val="accent4">
              <a:lumMod val="40000"/>
              <a:lumOff val="60000"/>
            </a:schemeClr>
          </a:solidFill>
        </p:spPr>
        <p:txBody>
          <a:bodyPr wrap="none" rtlCol="0">
            <a:spAutoFit/>
          </a:bodyPr>
          <a:lstStyle/>
          <a:p>
            <a:r>
              <a:rPr lang="en-US" sz="2800" dirty="0"/>
              <a:t>Resolves the open problem</a:t>
            </a:r>
          </a:p>
          <a:p>
            <a:r>
              <a:rPr lang="en-US" sz="2800" dirty="0"/>
              <a:t>See Philips an Tai 2018</a:t>
            </a:r>
          </a:p>
        </p:txBody>
      </p:sp>
      <p:sp>
        <p:nvSpPr>
          <p:cNvPr id="18" name="TextBox 17">
            <a:extLst>
              <a:ext uri="{FF2B5EF4-FFF2-40B4-BE49-F238E27FC236}">
                <a16:creationId xmlns:a16="http://schemas.microsoft.com/office/drawing/2014/main" id="{7223DCF0-05B0-AC4D-A58D-205896BD1374}"/>
              </a:ext>
            </a:extLst>
          </p:cNvPr>
          <p:cNvSpPr txBox="1"/>
          <p:nvPr/>
        </p:nvSpPr>
        <p:spPr>
          <a:xfrm>
            <a:off x="1121977" y="2581935"/>
            <a:ext cx="5244317" cy="544777"/>
          </a:xfrm>
          <a:prstGeom prst="rect">
            <a:avLst/>
          </a:prstGeom>
          <a:solidFill>
            <a:schemeClr val="accent4">
              <a:lumMod val="40000"/>
              <a:lumOff val="60000"/>
            </a:schemeClr>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B24B6C63-A514-F143-AAE8-DAE30635311E}"/>
              </a:ext>
            </a:extLst>
          </p:cNvPr>
          <p:cNvSpPr txBox="1"/>
          <p:nvPr/>
        </p:nvSpPr>
        <p:spPr>
          <a:xfrm>
            <a:off x="1311890" y="4650329"/>
            <a:ext cx="3967478" cy="544777"/>
          </a:xfrm>
          <a:prstGeom prst="rect">
            <a:avLst/>
          </a:prstGeom>
          <a:solidFill>
            <a:schemeClr val="accent4">
              <a:lumMod val="40000"/>
              <a:lumOff val="6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778BF48-DFBB-304C-8C10-0A9888317EE0}"/>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4F16A3F3-AD7C-D340-B89A-94007DF8F4A4}"/>
              </a:ext>
            </a:extLst>
          </p:cNvPr>
          <p:cNvPicPr>
            <a:picLocks noChangeAspect="1"/>
          </p:cNvPicPr>
          <p:nvPr/>
        </p:nvPicPr>
        <p:blipFill>
          <a:blip r:embed="rId2"/>
          <a:stretch>
            <a:fillRect/>
          </a:stretch>
        </p:blipFill>
        <p:spPr>
          <a:xfrm>
            <a:off x="3865036" y="4710217"/>
            <a:ext cx="1114872" cy="359636"/>
          </a:xfrm>
          <a:prstGeom prst="rect">
            <a:avLst/>
          </a:prstGeom>
        </p:spPr>
      </p:pic>
      <p:pic>
        <p:nvPicPr>
          <p:cNvPr id="14" name="Picture 13">
            <a:extLst>
              <a:ext uri="{FF2B5EF4-FFF2-40B4-BE49-F238E27FC236}">
                <a16:creationId xmlns:a16="http://schemas.microsoft.com/office/drawing/2014/main" id="{673E78E5-4F09-6A40-9726-E2E04A935196}"/>
              </a:ext>
            </a:extLst>
          </p:cNvPr>
          <p:cNvPicPr>
            <a:picLocks noChangeAspect="1"/>
          </p:cNvPicPr>
          <p:nvPr/>
        </p:nvPicPr>
        <p:blipFill>
          <a:blip r:embed="rId3"/>
          <a:stretch>
            <a:fillRect/>
          </a:stretch>
        </p:blipFill>
        <p:spPr>
          <a:xfrm>
            <a:off x="5559261" y="5069853"/>
            <a:ext cx="3479800" cy="571500"/>
          </a:xfrm>
          <a:prstGeom prst="rect">
            <a:avLst/>
          </a:prstGeom>
        </p:spPr>
      </p:pic>
      <p:pic>
        <p:nvPicPr>
          <p:cNvPr id="15" name="Picture 14">
            <a:extLst>
              <a:ext uri="{FF2B5EF4-FFF2-40B4-BE49-F238E27FC236}">
                <a16:creationId xmlns:a16="http://schemas.microsoft.com/office/drawing/2014/main" id="{98C04F29-2B9C-8B49-AA3D-22B136F80831}"/>
              </a:ext>
            </a:extLst>
          </p:cNvPr>
          <p:cNvPicPr>
            <a:picLocks noChangeAspect="1"/>
          </p:cNvPicPr>
          <p:nvPr/>
        </p:nvPicPr>
        <p:blipFill>
          <a:blip r:embed="rId4"/>
          <a:stretch>
            <a:fillRect/>
          </a:stretch>
        </p:blipFill>
        <p:spPr>
          <a:xfrm>
            <a:off x="7433235" y="5641353"/>
            <a:ext cx="3708400" cy="571500"/>
          </a:xfrm>
          <a:prstGeom prst="rect">
            <a:avLst/>
          </a:prstGeom>
        </p:spPr>
      </p:pic>
      <p:pic>
        <p:nvPicPr>
          <p:cNvPr id="16" name="Picture 15">
            <a:extLst>
              <a:ext uri="{FF2B5EF4-FFF2-40B4-BE49-F238E27FC236}">
                <a16:creationId xmlns:a16="http://schemas.microsoft.com/office/drawing/2014/main" id="{E5053D54-1145-854E-A151-40AA0720506D}"/>
              </a:ext>
            </a:extLst>
          </p:cNvPr>
          <p:cNvPicPr>
            <a:picLocks noChangeAspect="1"/>
          </p:cNvPicPr>
          <p:nvPr/>
        </p:nvPicPr>
        <p:blipFill>
          <a:blip r:embed="rId5"/>
          <a:stretch>
            <a:fillRect/>
          </a:stretch>
        </p:blipFill>
        <p:spPr>
          <a:xfrm>
            <a:off x="7520432" y="3671821"/>
            <a:ext cx="2235200" cy="381000"/>
          </a:xfrm>
          <a:prstGeom prst="rect">
            <a:avLst/>
          </a:prstGeom>
        </p:spPr>
      </p:pic>
      <p:sp>
        <p:nvSpPr>
          <p:cNvPr id="3" name="Content Placeholder 2">
            <a:extLst>
              <a:ext uri="{FF2B5EF4-FFF2-40B4-BE49-F238E27FC236}">
                <a16:creationId xmlns:a16="http://schemas.microsoft.com/office/drawing/2014/main" id="{FD18D2A5-CEE1-C74A-BE98-ABFA8FD647A2}"/>
              </a:ext>
            </a:extLst>
          </p:cNvPr>
          <p:cNvSpPr>
            <a:spLocks noGrp="1"/>
          </p:cNvSpPr>
          <p:nvPr>
            <p:ph idx="1"/>
          </p:nvPr>
        </p:nvSpPr>
        <p:spPr>
          <a:xfrm>
            <a:off x="838200" y="1606897"/>
            <a:ext cx="10515600" cy="5722051"/>
          </a:xfrm>
        </p:spPr>
        <p:txBody>
          <a:bodyPr>
            <a:normAutofit/>
          </a:bodyPr>
          <a:lstStyle/>
          <a:p>
            <a:r>
              <a:rPr lang="en-US" dirty="0"/>
              <a:t>Sigmoid Activation Regression, Logistic Regression </a:t>
            </a:r>
          </a:p>
          <a:p>
            <a:r>
              <a:rPr lang="en-US" dirty="0"/>
              <a:t>Covariance approximation, Graph Laplacians Quadratic forms</a:t>
            </a:r>
          </a:p>
          <a:p>
            <a:r>
              <a:rPr lang="en-US" dirty="0"/>
              <a:t>Gaussian Kernel Density estimation</a:t>
            </a:r>
          </a:p>
          <a:p>
            <a:pPr marL="0" indent="0">
              <a:buNone/>
            </a:pPr>
            <a:endParaRPr lang="en-US" dirty="0"/>
          </a:p>
          <a:p>
            <a:pPr marL="0" indent="0">
              <a:buNone/>
            </a:pPr>
            <a:r>
              <a:rPr lang="en-US" dirty="0"/>
              <a:t>All have the above have Class Discrepancy of </a:t>
            </a:r>
          </a:p>
          <a:p>
            <a:pPr marL="0" indent="0">
              <a:buNone/>
            </a:pPr>
            <a:endParaRPr lang="en-US" dirty="0"/>
          </a:p>
          <a:p>
            <a:pPr marL="514350" indent="-514350">
              <a:buAutoNum type="arabicParenR"/>
            </a:pPr>
            <a:r>
              <a:rPr lang="en-US" dirty="0"/>
              <a:t>coresets of size                   </a:t>
            </a:r>
          </a:p>
          <a:p>
            <a:pPr marL="514350" indent="-514350">
              <a:buAutoNum type="arabicParenR"/>
            </a:pPr>
            <a:r>
              <a:rPr lang="en-US" dirty="0"/>
              <a:t>Streaming Coresets of size </a:t>
            </a:r>
          </a:p>
          <a:p>
            <a:pPr marL="514350" indent="-514350">
              <a:buFont typeface="Arial" panose="020B0604020202020204" pitchFamily="34" charset="0"/>
              <a:buAutoNum type="arabicParenR"/>
            </a:pPr>
            <a:r>
              <a:rPr lang="en-US" dirty="0"/>
              <a:t>Randomized Streaming Coresets of size </a:t>
            </a:r>
          </a:p>
          <a:p>
            <a:endParaRPr lang="en-US" dirty="0"/>
          </a:p>
        </p:txBody>
      </p:sp>
    </p:spTree>
    <p:extLst>
      <p:ext uri="{BB962C8B-B14F-4D97-AF65-F5344CB8AC3E}">
        <p14:creationId xmlns:p14="http://schemas.microsoft.com/office/powerpoint/2010/main" val="15939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E0A8541-3F6E-F248-8F89-55427B9573CC}"/>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3D2C198-9288-CB49-B835-5A2D733B7AEF}"/>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E4EFF63-2DF2-8A41-8CE2-8AABF68F3933}"/>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714DB58-5FC9-F045-8BFC-560A1AF88234}"/>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62F0A17-01F8-8E40-969F-594355ECBBA6}"/>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6FB7F2-8B08-B343-89BF-30FB20BEC040}"/>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F4FD19E-C05A-4141-A568-59154E01024B}"/>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C9728C-FF2E-CA4E-8082-EC65D99DB342}"/>
              </a:ext>
            </a:extLst>
          </p:cNvPr>
          <p:cNvSpPr txBox="1"/>
          <p:nvPr/>
        </p:nvSpPr>
        <p:spPr>
          <a:xfrm>
            <a:off x="1993260" y="5828039"/>
            <a:ext cx="2079737" cy="523220"/>
          </a:xfrm>
          <a:prstGeom prst="rect">
            <a:avLst/>
          </a:prstGeom>
          <a:noFill/>
        </p:spPr>
        <p:txBody>
          <a:bodyPr wrap="none" rtlCol="0">
            <a:spAutoFit/>
          </a:bodyPr>
          <a:lstStyle/>
          <a:p>
            <a:r>
              <a:rPr lang="en-US" sz="2800" dirty="0"/>
              <a:t>Original Data</a:t>
            </a:r>
          </a:p>
        </p:txBody>
      </p:sp>
      <p:sp>
        <p:nvSpPr>
          <p:cNvPr id="30" name="TextBox 29">
            <a:extLst>
              <a:ext uri="{FF2B5EF4-FFF2-40B4-BE49-F238E27FC236}">
                <a16:creationId xmlns:a16="http://schemas.microsoft.com/office/drawing/2014/main" id="{DA3B282F-758F-F244-96AA-82DAB12D3C22}"/>
              </a:ext>
            </a:extLst>
          </p:cNvPr>
          <p:cNvSpPr txBox="1"/>
          <p:nvPr/>
        </p:nvSpPr>
        <p:spPr>
          <a:xfrm>
            <a:off x="8502156" y="5713189"/>
            <a:ext cx="1300099" cy="523220"/>
          </a:xfrm>
          <a:prstGeom prst="rect">
            <a:avLst/>
          </a:prstGeom>
          <a:noFill/>
        </p:spPr>
        <p:txBody>
          <a:bodyPr wrap="none" rtlCol="0">
            <a:spAutoFit/>
          </a:bodyPr>
          <a:lstStyle/>
          <a:p>
            <a:r>
              <a:rPr lang="en-US" sz="2800" dirty="0"/>
              <a:t>Coreset</a:t>
            </a:r>
          </a:p>
        </p:txBody>
      </p:sp>
      <p:pic>
        <p:nvPicPr>
          <p:cNvPr id="5" name="Picture 4">
            <a:extLst>
              <a:ext uri="{FF2B5EF4-FFF2-40B4-BE49-F238E27FC236}">
                <a16:creationId xmlns:a16="http://schemas.microsoft.com/office/drawing/2014/main" id="{7890CCB8-5505-5645-B92A-97C79172E0E5}"/>
              </a:ext>
            </a:extLst>
          </p:cNvPr>
          <p:cNvPicPr>
            <a:picLocks noChangeAspect="1"/>
          </p:cNvPicPr>
          <p:nvPr/>
        </p:nvPicPr>
        <p:blipFill>
          <a:blip r:embed="rId2"/>
          <a:stretch>
            <a:fillRect/>
          </a:stretch>
        </p:blipFill>
        <p:spPr>
          <a:xfrm>
            <a:off x="2880465" y="2067235"/>
            <a:ext cx="254000" cy="190500"/>
          </a:xfrm>
          <a:prstGeom prst="rect">
            <a:avLst/>
          </a:prstGeom>
        </p:spPr>
      </p:pic>
      <p:pic>
        <p:nvPicPr>
          <p:cNvPr id="7" name="Picture 6">
            <a:extLst>
              <a:ext uri="{FF2B5EF4-FFF2-40B4-BE49-F238E27FC236}">
                <a16:creationId xmlns:a16="http://schemas.microsoft.com/office/drawing/2014/main" id="{4F5C2426-5D1D-3A42-A559-416F68C5E1F2}"/>
              </a:ext>
            </a:extLst>
          </p:cNvPr>
          <p:cNvPicPr>
            <a:picLocks noChangeAspect="1"/>
          </p:cNvPicPr>
          <p:nvPr/>
        </p:nvPicPr>
        <p:blipFill>
          <a:blip r:embed="rId3"/>
          <a:stretch>
            <a:fillRect/>
          </a:stretch>
        </p:blipFill>
        <p:spPr>
          <a:xfrm>
            <a:off x="9196210" y="1967373"/>
            <a:ext cx="1028700" cy="317500"/>
          </a:xfrm>
          <a:prstGeom prst="rect">
            <a:avLst/>
          </a:prstGeom>
        </p:spPr>
      </p:pic>
      <p:cxnSp>
        <p:nvCxnSpPr>
          <p:cNvPr id="27" name="Straight Arrow Connector 26">
            <a:extLst>
              <a:ext uri="{FF2B5EF4-FFF2-40B4-BE49-F238E27FC236}">
                <a16:creationId xmlns:a16="http://schemas.microsoft.com/office/drawing/2014/main" id="{79C7A826-C6BA-9041-83E3-F8DD8FC59B71}"/>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8F77DD-30F3-F54B-AC09-37B96FD93ED4}"/>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Back to square one  (same only different...)</a:t>
            </a:r>
          </a:p>
        </p:txBody>
      </p:sp>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73522"/>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93516"/>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94863"/>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704718"/>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38229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00C496-48A0-AE47-96A4-897C1270842B}"/>
              </a:ext>
            </a:extLst>
          </p:cNvPr>
          <p:cNvCxnSpPr>
            <a:cxnSpLocks/>
          </p:cNvCxnSpPr>
          <p:nvPr/>
        </p:nvCxnSpPr>
        <p:spPr>
          <a:xfrm>
            <a:off x="4103695" y="638363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293494"/>
            <a:ext cx="139700" cy="203200"/>
          </a:xfrm>
          <a:prstGeom prst="rect">
            <a:avLst/>
          </a:prstGeom>
        </p:spPr>
      </p:pic>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73522"/>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127573" y="5755328"/>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EA8E4B1A-F6DC-5948-98A0-068E1E2640CF}"/>
              </a:ext>
            </a:extLst>
          </p:cNvPr>
          <p:cNvPicPr>
            <a:picLocks noChangeAspect="1"/>
          </p:cNvPicPr>
          <p:nvPr/>
        </p:nvPicPr>
        <p:blipFill>
          <a:blip r:embed="rId2"/>
          <a:stretch>
            <a:fillRect/>
          </a:stretch>
        </p:blipFill>
        <p:spPr>
          <a:xfrm>
            <a:off x="9453419" y="5871136"/>
            <a:ext cx="1219200" cy="279400"/>
          </a:xfrm>
          <a:prstGeom prst="rect">
            <a:avLst/>
          </a:prstGeom>
        </p:spPr>
      </p:pic>
      <p:pic>
        <p:nvPicPr>
          <p:cNvPr id="4" name="Picture 3">
            <a:extLst>
              <a:ext uri="{FF2B5EF4-FFF2-40B4-BE49-F238E27FC236}">
                <a16:creationId xmlns:a16="http://schemas.microsoft.com/office/drawing/2014/main" id="{D12C865F-DE82-7B4F-A0D2-0E35EF135A91}"/>
              </a:ext>
            </a:extLst>
          </p:cNvPr>
          <p:cNvPicPr>
            <a:picLocks noChangeAspect="1"/>
          </p:cNvPicPr>
          <p:nvPr/>
        </p:nvPicPr>
        <p:blipFill>
          <a:blip r:embed="rId4"/>
          <a:stretch>
            <a:fillRect/>
          </a:stretch>
        </p:blipFill>
        <p:spPr>
          <a:xfrm>
            <a:off x="358283" y="5820782"/>
            <a:ext cx="3302000" cy="317500"/>
          </a:xfrm>
          <a:prstGeom prst="rect">
            <a:avLst/>
          </a:prstGeom>
        </p:spPr>
      </p:pic>
      <p:pic>
        <p:nvPicPr>
          <p:cNvPr id="6" name="Picture 5">
            <a:extLst>
              <a:ext uri="{FF2B5EF4-FFF2-40B4-BE49-F238E27FC236}">
                <a16:creationId xmlns:a16="http://schemas.microsoft.com/office/drawing/2014/main" id="{1E76F951-039F-3F49-8393-E6711C4FEA28}"/>
              </a:ext>
            </a:extLst>
          </p:cNvPr>
          <p:cNvPicPr>
            <a:picLocks noChangeAspect="1"/>
          </p:cNvPicPr>
          <p:nvPr/>
        </p:nvPicPr>
        <p:blipFill>
          <a:blip r:embed="rId5"/>
          <a:stretch>
            <a:fillRect/>
          </a:stretch>
        </p:blipFill>
        <p:spPr>
          <a:xfrm>
            <a:off x="358283" y="2793516"/>
            <a:ext cx="3632200" cy="952500"/>
          </a:xfrm>
          <a:prstGeom prst="rect">
            <a:avLst/>
          </a:prstGeom>
        </p:spPr>
      </p:pic>
      <p:cxnSp>
        <p:nvCxnSpPr>
          <p:cNvPr id="32" name="Straight Connector 31">
            <a:extLst>
              <a:ext uri="{FF2B5EF4-FFF2-40B4-BE49-F238E27FC236}">
                <a16:creationId xmlns:a16="http://schemas.microsoft.com/office/drawing/2014/main" id="{05BA4682-B289-2444-A056-11A87D40177C}"/>
              </a:ext>
            </a:extLst>
          </p:cNvPr>
          <p:cNvCxnSpPr>
            <a:cxnSpLocks/>
          </p:cNvCxnSpPr>
          <p:nvPr/>
        </p:nvCxnSpPr>
        <p:spPr>
          <a:xfrm>
            <a:off x="4291984" y="3782348"/>
            <a:ext cx="184758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419F4E-9A3A-874E-A7A9-E43261928FE3}"/>
              </a:ext>
            </a:extLst>
          </p:cNvPr>
          <p:cNvCxnSpPr>
            <a:cxnSpLocks/>
          </p:cNvCxnSpPr>
          <p:nvPr/>
        </p:nvCxnSpPr>
        <p:spPr>
          <a:xfrm>
            <a:off x="6139573" y="2973179"/>
            <a:ext cx="0" cy="821683"/>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714BD5-5A8C-F846-BF70-644EB999F4EA}"/>
              </a:ext>
            </a:extLst>
          </p:cNvPr>
          <p:cNvCxnSpPr>
            <a:cxnSpLocks/>
          </p:cNvCxnSpPr>
          <p:nvPr/>
        </p:nvCxnSpPr>
        <p:spPr>
          <a:xfrm flipV="1">
            <a:off x="6120947" y="2960663"/>
            <a:ext cx="2211722" cy="12516"/>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00527257-AB0F-A549-8326-1A094445F2DA}"/>
              </a:ext>
            </a:extLst>
          </p:cNvPr>
          <p:cNvSpPr/>
          <p:nvPr/>
        </p:nvSpPr>
        <p:spPr>
          <a:xfrm>
            <a:off x="6156960" y="5537316"/>
            <a:ext cx="1670304"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78667042-C157-1342-A589-7FEF52786ABD}"/>
              </a:ext>
            </a:extLst>
          </p:cNvPr>
          <p:cNvSpPr/>
          <p:nvPr/>
        </p:nvSpPr>
        <p:spPr>
          <a:xfrm flipH="1">
            <a:off x="4462272" y="5529945"/>
            <a:ext cx="1694688"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8D2CF5-6465-AF45-983B-FF2844618904}"/>
              </a:ext>
            </a:extLst>
          </p:cNvPr>
          <p:cNvSpPr txBox="1"/>
          <p:nvPr/>
        </p:nvSpPr>
        <p:spPr>
          <a:xfrm>
            <a:off x="4274055" y="2165632"/>
            <a:ext cx="4362327" cy="523220"/>
          </a:xfrm>
          <a:prstGeom prst="rect">
            <a:avLst/>
          </a:prstGeom>
          <a:noFill/>
        </p:spPr>
        <p:txBody>
          <a:bodyPr wrap="square" rtlCol="0">
            <a:spAutoFit/>
          </a:bodyPr>
          <a:lstStyle/>
          <a:p>
            <a:r>
              <a:rPr lang="en-US" sz="2800" dirty="0"/>
              <a:t>Classification with 0-1 loss</a:t>
            </a:r>
          </a:p>
        </p:txBody>
      </p:sp>
      <p:sp>
        <p:nvSpPr>
          <p:cNvPr id="48" name="TextBox 47">
            <a:extLst>
              <a:ext uri="{FF2B5EF4-FFF2-40B4-BE49-F238E27FC236}">
                <a16:creationId xmlns:a16="http://schemas.microsoft.com/office/drawing/2014/main" id="{60F6C4E2-050B-1F4F-A63D-92AA35C05B8B}"/>
              </a:ext>
            </a:extLst>
          </p:cNvPr>
          <p:cNvSpPr txBox="1"/>
          <p:nvPr/>
        </p:nvSpPr>
        <p:spPr>
          <a:xfrm>
            <a:off x="4275089" y="4753728"/>
            <a:ext cx="4362327" cy="523220"/>
          </a:xfrm>
          <a:prstGeom prst="rect">
            <a:avLst/>
          </a:prstGeom>
          <a:noFill/>
        </p:spPr>
        <p:txBody>
          <a:bodyPr wrap="square" rtlCol="0">
            <a:spAutoFit/>
          </a:bodyPr>
          <a:lstStyle/>
          <a:p>
            <a:r>
              <a:rPr lang="en-US" sz="2800" dirty="0"/>
              <a:t>Exponential Kernel Density</a:t>
            </a:r>
          </a:p>
        </p:txBody>
      </p:sp>
    </p:spTree>
    <p:extLst>
      <p:ext uri="{BB962C8B-B14F-4D97-AF65-F5344CB8AC3E}">
        <p14:creationId xmlns:p14="http://schemas.microsoft.com/office/powerpoint/2010/main" val="64104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FFB-F450-0C44-83DB-DBBC8205E1EE}"/>
              </a:ext>
            </a:extLst>
          </p:cNvPr>
          <p:cNvSpPr>
            <a:spLocks noGrp="1"/>
          </p:cNvSpPr>
          <p:nvPr>
            <p:ph type="title"/>
          </p:nvPr>
        </p:nvSpPr>
        <p:spPr>
          <a:xfrm>
            <a:off x="416689" y="1447800"/>
            <a:ext cx="11418753" cy="5048250"/>
          </a:xfrm>
        </p:spPr>
        <p:txBody>
          <a:bodyPr>
            <a:noAutofit/>
          </a:bodyPr>
          <a:lstStyle/>
          <a:p>
            <a:r>
              <a:rPr lang="en-US" sz="1200" dirty="0"/>
              <a:t>Pankaj K Agarwal, </a:t>
            </a:r>
            <a:r>
              <a:rPr lang="en-US" sz="1200" dirty="0" err="1"/>
              <a:t>Sariel</a:t>
            </a:r>
            <a:r>
              <a:rPr lang="en-US" sz="1200" dirty="0"/>
              <a:t> </a:t>
            </a:r>
            <a:r>
              <a:rPr lang="en-US" sz="1200" dirty="0" err="1"/>
              <a:t>Har-Peled</a:t>
            </a:r>
            <a:r>
              <a:rPr lang="en-US" sz="1200" dirty="0"/>
              <a:t>, and Kasturi R </a:t>
            </a:r>
            <a:r>
              <a:rPr lang="en-US" sz="1200" dirty="0" err="1"/>
              <a:t>Varadarajan</a:t>
            </a:r>
            <a:r>
              <a:rPr lang="en-US" sz="1200" dirty="0"/>
              <a:t>.  Geometric approximation via coresets. </a:t>
            </a:r>
            <a:r>
              <a:rPr lang="en-US" sz="1200" i="1" dirty="0"/>
              <a:t>Combinatorial and computational geometry</a:t>
            </a:r>
            <a:r>
              <a:rPr lang="en-US" sz="1200" dirty="0"/>
              <a:t>, 52:1–30, 2005.</a:t>
            </a:r>
            <a:br>
              <a:rPr lang="en-US" sz="1200" dirty="0"/>
            </a:br>
            <a:br>
              <a:rPr lang="en-US" sz="1200" dirty="0"/>
            </a:br>
            <a:r>
              <a:rPr lang="en-US" sz="1200" dirty="0"/>
              <a:t>Jeff M Phillips. </a:t>
            </a:r>
            <a:r>
              <a:rPr lang="en-US" sz="1200" i="1" dirty="0"/>
              <a:t>Small and stable descriptors of distributions for geometric statistical problems</a:t>
            </a:r>
            <a:r>
              <a:rPr lang="en-US" sz="1200" dirty="0"/>
              <a:t>. PhD thesis, 2009. </a:t>
            </a:r>
            <a:br>
              <a:rPr lang="en-US" sz="1200" dirty="0"/>
            </a:br>
            <a:br>
              <a:rPr lang="en-US" sz="1200" dirty="0"/>
            </a:br>
            <a:r>
              <a:rPr lang="en-US" sz="1200" dirty="0"/>
              <a:t>Jeff M. Phillips and Wai Ming Tai.  Improved coresets for kernel density estimates. </a:t>
            </a:r>
            <a:r>
              <a:rPr lang="en-US" sz="1200" i="1" dirty="0"/>
              <a:t>Proceedings of the Twenty-Ninth Annual ACM-SIAM Symposium on Dis- </a:t>
            </a:r>
            <a:r>
              <a:rPr lang="en-US" sz="1200" i="1" dirty="0" err="1"/>
              <a:t>crete</a:t>
            </a:r>
            <a:r>
              <a:rPr lang="en-US" sz="1200" i="1" dirty="0"/>
              <a:t> Algorithms, SODA 2018 </a:t>
            </a:r>
            <a:br>
              <a:rPr lang="en-US" sz="1200" dirty="0"/>
            </a:br>
            <a:br>
              <a:rPr lang="en-US" sz="1200" dirty="0"/>
            </a:br>
            <a:r>
              <a:rPr lang="en-US" sz="1200" dirty="0"/>
              <a:t>Dan Feldman and Michael Langberg.  A unified framework for approximating and clustering data. 2011</a:t>
            </a:r>
            <a:br>
              <a:rPr lang="en-US" sz="1200" dirty="0"/>
            </a:br>
            <a:br>
              <a:rPr lang="en-US" sz="1200" dirty="0"/>
            </a:br>
            <a:r>
              <a:rPr lang="en-US" sz="1200" dirty="0"/>
              <a:t>Jeff M. Phillips and Wai Ming Tai.  Near-optimal coresets of kernel density estimates </a:t>
            </a:r>
            <a:br>
              <a:rPr lang="en-US" sz="1200" dirty="0"/>
            </a:br>
            <a:br>
              <a:rPr lang="en-US" sz="1200" dirty="0"/>
            </a:br>
            <a:r>
              <a:rPr lang="en-US" sz="1200" dirty="0" err="1"/>
              <a:t>Elad</a:t>
            </a:r>
            <a:r>
              <a:rPr lang="en-US" sz="1200" dirty="0"/>
              <a:t> </a:t>
            </a:r>
            <a:r>
              <a:rPr lang="en-US" sz="1200" dirty="0" err="1"/>
              <a:t>Tolochinsky</a:t>
            </a:r>
            <a:r>
              <a:rPr lang="en-US" sz="1200" dirty="0"/>
              <a:t> and Dan Feldman.  Coresets for monotonic functions with applications to deep  learning.</a:t>
            </a:r>
            <a:br>
              <a:rPr lang="en-US" sz="1200" dirty="0"/>
            </a:br>
            <a:br>
              <a:rPr lang="en-US" sz="1200" dirty="0"/>
            </a:br>
            <a:r>
              <a:rPr lang="en-US" sz="1200" dirty="0" err="1"/>
              <a:t>Sariel</a:t>
            </a:r>
            <a:r>
              <a:rPr lang="en-US" sz="1200" dirty="0"/>
              <a:t> </a:t>
            </a:r>
            <a:r>
              <a:rPr lang="en-US" sz="1200" dirty="0" err="1"/>
              <a:t>Har-Peled</a:t>
            </a:r>
            <a:r>
              <a:rPr lang="en-US" sz="1200" dirty="0"/>
              <a:t>, Dan Roth, and </a:t>
            </a:r>
            <a:r>
              <a:rPr lang="en-US" sz="1200" dirty="0" err="1"/>
              <a:t>Dav</a:t>
            </a:r>
            <a:r>
              <a:rPr lang="en-US" sz="1200" dirty="0"/>
              <a:t> </a:t>
            </a:r>
            <a:r>
              <a:rPr lang="en-US" sz="1200" dirty="0" err="1"/>
              <a:t>Zimak</a:t>
            </a:r>
            <a:r>
              <a:rPr lang="en-US" sz="1200" dirty="0"/>
              <a:t>.  Maximum margin coresets for active and noise tolerant learning. </a:t>
            </a:r>
            <a:r>
              <a:rPr lang="en-US" sz="1200" i="1" dirty="0"/>
              <a:t>IJCAI 2007 </a:t>
            </a:r>
            <a:br>
              <a:rPr lang="en-US" sz="1200" dirty="0"/>
            </a:br>
            <a:br>
              <a:rPr lang="en-US" sz="1200" dirty="0"/>
            </a:br>
            <a:r>
              <a:rPr lang="en-US" sz="1200" dirty="0" err="1"/>
              <a:t>Sariel</a:t>
            </a:r>
            <a:r>
              <a:rPr lang="en-US" sz="1200" dirty="0"/>
              <a:t> </a:t>
            </a:r>
            <a:r>
              <a:rPr lang="en-US" sz="1200" dirty="0" err="1"/>
              <a:t>Har-Peled</a:t>
            </a:r>
            <a:r>
              <a:rPr lang="en-US" sz="1200" dirty="0"/>
              <a:t> and Akash Kushal.  Smaller coresets for k-median and k-means clustering. T</a:t>
            </a:r>
            <a:r>
              <a:rPr lang="en-US" sz="1200" i="1" dirty="0"/>
              <a:t>he21st ACM Symposium on Computational Geometry, Pisa, Italy, June 6-8, 2005</a:t>
            </a:r>
            <a:br>
              <a:rPr lang="en-US" sz="1200" dirty="0"/>
            </a:br>
            <a:br>
              <a:rPr lang="en-US" sz="1200" dirty="0"/>
            </a:br>
            <a:r>
              <a:rPr lang="en-US" sz="1200" dirty="0"/>
              <a:t>Gurmeet Singh </a:t>
            </a:r>
            <a:r>
              <a:rPr lang="en-US" sz="1200" dirty="0" err="1"/>
              <a:t>Manku</a:t>
            </a:r>
            <a:r>
              <a:rPr lang="en-US" sz="1200" dirty="0"/>
              <a:t>, Sridhar Rajagopalan, and Bruce G. Lindsay.  Random sampling techniques for space efficient online computation of order statistics of large datasets. </a:t>
            </a:r>
            <a:br>
              <a:rPr lang="en-US" sz="1200" dirty="0"/>
            </a:br>
            <a:br>
              <a:rPr lang="en-US" sz="1200" dirty="0"/>
            </a:br>
            <a:r>
              <a:rPr lang="en-US" sz="1200" dirty="0"/>
              <a:t>Alexander </a:t>
            </a:r>
            <a:r>
              <a:rPr lang="en-US" sz="1200" dirty="0" err="1"/>
              <a:t>Munteanu</a:t>
            </a:r>
            <a:r>
              <a:rPr lang="en-US" sz="1200" dirty="0"/>
              <a:t>, Chris </a:t>
            </a:r>
            <a:r>
              <a:rPr lang="en-US" sz="1200" dirty="0" err="1"/>
              <a:t>Schwiegelshohn</a:t>
            </a:r>
            <a:r>
              <a:rPr lang="en-US" sz="1200" dirty="0"/>
              <a:t>, Christian </a:t>
            </a:r>
            <a:r>
              <a:rPr lang="en-US" sz="1200" dirty="0" err="1"/>
              <a:t>Sohler</a:t>
            </a:r>
            <a:r>
              <a:rPr lang="en-US" sz="1200" dirty="0"/>
              <a:t>, and David P. Woodruff.  On coresets for logistic regression. </a:t>
            </a:r>
            <a:br>
              <a:rPr lang="en-US" sz="1200" dirty="0"/>
            </a:br>
            <a:br>
              <a:rPr lang="en-US" sz="1200" dirty="0"/>
            </a:br>
            <a:r>
              <a:rPr lang="en-US" sz="1200" dirty="0"/>
              <a:t>Zohar S. </a:t>
            </a:r>
            <a:r>
              <a:rPr lang="en-US" sz="1200" dirty="0" err="1"/>
              <a:t>Karnin</a:t>
            </a:r>
            <a:r>
              <a:rPr lang="en-US" sz="1200" dirty="0"/>
              <a:t>, Kevin J. Lang, and Edo Liberty.  Optimal quantile approximation in streams. </a:t>
            </a:r>
            <a:r>
              <a:rPr lang="en-US" sz="1200" i="1" dirty="0"/>
              <a:t>IEEE 57th Annual Symposium on Foundations of Computer Science, FOCS 2016 </a:t>
            </a:r>
            <a:br>
              <a:rPr lang="en-US" sz="1200" dirty="0"/>
            </a:br>
            <a:br>
              <a:rPr lang="en-US" sz="1200" dirty="0"/>
            </a:br>
            <a:r>
              <a:rPr lang="en-US" sz="1200" dirty="0"/>
              <a:t>Peter L. Bartlett and Shahar Mendelson. </a:t>
            </a:r>
            <a:r>
              <a:rPr lang="en-US" sz="1200" dirty="0" err="1"/>
              <a:t>Rademacher</a:t>
            </a:r>
            <a:r>
              <a:rPr lang="en-US" sz="1200" dirty="0"/>
              <a:t> and gaussian complexities: Risk bounds and structural results. </a:t>
            </a:r>
            <a:r>
              <a:rPr lang="en-US" sz="1200" i="1" dirty="0"/>
              <a:t>J. Mach. Learn. Res.</a:t>
            </a:r>
            <a:r>
              <a:rPr lang="en-US" sz="1200" dirty="0"/>
              <a:t>, 3:463–482, March 2003 </a:t>
            </a:r>
            <a:br>
              <a:rPr lang="en-US" sz="1200" dirty="0"/>
            </a:br>
            <a:br>
              <a:rPr lang="en-US" sz="1200" dirty="0"/>
            </a:br>
            <a:r>
              <a:rPr lang="en-US" sz="1200" dirty="0"/>
              <a:t>Olivier </a:t>
            </a:r>
            <a:r>
              <a:rPr lang="en-US" sz="1200" dirty="0" err="1"/>
              <a:t>Bachem</a:t>
            </a:r>
            <a:r>
              <a:rPr lang="en-US" sz="1200" dirty="0"/>
              <a:t>, Mario </a:t>
            </a:r>
            <a:r>
              <a:rPr lang="en-US" sz="1200" dirty="0" err="1"/>
              <a:t>Lucic</a:t>
            </a:r>
            <a:r>
              <a:rPr lang="en-US" sz="1200" dirty="0"/>
              <a:t>, and Andreas Krause. Practical coreset constructions for machine learning </a:t>
            </a:r>
            <a:br>
              <a:rPr lang="en-US" sz="1200" dirty="0"/>
            </a:br>
            <a:br>
              <a:rPr lang="en-US" sz="1200" dirty="0"/>
            </a:br>
            <a:r>
              <a:rPr lang="en-US" sz="1200" dirty="0" err="1"/>
              <a:t>Wojciech</a:t>
            </a:r>
            <a:r>
              <a:rPr lang="en-US" sz="1200" dirty="0"/>
              <a:t> </a:t>
            </a:r>
            <a:r>
              <a:rPr lang="en-US" sz="1200" dirty="0" err="1"/>
              <a:t>Banaszczyk</a:t>
            </a:r>
            <a:r>
              <a:rPr lang="en-US" sz="1200" dirty="0"/>
              <a:t>. Balancing vectors and gaussian measures of n-dimensional convex bodies. </a:t>
            </a:r>
            <a:r>
              <a:rPr lang="en-US" sz="1200" i="1" dirty="0"/>
              <a:t>Random Struct. Algorithms</a:t>
            </a:r>
            <a:r>
              <a:rPr lang="en-US" sz="1200" dirty="0"/>
              <a:t>, 12(4):351–360, July 1998 </a:t>
            </a:r>
          </a:p>
        </p:txBody>
      </p:sp>
      <p:sp>
        <p:nvSpPr>
          <p:cNvPr id="4" name="Title 1">
            <a:extLst>
              <a:ext uri="{FF2B5EF4-FFF2-40B4-BE49-F238E27FC236}">
                <a16:creationId xmlns:a16="http://schemas.microsoft.com/office/drawing/2014/main" id="{E7E09E47-0DB5-3C46-B12B-F9F01B5808E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&lt;/slides&gt;</a:t>
            </a:r>
          </a:p>
        </p:txBody>
      </p:sp>
    </p:spTree>
    <p:extLst>
      <p:ext uri="{BB962C8B-B14F-4D97-AF65-F5344CB8AC3E}">
        <p14:creationId xmlns:p14="http://schemas.microsoft.com/office/powerpoint/2010/main" val="21725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FABFE463-E2F0-814E-83A8-CC89DF2B00B4}"/>
              </a:ext>
            </a:extLst>
          </p:cNvPr>
          <p:cNvGrpSpPr/>
          <p:nvPr/>
        </p:nvGrpSpPr>
        <p:grpSpPr>
          <a:xfrm>
            <a:off x="5786394" y="1029829"/>
            <a:ext cx="4046201" cy="3872531"/>
            <a:chOff x="-160956" y="930229"/>
            <a:chExt cx="4046201" cy="3872531"/>
          </a:xfrm>
        </p:grpSpPr>
        <p:sp>
          <p:nvSpPr>
            <p:cNvPr id="41" name="Oval 40">
              <a:extLst>
                <a:ext uri="{FF2B5EF4-FFF2-40B4-BE49-F238E27FC236}">
                  <a16:creationId xmlns:a16="http://schemas.microsoft.com/office/drawing/2014/main" id="{226E2691-1760-F845-A57B-1BC9B1951E69}"/>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43387599-C0D3-8E49-9C90-F23056FFF48D}"/>
                </a:ext>
              </a:extLst>
            </p:cNvPr>
            <p:cNvPicPr>
              <a:picLocks noChangeAspect="1"/>
            </p:cNvPicPr>
            <p:nvPr/>
          </p:nvPicPr>
          <p:blipFill>
            <a:blip r:embed="rId3"/>
            <a:stretch>
              <a:fillRect/>
            </a:stretch>
          </p:blipFill>
          <p:spPr>
            <a:xfrm>
              <a:off x="1462800" y="2800414"/>
              <a:ext cx="127000" cy="203200"/>
            </a:xfrm>
            <a:prstGeom prst="rect">
              <a:avLst/>
            </a:prstGeom>
          </p:spPr>
        </p:pic>
        <p:sp>
          <p:nvSpPr>
            <p:cNvPr id="43" name="Oval 42">
              <a:extLst>
                <a:ext uri="{FF2B5EF4-FFF2-40B4-BE49-F238E27FC236}">
                  <a16:creationId xmlns:a16="http://schemas.microsoft.com/office/drawing/2014/main" id="{EC26B61B-2864-3D4F-96A8-13FFDFDED4B3}"/>
                </a:ext>
              </a:extLst>
            </p:cNvPr>
            <p:cNvSpPr/>
            <p:nvPr/>
          </p:nvSpPr>
          <p:spPr>
            <a:xfrm>
              <a:off x="1751296" y="2785214"/>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954E3DE-16F8-8B4D-85EF-9D984E78F0BE}"/>
              </a:ext>
            </a:extLst>
          </p:cNvPr>
          <p:cNvGrpSpPr/>
          <p:nvPr/>
        </p:nvGrpSpPr>
        <p:grpSpPr>
          <a:xfrm>
            <a:off x="-281727" y="964735"/>
            <a:ext cx="4046201" cy="3872531"/>
            <a:chOff x="-160956" y="930229"/>
            <a:chExt cx="4046201" cy="3872531"/>
          </a:xfrm>
        </p:grpSpPr>
        <p:sp>
          <p:nvSpPr>
            <p:cNvPr id="7" name="Oval 6">
              <a:extLst>
                <a:ext uri="{FF2B5EF4-FFF2-40B4-BE49-F238E27FC236}">
                  <a16:creationId xmlns:a16="http://schemas.microsoft.com/office/drawing/2014/main" id="{B5D92E67-DC1C-5E45-9CB9-028ECB0BE5B3}"/>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ABEBCE7-3AA1-FE41-BE2B-D259F83E494B}"/>
                </a:ext>
              </a:extLst>
            </p:cNvPr>
            <p:cNvPicPr>
              <a:picLocks noChangeAspect="1"/>
            </p:cNvPicPr>
            <p:nvPr/>
          </p:nvPicPr>
          <p:blipFill>
            <a:blip r:embed="rId3"/>
            <a:stretch>
              <a:fillRect/>
            </a:stretch>
          </p:blipFill>
          <p:spPr>
            <a:xfrm>
              <a:off x="1473940" y="2829988"/>
              <a:ext cx="127000" cy="203200"/>
            </a:xfrm>
            <a:prstGeom prst="rect">
              <a:avLst/>
            </a:prstGeom>
          </p:spPr>
        </p:pic>
        <p:sp>
          <p:nvSpPr>
            <p:cNvPr id="38" name="Oval 37">
              <a:extLst>
                <a:ext uri="{FF2B5EF4-FFF2-40B4-BE49-F238E27FC236}">
                  <a16:creationId xmlns:a16="http://schemas.microsoft.com/office/drawing/2014/main" id="{C50E4118-9F20-5942-9001-2D45ED0EB0BF}"/>
                </a:ext>
              </a:extLst>
            </p:cNvPr>
            <p:cNvSpPr/>
            <p:nvPr/>
          </p:nvSpPr>
          <p:spPr>
            <a:xfrm>
              <a:off x="1753215" y="2781387"/>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4"/>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5"/>
          <a:stretch>
            <a:fillRect/>
          </a:stretch>
        </p:blipFill>
        <p:spPr>
          <a:xfrm>
            <a:off x="7524382" y="6111686"/>
            <a:ext cx="3200400" cy="406400"/>
          </a:xfrm>
          <a:prstGeom prst="rect">
            <a:avLst/>
          </a:prstGeom>
        </p:spPr>
      </p:pic>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9B1E688-3747-0249-8023-E0566F439018}"/>
              </a:ext>
            </a:extLst>
          </p:cNvPr>
          <p:cNvPicPr>
            <a:picLocks noChangeAspect="1"/>
          </p:cNvPicPr>
          <p:nvPr/>
        </p:nvPicPr>
        <p:blipFill>
          <a:blip r:embed="rId6"/>
          <a:stretch>
            <a:fillRect/>
          </a:stretch>
        </p:blipFill>
        <p:spPr>
          <a:xfrm>
            <a:off x="2880465" y="2067235"/>
            <a:ext cx="254000" cy="190500"/>
          </a:xfrm>
          <a:prstGeom prst="rect">
            <a:avLst/>
          </a:prstGeom>
        </p:spPr>
      </p:pic>
      <p:pic>
        <p:nvPicPr>
          <p:cNvPr id="48" name="Picture 47">
            <a:extLst>
              <a:ext uri="{FF2B5EF4-FFF2-40B4-BE49-F238E27FC236}">
                <a16:creationId xmlns:a16="http://schemas.microsoft.com/office/drawing/2014/main" id="{70CD514A-1B63-0D44-8E51-DA2ACB079CA3}"/>
              </a:ext>
            </a:extLst>
          </p:cNvPr>
          <p:cNvPicPr>
            <a:picLocks noChangeAspect="1"/>
          </p:cNvPicPr>
          <p:nvPr/>
        </p:nvPicPr>
        <p:blipFill>
          <a:blip r:embed="rId7"/>
          <a:stretch>
            <a:fillRect/>
          </a:stretch>
        </p:blipFill>
        <p:spPr>
          <a:xfrm>
            <a:off x="9196210" y="1967373"/>
            <a:ext cx="1028700" cy="317500"/>
          </a:xfrm>
          <a:prstGeom prst="rect">
            <a:avLst/>
          </a:prstGeom>
        </p:spPr>
      </p:pic>
      <p:cxnSp>
        <p:nvCxnSpPr>
          <p:cNvPr id="49" name="Straight Arrow Connector 48">
            <a:extLst>
              <a:ext uri="{FF2B5EF4-FFF2-40B4-BE49-F238E27FC236}">
                <a16:creationId xmlns:a16="http://schemas.microsoft.com/office/drawing/2014/main" id="{D8727E67-4CB2-DC4B-A210-ADAC1CF6CBB2}"/>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3D660A-5BA8-9A4B-BF85-7FE9A4256279}"/>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45833E-6 3.33333E-6 L 0.06706 0.21828 C 0.08099 0.26759 0.10195 0.29421 0.12396 0.29421 C 0.14896 0.29421 0.16901 0.26759 0.18294 0.21828 L 0.25 3.33333E-6 " pathEditMode="relative" rAng="0" ptsTypes="AAAAA">
                                      <p:cBhvr>
                                        <p:cTn id="6" dur="7000" fill="hold"/>
                                        <p:tgtEl>
                                          <p:spTgt spid="17"/>
                                        </p:tgtEl>
                                        <p:attrNameLst>
                                          <p:attrName>ppt_x</p:attrName>
                                          <p:attrName>ppt_y</p:attrName>
                                        </p:attrNameLst>
                                      </p:cBhvr>
                                      <p:rCtr x="12500" y="14699"/>
                                    </p:animMotion>
                                  </p:childTnLst>
                                </p:cTn>
                              </p:par>
                              <p:par>
                                <p:cTn id="7" presetID="37" presetClass="path" presetSubtype="0" accel="50000" decel="50000" fill="hold" nodeType="withEffect">
                                  <p:stCondLst>
                                    <p:cond delay="0"/>
                                  </p:stCondLst>
                                  <p:childTnLst>
                                    <p:animMotion origin="layout" path="M -4.79167E-6 2.59259E-6 L 0.06706 0.21828 C 0.08099 0.26759 0.10196 0.29421 0.12396 0.29421 C 0.14896 0.29421 0.16902 0.26759 0.18295 0.21828 L 0.25 2.59259E-6 " pathEditMode="relative" rAng="0" ptsTypes="AAAAA">
                                      <p:cBhvr>
                                        <p:cTn id="8" dur="7000" fill="hold"/>
                                        <p:tgtEl>
                                          <p:spTgt spid="39"/>
                                        </p:tgtEl>
                                        <p:attrNameLst>
                                          <p:attrName>ppt_x</p:attrName>
                                          <p:attrName>ppt_y</p:attrName>
                                        </p:attrNameLst>
                                      </p:cBhvr>
                                      <p:rCtr x="12500"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9BA66F3-1BCF-6440-BE8B-15F99AE93B2D}"/>
              </a:ext>
            </a:extLst>
          </p:cNvPr>
          <p:cNvGrpSpPr/>
          <p:nvPr/>
        </p:nvGrpSpPr>
        <p:grpSpPr>
          <a:xfrm>
            <a:off x="7145156" y="1464117"/>
            <a:ext cx="4572000" cy="4572000"/>
            <a:chOff x="929745" y="1462189"/>
            <a:chExt cx="4572000" cy="4572000"/>
          </a:xfrm>
        </p:grpSpPr>
        <p:sp>
          <p:nvSpPr>
            <p:cNvPr id="53" name="Oval 52">
              <a:extLst>
                <a:ext uri="{FF2B5EF4-FFF2-40B4-BE49-F238E27FC236}">
                  <a16:creationId xmlns:a16="http://schemas.microsoft.com/office/drawing/2014/main" id="{EBDC4950-1801-D547-9EF0-8C1994AAB9D2}"/>
                </a:ext>
              </a:extLst>
            </p:cNvPr>
            <p:cNvSpPr/>
            <p:nvPr/>
          </p:nvSpPr>
          <p:spPr>
            <a:xfrm rot="10800000">
              <a:off x="929745" y="1462189"/>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9E7C2E64-7B42-B84D-8BCB-FFDAD40B5FE5}"/>
                </a:ext>
              </a:extLst>
            </p:cNvPr>
            <p:cNvCxnSpPr>
              <a:cxnSpLocks/>
            </p:cNvCxnSpPr>
            <p:nvPr/>
          </p:nvCxnSpPr>
          <p:spPr>
            <a:xfrm flipH="1">
              <a:off x="2033250" y="3752715"/>
              <a:ext cx="1180530" cy="0"/>
            </a:xfrm>
            <a:prstGeom prst="straightConnector1">
              <a:avLst/>
            </a:prstGeom>
            <a:ln w="381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72D08D4-271F-6745-A737-5EB2121B513D}"/>
              </a:ext>
            </a:extLst>
          </p:cNvPr>
          <p:cNvGrpSpPr/>
          <p:nvPr/>
        </p:nvGrpSpPr>
        <p:grpSpPr>
          <a:xfrm>
            <a:off x="929745" y="1462189"/>
            <a:ext cx="4572000" cy="4572000"/>
            <a:chOff x="929745" y="1462189"/>
            <a:chExt cx="4572000" cy="4572000"/>
          </a:xfrm>
        </p:grpSpPr>
        <p:sp>
          <p:nvSpPr>
            <p:cNvPr id="8" name="Oval 7">
              <a:extLst>
                <a:ext uri="{FF2B5EF4-FFF2-40B4-BE49-F238E27FC236}">
                  <a16:creationId xmlns:a16="http://schemas.microsoft.com/office/drawing/2014/main" id="{8C0BB476-4275-2048-AF81-6398B3822C4E}"/>
                </a:ext>
              </a:extLst>
            </p:cNvPr>
            <p:cNvSpPr/>
            <p:nvPr/>
          </p:nvSpPr>
          <p:spPr>
            <a:xfrm rot="10800000">
              <a:off x="929745" y="1462189"/>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85763B0D-1C84-9D4D-A4F5-6D901CB02F04}"/>
                </a:ext>
              </a:extLst>
            </p:cNvPr>
            <p:cNvCxnSpPr>
              <a:cxnSpLocks/>
            </p:cNvCxnSpPr>
            <p:nvPr/>
          </p:nvCxnSpPr>
          <p:spPr>
            <a:xfrm flipH="1">
              <a:off x="2033250" y="3752715"/>
              <a:ext cx="1180530" cy="0"/>
            </a:xfrm>
            <a:prstGeom prst="straightConnector1">
              <a:avLst/>
            </a:prstGeom>
            <a:ln w="381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2"/>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3"/>
          <a:stretch>
            <a:fillRect/>
          </a:stretch>
        </p:blipFill>
        <p:spPr>
          <a:xfrm>
            <a:off x="7524382" y="6111686"/>
            <a:ext cx="3200400" cy="406400"/>
          </a:xfrm>
          <a:prstGeom prst="rect">
            <a:avLst/>
          </a:prstGeom>
        </p:spPr>
      </p:pic>
      <p:pic>
        <p:nvPicPr>
          <p:cNvPr id="39" name="Picture 38">
            <a:extLst>
              <a:ext uri="{FF2B5EF4-FFF2-40B4-BE49-F238E27FC236}">
                <a16:creationId xmlns:a16="http://schemas.microsoft.com/office/drawing/2014/main" id="{18F250E5-00B7-364E-97A2-E605D33C1AC9}"/>
              </a:ext>
            </a:extLst>
          </p:cNvPr>
          <p:cNvPicPr>
            <a:picLocks noChangeAspect="1"/>
          </p:cNvPicPr>
          <p:nvPr/>
        </p:nvPicPr>
        <p:blipFill>
          <a:blip r:embed="rId4"/>
          <a:stretch>
            <a:fillRect/>
          </a:stretch>
        </p:blipFill>
        <p:spPr>
          <a:xfrm>
            <a:off x="2880465" y="2067235"/>
            <a:ext cx="254000" cy="190500"/>
          </a:xfrm>
          <a:prstGeom prst="rect">
            <a:avLst/>
          </a:prstGeom>
        </p:spPr>
      </p:pic>
      <p:pic>
        <p:nvPicPr>
          <p:cNvPr id="41" name="Picture 40">
            <a:extLst>
              <a:ext uri="{FF2B5EF4-FFF2-40B4-BE49-F238E27FC236}">
                <a16:creationId xmlns:a16="http://schemas.microsoft.com/office/drawing/2014/main" id="{123D8CCF-C2BA-4346-9895-F6CAB7DAF72C}"/>
              </a:ext>
            </a:extLst>
          </p:cNvPr>
          <p:cNvPicPr>
            <a:picLocks noChangeAspect="1"/>
          </p:cNvPicPr>
          <p:nvPr/>
        </p:nvPicPr>
        <p:blipFill>
          <a:blip r:embed="rId5"/>
          <a:stretch>
            <a:fillRect/>
          </a:stretch>
        </p:blipFill>
        <p:spPr>
          <a:xfrm>
            <a:off x="9196210" y="1967373"/>
            <a:ext cx="1028700" cy="317500"/>
          </a:xfrm>
          <a:prstGeom prst="rect">
            <a:avLst/>
          </a:prstGeom>
        </p:spPr>
      </p:pic>
      <p:cxnSp>
        <p:nvCxnSpPr>
          <p:cNvPr id="42" name="Straight Arrow Connector 41">
            <a:extLst>
              <a:ext uri="{FF2B5EF4-FFF2-40B4-BE49-F238E27FC236}">
                <a16:creationId xmlns:a16="http://schemas.microsoft.com/office/drawing/2014/main" id="{06DE7A24-C0CD-2140-A584-5C83DE6E8A94}"/>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1FF8C93-A88A-2743-81E1-43DA4CD6E78A}"/>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42CBAEF4-831C-AC4F-83FE-E814CC87496F}"/>
              </a:ext>
            </a:extLst>
          </p:cNvPr>
          <p:cNvPicPr>
            <a:picLocks noChangeAspect="1"/>
          </p:cNvPicPr>
          <p:nvPr/>
        </p:nvPicPr>
        <p:blipFill>
          <a:blip r:embed="rId6"/>
          <a:stretch>
            <a:fillRect/>
          </a:stretch>
        </p:blipFill>
        <p:spPr>
          <a:xfrm>
            <a:off x="3289539" y="3821458"/>
            <a:ext cx="127000" cy="203200"/>
          </a:xfrm>
          <a:prstGeom prst="rect">
            <a:avLst/>
          </a:prstGeom>
        </p:spPr>
      </p:pic>
      <p:pic>
        <p:nvPicPr>
          <p:cNvPr id="55" name="Picture 54">
            <a:extLst>
              <a:ext uri="{FF2B5EF4-FFF2-40B4-BE49-F238E27FC236}">
                <a16:creationId xmlns:a16="http://schemas.microsoft.com/office/drawing/2014/main" id="{421D500A-523F-5645-A455-4EF9C9CAA549}"/>
              </a:ext>
            </a:extLst>
          </p:cNvPr>
          <p:cNvPicPr>
            <a:picLocks noChangeAspect="1"/>
          </p:cNvPicPr>
          <p:nvPr/>
        </p:nvPicPr>
        <p:blipFill>
          <a:blip r:embed="rId6"/>
          <a:stretch>
            <a:fillRect/>
          </a:stretch>
        </p:blipFill>
        <p:spPr>
          <a:xfrm>
            <a:off x="9529927" y="3830220"/>
            <a:ext cx="127000" cy="203200"/>
          </a:xfrm>
          <a:prstGeom prst="rect">
            <a:avLst/>
          </a:prstGeom>
        </p:spPr>
      </p:pic>
    </p:spTree>
    <p:extLst>
      <p:ext uri="{BB962C8B-B14F-4D97-AF65-F5344CB8AC3E}">
        <p14:creationId xmlns:p14="http://schemas.microsoft.com/office/powerpoint/2010/main" val="307023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7000" fill="hold"/>
                                        <p:tgtEl>
                                          <p:spTgt spid="52"/>
                                        </p:tgtEl>
                                        <p:attrNameLst>
                                          <p:attrName>r</p:attrName>
                                        </p:attrNameLst>
                                      </p:cBhvr>
                                    </p:animRot>
                                  </p:childTnLst>
                                </p:cTn>
                              </p:par>
                              <p:par>
                                <p:cTn id="7" presetID="8" presetClass="emph" presetSubtype="0" fill="hold" nodeType="withEffect">
                                  <p:stCondLst>
                                    <p:cond delay="0"/>
                                  </p:stCondLst>
                                  <p:childTnLst>
                                    <p:animRot by="21600000">
                                      <p:cBhvr>
                                        <p:cTn id="8" dur="7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(empirical)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40" name="Straight Connector 39">
            <a:extLst>
              <a:ext uri="{FF2B5EF4-FFF2-40B4-BE49-F238E27FC236}">
                <a16:creationId xmlns:a16="http://schemas.microsoft.com/office/drawing/2014/main" id="{897C5131-7DA5-C14C-8529-D78317CDAEC5}"/>
              </a:ext>
            </a:extLst>
          </p:cNvPr>
          <p:cNvCxnSpPr>
            <a:cxnSpLocks/>
          </p:cNvCxnSpPr>
          <p:nvPr/>
        </p:nvCxnSpPr>
        <p:spPr>
          <a:xfrm flipV="1">
            <a:off x="2029519" y="5352956"/>
            <a:ext cx="941731" cy="374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4C6035-E3C1-684E-982C-B87C9EDAEEC4}"/>
              </a:ext>
            </a:extLst>
          </p:cNvPr>
          <p:cNvCxnSpPr>
            <a:cxnSpLocks/>
          </p:cNvCxnSpPr>
          <p:nvPr/>
        </p:nvCxnSpPr>
        <p:spPr>
          <a:xfrm>
            <a:off x="2964624" y="5174778"/>
            <a:ext cx="0" cy="178195"/>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4DEC97-A2FB-AF49-9A06-6B57F0E08FC2}"/>
              </a:ext>
            </a:extLst>
          </p:cNvPr>
          <p:cNvCxnSpPr>
            <a:cxnSpLocks/>
          </p:cNvCxnSpPr>
          <p:nvPr/>
        </p:nvCxnSpPr>
        <p:spPr>
          <a:xfrm>
            <a:off x="2964624" y="5166259"/>
            <a:ext cx="632486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DC61240B-E4B1-A642-8308-4F8D9BD79EDE}"/>
              </a:ext>
            </a:extLst>
          </p:cNvPr>
          <p:cNvPicPr>
            <a:picLocks noChangeAspect="1"/>
          </p:cNvPicPr>
          <p:nvPr/>
        </p:nvPicPr>
        <p:blipFill>
          <a:blip r:embed="rId8"/>
          <a:stretch>
            <a:fillRect/>
          </a:stretch>
        </p:blipFill>
        <p:spPr>
          <a:xfrm>
            <a:off x="5539467" y="1884613"/>
            <a:ext cx="2527300" cy="342900"/>
          </a:xfrm>
          <a:prstGeom prst="rect">
            <a:avLst/>
          </a:prstGeom>
        </p:spPr>
      </p:pic>
      <p:pic>
        <p:nvPicPr>
          <p:cNvPr id="16" name="Picture 15">
            <a:extLst>
              <a:ext uri="{FF2B5EF4-FFF2-40B4-BE49-F238E27FC236}">
                <a16:creationId xmlns:a16="http://schemas.microsoft.com/office/drawing/2014/main" id="{95C99E97-E25D-E042-B85D-6F882BFD42A8}"/>
              </a:ext>
            </a:extLst>
          </p:cNvPr>
          <p:cNvPicPr>
            <a:picLocks noChangeAspect="1"/>
          </p:cNvPicPr>
          <p:nvPr/>
        </p:nvPicPr>
        <p:blipFill>
          <a:blip r:embed="rId9"/>
          <a:stretch>
            <a:fillRect/>
          </a:stretch>
        </p:blipFill>
        <p:spPr>
          <a:xfrm>
            <a:off x="8175717" y="2318000"/>
            <a:ext cx="3289300" cy="952500"/>
          </a:xfrm>
          <a:prstGeom prst="rect">
            <a:avLst/>
          </a:prstGeom>
        </p:spPr>
      </p:pic>
    </p:spTree>
    <p:extLst>
      <p:ext uri="{BB962C8B-B14F-4D97-AF65-F5344CB8AC3E}">
        <p14:creationId xmlns:p14="http://schemas.microsoft.com/office/powerpoint/2010/main" val="95824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An approximate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C0DFBFF2-4DEC-F144-BD18-0E4A0E58AD1B}"/>
              </a:ext>
            </a:extLst>
          </p:cNvPr>
          <p:cNvSpPr/>
          <p:nvPr/>
        </p:nvSpPr>
        <p:spPr>
          <a:xfrm>
            <a:off x="2353948" y="3477684"/>
            <a:ext cx="6370327" cy="1862017"/>
          </a:xfrm>
          <a:custGeom>
            <a:avLst/>
            <a:gdLst>
              <a:gd name="connsiteX0" fmla="*/ 0 w 6265888"/>
              <a:gd name="connsiteY0" fmla="*/ 1768966 h 1768966"/>
              <a:gd name="connsiteX1" fmla="*/ 809469 w 6265888"/>
              <a:gd name="connsiteY1" fmla="*/ 1649045 h 1768966"/>
              <a:gd name="connsiteX2" fmla="*/ 1259174 w 6265888"/>
              <a:gd name="connsiteY2" fmla="*/ 1319261 h 1768966"/>
              <a:gd name="connsiteX3" fmla="*/ 4422098 w 6265888"/>
              <a:gd name="connsiteY3" fmla="*/ 1334252 h 1768966"/>
              <a:gd name="connsiteX4" fmla="*/ 5111646 w 6265888"/>
              <a:gd name="connsiteY4" fmla="*/ 209989 h 1768966"/>
              <a:gd name="connsiteX5" fmla="*/ 6190938 w 6265888"/>
              <a:gd name="connsiteY5" fmla="*/ 127 h 1768966"/>
              <a:gd name="connsiteX6" fmla="*/ 6190938 w 6265888"/>
              <a:gd name="connsiteY6" fmla="*/ 127 h 1768966"/>
              <a:gd name="connsiteX7" fmla="*/ 6265888 w 6265888"/>
              <a:gd name="connsiteY7" fmla="*/ 15117 h 176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5888" h="1768966">
                <a:moveTo>
                  <a:pt x="0" y="1768966"/>
                </a:moveTo>
                <a:cubicBezTo>
                  <a:pt x="299803" y="1746481"/>
                  <a:pt x="599607" y="1723996"/>
                  <a:pt x="809469" y="1649045"/>
                </a:cubicBezTo>
                <a:cubicBezTo>
                  <a:pt x="1019331" y="1574094"/>
                  <a:pt x="657069" y="1371726"/>
                  <a:pt x="1259174" y="1319261"/>
                </a:cubicBezTo>
                <a:cubicBezTo>
                  <a:pt x="1861279" y="1266796"/>
                  <a:pt x="3780019" y="1519131"/>
                  <a:pt x="4422098" y="1334252"/>
                </a:cubicBezTo>
                <a:cubicBezTo>
                  <a:pt x="5064177" y="1149373"/>
                  <a:pt x="4816839" y="432343"/>
                  <a:pt x="5111646" y="209989"/>
                </a:cubicBezTo>
                <a:cubicBezTo>
                  <a:pt x="5406453" y="-12365"/>
                  <a:pt x="6190938" y="127"/>
                  <a:pt x="6190938" y="127"/>
                </a:cubicBezTo>
                <a:lnTo>
                  <a:pt x="6190938" y="127"/>
                </a:lnTo>
                <a:lnTo>
                  <a:pt x="6265888" y="15117"/>
                </a:lnTo>
              </a:path>
            </a:pathLst>
          </a:custGeom>
          <a:noFill/>
          <a:ln w="41275">
            <a:solidFill>
              <a:srgbClr val="398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2F8B382-E156-BF40-9E31-DE8BC18AF9EF}"/>
              </a:ext>
            </a:extLst>
          </p:cNvPr>
          <p:cNvPicPr>
            <a:picLocks noChangeAspect="1"/>
          </p:cNvPicPr>
          <p:nvPr/>
        </p:nvPicPr>
        <p:blipFill>
          <a:blip r:embed="rId7"/>
          <a:stretch>
            <a:fillRect/>
          </a:stretch>
        </p:blipFill>
        <p:spPr>
          <a:xfrm>
            <a:off x="5664893" y="1830288"/>
            <a:ext cx="2565400" cy="381000"/>
          </a:xfrm>
          <a:prstGeom prst="rect">
            <a:avLst/>
          </a:prstGeom>
        </p:spPr>
      </p:pic>
      <p:pic>
        <p:nvPicPr>
          <p:cNvPr id="41" name="Picture 40">
            <a:extLst>
              <a:ext uri="{FF2B5EF4-FFF2-40B4-BE49-F238E27FC236}">
                <a16:creationId xmlns:a16="http://schemas.microsoft.com/office/drawing/2014/main" id="{53D40250-F5CF-524C-ACC0-83F07658CD2B}"/>
              </a:ext>
            </a:extLst>
          </p:cNvPr>
          <p:cNvPicPr>
            <a:picLocks noChangeAspect="1"/>
          </p:cNvPicPr>
          <p:nvPr/>
        </p:nvPicPr>
        <p:blipFill>
          <a:blip r:embed="rId8"/>
          <a:stretch>
            <a:fillRect/>
          </a:stretch>
        </p:blipFill>
        <p:spPr>
          <a:xfrm>
            <a:off x="1649533" y="4912757"/>
            <a:ext cx="330200" cy="152400"/>
          </a:xfrm>
          <a:prstGeom prst="rect">
            <a:avLst/>
          </a:prstGeom>
        </p:spPr>
      </p:pic>
      <p:sp>
        <p:nvSpPr>
          <p:cNvPr id="46" name="Left Brace 45">
            <a:extLst>
              <a:ext uri="{FF2B5EF4-FFF2-40B4-BE49-F238E27FC236}">
                <a16:creationId xmlns:a16="http://schemas.microsoft.com/office/drawing/2014/main" id="{51363693-0698-F549-9015-F7395D271335}"/>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a:extLst>
              <a:ext uri="{FF2B5EF4-FFF2-40B4-BE49-F238E27FC236}">
                <a16:creationId xmlns:a16="http://schemas.microsoft.com/office/drawing/2014/main" id="{1F87BDCE-1B87-7A4D-8092-4257B9A52562}"/>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EF89546-33E3-1849-948A-AA2A7AFA6EDB}"/>
              </a:ext>
            </a:extLst>
          </p:cNvPr>
          <p:cNvPicPr>
            <a:picLocks noChangeAspect="1"/>
          </p:cNvPicPr>
          <p:nvPr/>
        </p:nvPicPr>
        <p:blipFill>
          <a:blip r:embed="rId9"/>
          <a:stretch>
            <a:fillRect/>
          </a:stretch>
        </p:blipFill>
        <p:spPr>
          <a:xfrm>
            <a:off x="7462406" y="3011366"/>
            <a:ext cx="609600" cy="381000"/>
          </a:xfrm>
          <a:prstGeom prst="rect">
            <a:avLst/>
          </a:prstGeom>
        </p:spPr>
      </p:pic>
    </p:spTree>
    <p:extLst>
      <p:ext uri="{BB962C8B-B14F-4D97-AF65-F5344CB8AC3E}">
        <p14:creationId xmlns:p14="http://schemas.microsoft.com/office/powerpoint/2010/main" val="24904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There is a trivial coreset of size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EABC3804-67C3-8E41-AD48-6E41A577EC31}"/>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99EA00-77A0-2A45-A6A8-1A017EB29F10}"/>
              </a:ext>
            </a:extLst>
          </p:cNvPr>
          <p:cNvPicPr>
            <a:picLocks noChangeAspect="1"/>
          </p:cNvPicPr>
          <p:nvPr/>
        </p:nvPicPr>
        <p:blipFill>
          <a:blip r:embed="rId7"/>
          <a:stretch>
            <a:fillRect/>
          </a:stretch>
        </p:blipFill>
        <p:spPr>
          <a:xfrm>
            <a:off x="1649533" y="4912757"/>
            <a:ext cx="330200" cy="152400"/>
          </a:xfrm>
          <a:prstGeom prst="rect">
            <a:avLst/>
          </a:prstGeom>
        </p:spPr>
      </p:pic>
      <p:sp>
        <p:nvSpPr>
          <p:cNvPr id="8" name="Left Brace 7">
            <a:extLst>
              <a:ext uri="{FF2B5EF4-FFF2-40B4-BE49-F238E27FC236}">
                <a16:creationId xmlns:a16="http://schemas.microsoft.com/office/drawing/2014/main" id="{3F107864-D3E0-DD4F-90CE-ABCAFB28C68D}"/>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784F055D-42FA-7A4D-9C85-CA4F73F52284}"/>
              </a:ext>
            </a:extLst>
          </p:cNvPr>
          <p:cNvPicPr>
            <a:picLocks noChangeAspect="1"/>
          </p:cNvPicPr>
          <p:nvPr/>
        </p:nvPicPr>
        <p:blipFill>
          <a:blip r:embed="rId8"/>
          <a:stretch>
            <a:fillRect/>
          </a:stretch>
        </p:blipFill>
        <p:spPr>
          <a:xfrm>
            <a:off x="7462406" y="3011366"/>
            <a:ext cx="609600" cy="381000"/>
          </a:xfrm>
          <a:prstGeom prst="rect">
            <a:avLst/>
          </a:prstGeom>
        </p:spPr>
      </p:pic>
      <p:pic>
        <p:nvPicPr>
          <p:cNvPr id="41" name="Picture 40">
            <a:extLst>
              <a:ext uri="{FF2B5EF4-FFF2-40B4-BE49-F238E27FC236}">
                <a16:creationId xmlns:a16="http://schemas.microsoft.com/office/drawing/2014/main" id="{7F462642-046C-2A47-8237-384B59408043}"/>
              </a:ext>
            </a:extLst>
          </p:cNvPr>
          <p:cNvPicPr>
            <a:picLocks noChangeAspect="1"/>
          </p:cNvPicPr>
          <p:nvPr/>
        </p:nvPicPr>
        <p:blipFill>
          <a:blip r:embed="rId7"/>
          <a:stretch>
            <a:fillRect/>
          </a:stretch>
        </p:blipFill>
        <p:spPr>
          <a:xfrm>
            <a:off x="1657026" y="4291718"/>
            <a:ext cx="330200" cy="152400"/>
          </a:xfrm>
          <a:prstGeom prst="rect">
            <a:avLst/>
          </a:prstGeom>
        </p:spPr>
      </p:pic>
      <p:sp>
        <p:nvSpPr>
          <p:cNvPr id="46" name="Left Brace 45">
            <a:extLst>
              <a:ext uri="{FF2B5EF4-FFF2-40B4-BE49-F238E27FC236}">
                <a16:creationId xmlns:a16="http://schemas.microsoft.com/office/drawing/2014/main" id="{27C81E9A-2628-1444-BCC2-1159797E2157}"/>
              </a:ext>
            </a:extLst>
          </p:cNvPr>
          <p:cNvSpPr/>
          <p:nvPr/>
        </p:nvSpPr>
        <p:spPr>
          <a:xfrm>
            <a:off x="2114351" y="4103569"/>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2A51A6DF-6AFC-9F4E-AA8D-A9A8E886326E}"/>
              </a:ext>
            </a:extLst>
          </p:cNvPr>
          <p:cNvPicPr>
            <a:picLocks noChangeAspect="1"/>
          </p:cNvPicPr>
          <p:nvPr/>
        </p:nvPicPr>
        <p:blipFill>
          <a:blip r:embed="rId7"/>
          <a:stretch>
            <a:fillRect/>
          </a:stretch>
        </p:blipFill>
        <p:spPr>
          <a:xfrm>
            <a:off x="1658700" y="3690494"/>
            <a:ext cx="330200" cy="152400"/>
          </a:xfrm>
          <a:prstGeom prst="rect">
            <a:avLst/>
          </a:prstGeom>
        </p:spPr>
      </p:pic>
      <p:sp>
        <p:nvSpPr>
          <p:cNvPr id="51" name="Left Brace 50">
            <a:extLst>
              <a:ext uri="{FF2B5EF4-FFF2-40B4-BE49-F238E27FC236}">
                <a16:creationId xmlns:a16="http://schemas.microsoft.com/office/drawing/2014/main" id="{3BDB0DB0-6E91-8A4D-BC09-8189F88C543D}"/>
              </a:ext>
            </a:extLst>
          </p:cNvPr>
          <p:cNvSpPr/>
          <p:nvPr/>
        </p:nvSpPr>
        <p:spPr>
          <a:xfrm>
            <a:off x="2116025" y="3502345"/>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B9C4CD3C-5645-0F4C-9EDB-04DD61E10C5E}"/>
              </a:ext>
            </a:extLst>
          </p:cNvPr>
          <p:cNvCxnSpPr>
            <a:cxnSpLocks/>
          </p:cNvCxnSpPr>
          <p:nvPr/>
        </p:nvCxnSpPr>
        <p:spPr>
          <a:xfrm flipH="1">
            <a:off x="2390271" y="4056836"/>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35FE1E-1E61-3F41-8480-137CC5586569}"/>
              </a:ext>
            </a:extLst>
          </p:cNvPr>
          <p:cNvCxnSpPr>
            <a:cxnSpLocks/>
          </p:cNvCxnSpPr>
          <p:nvPr/>
        </p:nvCxnSpPr>
        <p:spPr>
          <a:xfrm flipH="1">
            <a:off x="2353948" y="4707084"/>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01E112-A209-B24E-BFFB-0A1B9EF5D9F9}"/>
              </a:ext>
            </a:extLst>
          </p:cNvPr>
          <p:cNvCxnSpPr>
            <a:cxnSpLocks/>
            <a:stCxn id="3" idx="0"/>
          </p:cNvCxnSpPr>
          <p:nvPr/>
        </p:nvCxnSpPr>
        <p:spPr>
          <a:xfrm flipV="1">
            <a:off x="2353948" y="4704218"/>
            <a:ext cx="3295738" cy="2866"/>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34BA55-11BA-4142-AEC0-9CC8F229E1BD}"/>
              </a:ext>
            </a:extLst>
          </p:cNvPr>
          <p:cNvCxnSpPr>
            <a:cxnSpLocks/>
          </p:cNvCxnSpPr>
          <p:nvPr/>
        </p:nvCxnSpPr>
        <p:spPr>
          <a:xfrm>
            <a:off x="5657999" y="4063914"/>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0C5BBD-E2CB-074A-8AC0-A3DCDC6BC666}"/>
              </a:ext>
            </a:extLst>
          </p:cNvPr>
          <p:cNvCxnSpPr>
            <a:cxnSpLocks/>
          </p:cNvCxnSpPr>
          <p:nvPr/>
        </p:nvCxnSpPr>
        <p:spPr>
          <a:xfrm flipV="1">
            <a:off x="5649685" y="4055507"/>
            <a:ext cx="1283608" cy="8409"/>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DF22AF5-AF8D-6B4D-ACBA-AF5FB5E1BAA0}"/>
              </a:ext>
            </a:extLst>
          </p:cNvPr>
          <p:cNvCxnSpPr>
            <a:cxnSpLocks/>
          </p:cNvCxnSpPr>
          <p:nvPr/>
        </p:nvCxnSpPr>
        <p:spPr>
          <a:xfrm>
            <a:off x="2353948" y="4704217"/>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3155F1-2761-BF49-ABDB-0F142CB559E7}"/>
              </a:ext>
            </a:extLst>
          </p:cNvPr>
          <p:cNvCxnSpPr>
            <a:cxnSpLocks/>
          </p:cNvCxnSpPr>
          <p:nvPr/>
        </p:nvCxnSpPr>
        <p:spPr>
          <a:xfrm>
            <a:off x="6933293" y="3480552"/>
            <a:ext cx="0" cy="57628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537B7E-E0DD-254C-9173-0FCD3CD147A1}"/>
              </a:ext>
            </a:extLst>
          </p:cNvPr>
          <p:cNvCxnSpPr>
            <a:cxnSpLocks/>
          </p:cNvCxnSpPr>
          <p:nvPr/>
        </p:nvCxnSpPr>
        <p:spPr>
          <a:xfrm flipV="1">
            <a:off x="6933293" y="3476349"/>
            <a:ext cx="2277426" cy="13761"/>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103C74F-C1DD-2D46-8933-6537CB880DB7}"/>
              </a:ext>
            </a:extLst>
          </p:cNvPr>
          <p:cNvPicPr>
            <a:picLocks noChangeAspect="1"/>
          </p:cNvPicPr>
          <p:nvPr/>
        </p:nvPicPr>
        <p:blipFill>
          <a:blip r:embed="rId9"/>
          <a:stretch>
            <a:fillRect/>
          </a:stretch>
        </p:blipFill>
        <p:spPr>
          <a:xfrm>
            <a:off x="5508902" y="1890457"/>
            <a:ext cx="437008" cy="327756"/>
          </a:xfrm>
          <a:prstGeom prst="rect">
            <a:avLst/>
          </a:prstGeom>
        </p:spPr>
      </p:pic>
    </p:spTree>
    <p:extLst>
      <p:ext uri="{BB962C8B-B14F-4D97-AF65-F5344CB8AC3E}">
        <p14:creationId xmlns:p14="http://schemas.microsoft.com/office/powerpoint/2010/main" val="232630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One way to get there is as like this:</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pic>
        <p:nvPicPr>
          <p:cNvPr id="3" name="Picture 2">
            <a:extLst>
              <a:ext uri="{FF2B5EF4-FFF2-40B4-BE49-F238E27FC236}">
                <a16:creationId xmlns:a16="http://schemas.microsoft.com/office/drawing/2014/main" id="{054611BE-0E9A-0846-BA2A-872AAA67174F}"/>
              </a:ext>
            </a:extLst>
          </p:cNvPr>
          <p:cNvPicPr>
            <a:picLocks noChangeAspect="1"/>
          </p:cNvPicPr>
          <p:nvPr/>
        </p:nvPicPr>
        <p:blipFill>
          <a:blip r:embed="rId8"/>
          <a:stretch>
            <a:fillRect/>
          </a:stretch>
        </p:blipFill>
        <p:spPr>
          <a:xfrm>
            <a:off x="6122162" y="1813014"/>
            <a:ext cx="3022600" cy="406400"/>
          </a:xfrm>
          <a:prstGeom prst="rect">
            <a:avLst/>
          </a:prstGeom>
        </p:spPr>
      </p:pic>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9"/>
          <a:stretch>
            <a:fillRect/>
          </a:stretch>
        </p:blipFill>
        <p:spPr>
          <a:xfrm>
            <a:off x="5575280" y="3702909"/>
            <a:ext cx="609600" cy="381000"/>
          </a:xfrm>
          <a:prstGeom prst="rect">
            <a:avLst/>
          </a:prstGeom>
        </p:spPr>
      </p:pic>
      <p:cxnSp>
        <p:nvCxnSpPr>
          <p:cNvPr id="76" name="Straight Connector 75">
            <a:extLst>
              <a:ext uri="{FF2B5EF4-FFF2-40B4-BE49-F238E27FC236}">
                <a16:creationId xmlns:a16="http://schemas.microsoft.com/office/drawing/2014/main" id="{71039A35-F754-6A4D-AA09-FC3400D65FCE}"/>
              </a:ext>
            </a:extLst>
          </p:cNvPr>
          <p:cNvCxnSpPr>
            <a:cxnSpLocks/>
          </p:cNvCxnSpPr>
          <p:nvPr/>
        </p:nvCxnSpPr>
        <p:spPr>
          <a:xfrm>
            <a:off x="2915439" y="4952522"/>
            <a:ext cx="0" cy="378161"/>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8015C9-4D57-B44E-8790-78879C99680A}"/>
              </a:ext>
            </a:extLst>
          </p:cNvPr>
          <p:cNvCxnSpPr>
            <a:cxnSpLocks/>
          </p:cNvCxnSpPr>
          <p:nvPr/>
        </p:nvCxnSpPr>
        <p:spPr>
          <a:xfrm>
            <a:off x="2915439" y="4952522"/>
            <a:ext cx="2339284"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7C1F4E-EDA9-D84E-90DE-7D123E67561A}"/>
              </a:ext>
            </a:extLst>
          </p:cNvPr>
          <p:cNvCxnSpPr>
            <a:cxnSpLocks/>
          </p:cNvCxnSpPr>
          <p:nvPr/>
        </p:nvCxnSpPr>
        <p:spPr>
          <a:xfrm>
            <a:off x="5254723" y="4585246"/>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9B40C6-A2AB-EF46-8A52-D5CC04072FF4}"/>
              </a:ext>
            </a:extLst>
          </p:cNvPr>
          <p:cNvCxnSpPr>
            <a:cxnSpLocks/>
          </p:cNvCxnSpPr>
          <p:nvPr/>
        </p:nvCxnSpPr>
        <p:spPr>
          <a:xfrm>
            <a:off x="5254723" y="4585246"/>
            <a:ext cx="744568"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0FC70E6-588D-8246-A3D2-C73552828004}"/>
              </a:ext>
            </a:extLst>
          </p:cNvPr>
          <p:cNvCxnSpPr>
            <a:cxnSpLocks/>
          </p:cNvCxnSpPr>
          <p:nvPr/>
        </p:nvCxnSpPr>
        <p:spPr>
          <a:xfrm>
            <a:off x="5999291" y="4219049"/>
            <a:ext cx="0" cy="3725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5BE4F1-4F1F-5F44-9CAB-7143A4FA1C6C}"/>
              </a:ext>
            </a:extLst>
          </p:cNvPr>
          <p:cNvCxnSpPr>
            <a:cxnSpLocks/>
          </p:cNvCxnSpPr>
          <p:nvPr/>
        </p:nvCxnSpPr>
        <p:spPr>
          <a:xfrm>
            <a:off x="5999291" y="4217970"/>
            <a:ext cx="911323"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BD1054-85DD-2B41-A30B-33AB26966D3B}"/>
              </a:ext>
            </a:extLst>
          </p:cNvPr>
          <p:cNvCxnSpPr>
            <a:cxnSpLocks/>
          </p:cNvCxnSpPr>
          <p:nvPr/>
        </p:nvCxnSpPr>
        <p:spPr>
          <a:xfrm>
            <a:off x="6913013" y="3851773"/>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A7CACD2-D1F7-114A-82A7-D2DEB22BB9E6}"/>
              </a:ext>
            </a:extLst>
          </p:cNvPr>
          <p:cNvCxnSpPr>
            <a:cxnSpLocks/>
          </p:cNvCxnSpPr>
          <p:nvPr/>
        </p:nvCxnSpPr>
        <p:spPr>
          <a:xfrm>
            <a:off x="6910614" y="3839161"/>
            <a:ext cx="1025656"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AABD8D-D3B1-BD44-9820-EFB29FA05408}"/>
              </a:ext>
            </a:extLst>
          </p:cNvPr>
          <p:cNvCxnSpPr>
            <a:cxnSpLocks/>
          </p:cNvCxnSpPr>
          <p:nvPr/>
        </p:nvCxnSpPr>
        <p:spPr>
          <a:xfrm>
            <a:off x="7936268" y="3464570"/>
            <a:ext cx="0" cy="3872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CFC45A-00CB-714D-A7CA-BF7FB1B4C9C0}"/>
              </a:ext>
            </a:extLst>
          </p:cNvPr>
          <p:cNvCxnSpPr>
            <a:cxnSpLocks/>
          </p:cNvCxnSpPr>
          <p:nvPr/>
        </p:nvCxnSpPr>
        <p:spPr>
          <a:xfrm>
            <a:off x="7923656" y="3459080"/>
            <a:ext cx="133717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F39D1AD-EABF-9944-8A52-9B4FB5C90313}"/>
              </a:ext>
            </a:extLst>
          </p:cNvPr>
          <p:cNvCxnSpPr>
            <a:cxnSpLocks/>
          </p:cNvCxnSpPr>
          <p:nvPr/>
        </p:nvCxnSpPr>
        <p:spPr>
          <a:xfrm>
            <a:off x="1996387" y="5315844"/>
            <a:ext cx="91905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Discrepancy is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37" name="Straight Connector 36">
            <a:extLst>
              <a:ext uri="{FF2B5EF4-FFF2-40B4-BE49-F238E27FC236}">
                <a16:creationId xmlns:a16="http://schemas.microsoft.com/office/drawing/2014/main" id="{B37E60F1-5EBE-F448-BA43-E867EC30A421}"/>
              </a:ext>
            </a:extLst>
          </p:cNvPr>
          <p:cNvCxnSpPr>
            <a:cxnSpLocks/>
          </p:cNvCxnSpPr>
          <p:nvPr/>
        </p:nvCxnSpPr>
        <p:spPr>
          <a:xfrm flipV="1">
            <a:off x="1961096" y="5330026"/>
            <a:ext cx="941731" cy="37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A4DAA3-91D6-8744-93DE-B359F933A761}"/>
              </a:ext>
            </a:extLst>
          </p:cNvPr>
          <p:cNvCxnSpPr>
            <a:cxnSpLocks/>
          </p:cNvCxnSpPr>
          <p:nvPr/>
        </p:nvCxnSpPr>
        <p:spPr>
          <a:xfrm>
            <a:off x="2915439" y="4952522"/>
            <a:ext cx="0" cy="37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153CADB-A0BB-C74D-AC86-25A408AD9373}"/>
              </a:ext>
            </a:extLst>
          </p:cNvPr>
          <p:cNvCxnSpPr>
            <a:cxnSpLocks/>
          </p:cNvCxnSpPr>
          <p:nvPr/>
        </p:nvCxnSpPr>
        <p:spPr>
          <a:xfrm>
            <a:off x="2915439" y="4952522"/>
            <a:ext cx="23392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3F80F6-A894-FF4F-B23B-420D411A2967}"/>
              </a:ext>
            </a:extLst>
          </p:cNvPr>
          <p:cNvCxnSpPr>
            <a:cxnSpLocks/>
          </p:cNvCxnSpPr>
          <p:nvPr/>
        </p:nvCxnSpPr>
        <p:spPr>
          <a:xfrm>
            <a:off x="5254723" y="4585246"/>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4A37B3-0D9F-0F46-80B3-1513A783BBFD}"/>
              </a:ext>
            </a:extLst>
          </p:cNvPr>
          <p:cNvCxnSpPr>
            <a:cxnSpLocks/>
          </p:cNvCxnSpPr>
          <p:nvPr/>
        </p:nvCxnSpPr>
        <p:spPr>
          <a:xfrm>
            <a:off x="5254723" y="4585246"/>
            <a:ext cx="7445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80D591-1232-E44E-9E00-5C312B3E0410}"/>
              </a:ext>
            </a:extLst>
          </p:cNvPr>
          <p:cNvCxnSpPr>
            <a:cxnSpLocks/>
          </p:cNvCxnSpPr>
          <p:nvPr/>
        </p:nvCxnSpPr>
        <p:spPr>
          <a:xfrm>
            <a:off x="5999291" y="4219049"/>
            <a:ext cx="0" cy="3725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12A75FC-627A-584A-860C-F5FA91E294D5}"/>
              </a:ext>
            </a:extLst>
          </p:cNvPr>
          <p:cNvCxnSpPr>
            <a:cxnSpLocks/>
          </p:cNvCxnSpPr>
          <p:nvPr/>
        </p:nvCxnSpPr>
        <p:spPr>
          <a:xfrm>
            <a:off x="5999291" y="4217970"/>
            <a:ext cx="9113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FC376C5-29B7-584A-80DD-F3EFB3AC22DB}"/>
              </a:ext>
            </a:extLst>
          </p:cNvPr>
          <p:cNvCxnSpPr>
            <a:cxnSpLocks/>
          </p:cNvCxnSpPr>
          <p:nvPr/>
        </p:nvCxnSpPr>
        <p:spPr>
          <a:xfrm>
            <a:off x="6913013" y="3851773"/>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413F55-6345-0842-A7BF-BDEA133E4964}"/>
              </a:ext>
            </a:extLst>
          </p:cNvPr>
          <p:cNvCxnSpPr>
            <a:cxnSpLocks/>
          </p:cNvCxnSpPr>
          <p:nvPr/>
        </p:nvCxnSpPr>
        <p:spPr>
          <a:xfrm>
            <a:off x="6910614" y="3839161"/>
            <a:ext cx="10256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C47CF95-7D88-FC4C-A069-F82CF667BB20}"/>
              </a:ext>
            </a:extLst>
          </p:cNvPr>
          <p:cNvCxnSpPr>
            <a:cxnSpLocks/>
          </p:cNvCxnSpPr>
          <p:nvPr/>
        </p:nvCxnSpPr>
        <p:spPr>
          <a:xfrm>
            <a:off x="7936268" y="3464570"/>
            <a:ext cx="0" cy="3872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79151C-0A67-384D-9955-90A4D2810549}"/>
              </a:ext>
            </a:extLst>
          </p:cNvPr>
          <p:cNvCxnSpPr>
            <a:cxnSpLocks/>
          </p:cNvCxnSpPr>
          <p:nvPr/>
        </p:nvCxnSpPr>
        <p:spPr>
          <a:xfrm>
            <a:off x="7923656" y="3459080"/>
            <a:ext cx="13371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8"/>
          <a:stretch>
            <a:fillRect/>
          </a:stretch>
        </p:blipFill>
        <p:spPr>
          <a:xfrm>
            <a:off x="5575280" y="3702909"/>
            <a:ext cx="609600" cy="381000"/>
          </a:xfrm>
          <a:prstGeom prst="rect">
            <a:avLst/>
          </a:prstGeom>
        </p:spPr>
      </p:pic>
      <p:cxnSp>
        <p:nvCxnSpPr>
          <p:cNvPr id="51" name="Straight Connector 50">
            <a:extLst>
              <a:ext uri="{FF2B5EF4-FFF2-40B4-BE49-F238E27FC236}">
                <a16:creationId xmlns:a16="http://schemas.microsoft.com/office/drawing/2014/main" id="{79C4D976-C103-4F4B-9173-E89043D74F53}"/>
              </a:ext>
            </a:extLst>
          </p:cNvPr>
          <p:cNvCxnSpPr>
            <a:cxnSpLocks/>
          </p:cNvCxnSpPr>
          <p:nvPr/>
        </p:nvCxnSpPr>
        <p:spPr>
          <a:xfrm>
            <a:off x="2964586" y="5183934"/>
            <a:ext cx="0" cy="168014"/>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33E1D-B75F-8943-B9C1-8163BD4636BB}"/>
              </a:ext>
            </a:extLst>
          </p:cNvPr>
          <p:cNvCxnSpPr>
            <a:cxnSpLocks/>
          </p:cNvCxnSpPr>
          <p:nvPr/>
        </p:nvCxnSpPr>
        <p:spPr>
          <a:xfrm>
            <a:off x="2973644" y="5184608"/>
            <a:ext cx="926997"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420123-0C43-7648-909B-6FC6F4BD2831}"/>
              </a:ext>
            </a:extLst>
          </p:cNvPr>
          <p:cNvCxnSpPr>
            <a:cxnSpLocks/>
          </p:cNvCxnSpPr>
          <p:nvPr/>
        </p:nvCxnSpPr>
        <p:spPr>
          <a:xfrm>
            <a:off x="3906947"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7E8527-8E07-8345-BF33-0A82CC7B2273}"/>
              </a:ext>
            </a:extLst>
          </p:cNvPr>
          <p:cNvCxnSpPr>
            <a:cxnSpLocks/>
          </p:cNvCxnSpPr>
          <p:nvPr/>
        </p:nvCxnSpPr>
        <p:spPr>
          <a:xfrm>
            <a:off x="3906947" y="5336639"/>
            <a:ext cx="1370455" cy="3063"/>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EB0775-1285-994D-8C43-FDADF6976357}"/>
              </a:ext>
            </a:extLst>
          </p:cNvPr>
          <p:cNvCxnSpPr>
            <a:cxnSpLocks/>
          </p:cNvCxnSpPr>
          <p:nvPr/>
        </p:nvCxnSpPr>
        <p:spPr>
          <a:xfrm>
            <a:off x="5278145" y="5180251"/>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9A862B-EE61-804F-92F4-F22A83EA26C3}"/>
              </a:ext>
            </a:extLst>
          </p:cNvPr>
          <p:cNvCxnSpPr>
            <a:cxnSpLocks/>
          </p:cNvCxnSpPr>
          <p:nvPr/>
        </p:nvCxnSpPr>
        <p:spPr>
          <a:xfrm>
            <a:off x="5277402"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63FEFF7-7336-A34F-822F-8EC21161509E}"/>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7BC7CE-B6D8-4D49-88F2-AFB052BE4193}"/>
              </a:ext>
            </a:extLst>
          </p:cNvPr>
          <p:cNvCxnSpPr>
            <a:cxnSpLocks/>
          </p:cNvCxnSpPr>
          <p:nvPr/>
        </p:nvCxnSpPr>
        <p:spPr>
          <a:xfrm>
            <a:off x="5649686" y="5331594"/>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0DB9EC-7DDD-8242-ACAF-DF4341132F5E}"/>
              </a:ext>
            </a:extLst>
          </p:cNvPr>
          <p:cNvCxnSpPr>
            <a:cxnSpLocks/>
          </p:cNvCxnSpPr>
          <p:nvPr/>
        </p:nvCxnSpPr>
        <p:spPr>
          <a:xfrm>
            <a:off x="5649686"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D25D6B-3EEB-8F47-8885-2720AC92976B}"/>
              </a:ext>
            </a:extLst>
          </p:cNvPr>
          <p:cNvCxnSpPr>
            <a:cxnSpLocks/>
          </p:cNvCxnSpPr>
          <p:nvPr/>
        </p:nvCxnSpPr>
        <p:spPr>
          <a:xfrm>
            <a:off x="6019569"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677DC23-BB11-C248-8A57-DB644FCEFBF2}"/>
              </a:ext>
            </a:extLst>
          </p:cNvPr>
          <p:cNvCxnSpPr>
            <a:cxnSpLocks/>
          </p:cNvCxnSpPr>
          <p:nvPr/>
        </p:nvCxnSpPr>
        <p:spPr>
          <a:xfrm>
            <a:off x="6672941" y="5187002"/>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F64D69B-CF79-DE46-9E6C-129C55863AC9}"/>
              </a:ext>
            </a:extLst>
          </p:cNvPr>
          <p:cNvCxnSpPr>
            <a:cxnSpLocks/>
          </p:cNvCxnSpPr>
          <p:nvPr/>
        </p:nvCxnSpPr>
        <p:spPr>
          <a:xfrm>
            <a:off x="6936815" y="518642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800D55F-1EDA-CA44-8DB7-F85AF439F789}"/>
              </a:ext>
            </a:extLst>
          </p:cNvPr>
          <p:cNvCxnSpPr>
            <a:cxnSpLocks/>
          </p:cNvCxnSpPr>
          <p:nvPr/>
        </p:nvCxnSpPr>
        <p:spPr>
          <a:xfrm>
            <a:off x="7312236" y="518630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5F49F6F-3946-1D4A-ABA1-8BCA74F0299E}"/>
              </a:ext>
            </a:extLst>
          </p:cNvPr>
          <p:cNvCxnSpPr>
            <a:cxnSpLocks/>
          </p:cNvCxnSpPr>
          <p:nvPr/>
        </p:nvCxnSpPr>
        <p:spPr>
          <a:xfrm>
            <a:off x="7957080" y="5168125"/>
            <a:ext cx="0" cy="16003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3037D9A-E705-B64E-BA5D-0EE455CA7253}"/>
              </a:ext>
            </a:extLst>
          </p:cNvPr>
          <p:cNvCxnSpPr>
            <a:cxnSpLocks/>
          </p:cNvCxnSpPr>
          <p:nvPr/>
        </p:nvCxnSpPr>
        <p:spPr>
          <a:xfrm>
            <a:off x="8625825" y="5182085"/>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61EB33F-0778-244C-8AD2-9204DE785145}"/>
              </a:ext>
            </a:extLst>
          </p:cNvPr>
          <p:cNvCxnSpPr>
            <a:cxnSpLocks/>
          </p:cNvCxnSpPr>
          <p:nvPr/>
        </p:nvCxnSpPr>
        <p:spPr>
          <a:xfrm>
            <a:off x="6000606" y="5180251"/>
            <a:ext cx="672335"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8F0F2EF-3B2E-AF40-B50D-D005FADBC96D}"/>
              </a:ext>
            </a:extLst>
          </p:cNvPr>
          <p:cNvCxnSpPr>
            <a:cxnSpLocks/>
          </p:cNvCxnSpPr>
          <p:nvPr/>
        </p:nvCxnSpPr>
        <p:spPr>
          <a:xfrm>
            <a:off x="6663365" y="5331594"/>
            <a:ext cx="269928"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23ED50-CD3A-5D49-8EF1-634484EC19FE}"/>
              </a:ext>
            </a:extLst>
          </p:cNvPr>
          <p:cNvCxnSpPr>
            <a:cxnSpLocks/>
          </p:cNvCxnSpPr>
          <p:nvPr/>
        </p:nvCxnSpPr>
        <p:spPr>
          <a:xfrm>
            <a:off x="6933293" y="5189673"/>
            <a:ext cx="36686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BBFF212-EBFD-434C-99A3-A694400700D5}"/>
              </a:ext>
            </a:extLst>
          </p:cNvPr>
          <p:cNvCxnSpPr>
            <a:cxnSpLocks/>
          </p:cNvCxnSpPr>
          <p:nvPr/>
        </p:nvCxnSpPr>
        <p:spPr>
          <a:xfrm>
            <a:off x="7300154" y="5324513"/>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B856D1-D578-C643-864B-C8B15B228B23}"/>
              </a:ext>
            </a:extLst>
          </p:cNvPr>
          <p:cNvCxnSpPr>
            <a:cxnSpLocks/>
          </p:cNvCxnSpPr>
          <p:nvPr/>
        </p:nvCxnSpPr>
        <p:spPr>
          <a:xfrm>
            <a:off x="7957080" y="5160816"/>
            <a:ext cx="668745" cy="7309"/>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536070B5-2026-4745-8D29-8626E1E43057}"/>
              </a:ext>
            </a:extLst>
          </p:cNvPr>
          <p:cNvPicPr>
            <a:picLocks noChangeAspect="1"/>
          </p:cNvPicPr>
          <p:nvPr/>
        </p:nvPicPr>
        <p:blipFill>
          <a:blip r:embed="rId9"/>
          <a:stretch>
            <a:fillRect/>
          </a:stretch>
        </p:blipFill>
        <p:spPr>
          <a:xfrm>
            <a:off x="6481004" y="5485670"/>
            <a:ext cx="1638300" cy="381000"/>
          </a:xfrm>
          <a:prstGeom prst="rect">
            <a:avLst/>
          </a:prstGeom>
        </p:spPr>
      </p:pic>
      <p:pic>
        <p:nvPicPr>
          <p:cNvPr id="91" name="Picture 90">
            <a:extLst>
              <a:ext uri="{FF2B5EF4-FFF2-40B4-BE49-F238E27FC236}">
                <a16:creationId xmlns:a16="http://schemas.microsoft.com/office/drawing/2014/main" id="{AAAC2D4F-B68E-F447-B60E-CAA161988447}"/>
              </a:ext>
            </a:extLst>
          </p:cNvPr>
          <p:cNvPicPr>
            <a:picLocks noChangeAspect="1"/>
          </p:cNvPicPr>
          <p:nvPr/>
        </p:nvPicPr>
        <p:blipFill>
          <a:blip r:embed="rId10"/>
          <a:stretch>
            <a:fillRect/>
          </a:stretch>
        </p:blipFill>
        <p:spPr>
          <a:xfrm>
            <a:off x="3879850" y="1845857"/>
            <a:ext cx="4432300" cy="393700"/>
          </a:xfrm>
          <a:prstGeom prst="rect">
            <a:avLst/>
          </a:prstGeom>
        </p:spPr>
      </p:pic>
      <p:cxnSp>
        <p:nvCxnSpPr>
          <p:cNvPr id="92" name="Straight Connector 91">
            <a:extLst>
              <a:ext uri="{FF2B5EF4-FFF2-40B4-BE49-F238E27FC236}">
                <a16:creationId xmlns:a16="http://schemas.microsoft.com/office/drawing/2014/main" id="{06734B33-57CF-044A-A222-DA22914EE6FC}"/>
              </a:ext>
            </a:extLst>
          </p:cNvPr>
          <p:cNvCxnSpPr>
            <a:cxnSpLocks/>
          </p:cNvCxnSpPr>
          <p:nvPr/>
        </p:nvCxnSpPr>
        <p:spPr>
          <a:xfrm>
            <a:off x="8627581" y="5318862"/>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41A3D12-8E91-9841-A19A-840A08AB6CAF}"/>
              </a:ext>
            </a:extLst>
          </p:cNvPr>
          <p:cNvCxnSpPr>
            <a:cxnSpLocks/>
          </p:cNvCxnSpPr>
          <p:nvPr/>
        </p:nvCxnSpPr>
        <p:spPr>
          <a:xfrm>
            <a:off x="1996387" y="5315844"/>
            <a:ext cx="91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A805C0-0435-A14F-A85F-517A9284B9F3}"/>
              </a:ext>
            </a:extLst>
          </p:cNvPr>
          <p:cNvCxnSpPr>
            <a:cxnSpLocks/>
          </p:cNvCxnSpPr>
          <p:nvPr/>
        </p:nvCxnSpPr>
        <p:spPr>
          <a:xfrm>
            <a:off x="1968507" y="5343758"/>
            <a:ext cx="1009206"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5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395</Words>
  <Application>Microsoft Macintosh PowerPoint</Application>
  <PresentationFormat>Widescreen</PresentationFormat>
  <Paragraphs>95</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Coresets, Discrepancy, and Sketches in Machine Learning </vt:lpstr>
      <vt:lpstr>What is a Coreset?</vt:lpstr>
      <vt:lpstr>What is a Coreset?</vt:lpstr>
      <vt:lpstr>What is a Coreset?</vt:lpstr>
      <vt:lpstr>Approximate CDF</vt:lpstr>
      <vt:lpstr>Approximate CDF</vt:lpstr>
      <vt:lpstr>Approximate CDF</vt:lpstr>
      <vt:lpstr>Approximate CDF</vt:lpstr>
      <vt:lpstr>Approximate CDF</vt:lpstr>
      <vt:lpstr>Question:</vt:lpstr>
      <vt:lpstr>Answer: Yes</vt:lpstr>
      <vt:lpstr>Bounding the Class Discrepancy</vt:lpstr>
      <vt:lpstr>Bounding the Class Discrepancy</vt:lpstr>
      <vt:lpstr>Interesting Connection</vt:lpstr>
      <vt:lpstr>Bounding sums of vectors</vt:lpstr>
      <vt:lpstr>Bounding sums of matrices</vt:lpstr>
      <vt:lpstr>Bounding sums of all tensors powers</vt:lpstr>
      <vt:lpstr>Bounding the Class Discrepancy</vt:lpstr>
      <vt:lpstr>Results</vt:lpstr>
      <vt:lpstr>Back to square one  (same only different...)</vt:lpstr>
      <vt:lpstr>Pankaj K Agarwal, Sariel Har-Peled, and Kasturi R Varadarajan.  Geometric approximation via coresets. Combinatorial and computational geometry, 52:1–30, 2005.  Jeff M Phillips. Small and stable descriptors of distributions for geometric statistical problems. PhD thesis, 2009.   Jeff M. Phillips and Wai Ming Tai.  Improved coresets for kernel density estimates. Proceedings of the Twenty-Ninth Annual ACM-SIAM Symposium on Dis- crete Algorithms, SODA 2018   Dan Feldman and Michael Langberg.  A unified framework for approximating and clustering data. 2011  Jeff M. Phillips and Wai Ming Tai.  Near-optimal coresets of kernel density estimates   Elad Tolochinsky and Dan Feldman.  Coresets for monotonic functions with applications to deep  learning.  Sariel Har-Peled, Dan Roth, and Dav Zimak.  Maximum margin coresets for active and noise tolerant learning. IJCAI 2007   Sariel Har-Peled and Akash Kushal.  Smaller coresets for k-median and k-means clustering. The21st ACM Symposium on Computational Geometry, Pisa, Italy, June 6-8, 2005  Gurmeet Singh Manku, Sridhar Rajagopalan, and Bruce G. Lindsay.  Random sampling techniques for space efficient online computation of order statistics of large datasets.   Alexander Munteanu, Chris Schwiegelshohn, Christian Sohler, and David P. Woodruff.  On coresets for logistic regression.   Zohar S. Karnin, Kevin J. Lang, and Edo Liberty.  Optimal quantile approximation in streams. IEEE 57th Annual Symposium on Foundations of Computer Science, FOCS 2016   Peter L. Bartlett and Shahar Mendelson. Rademacher and gaussian complexities: Risk bounds and structural results. J. Mach. Learn. Res., 3:463–482, March 2003   Olivier Bachem, Mario Lucic, and Andreas Krause. Practical coreset constructions for machine learning   Wojciech Banaszczyk. Balancing vectors and gaussian measures of n-dimensional convex bodies. Random Struct. Algorithms, 12(4):351–360, July 1998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Discrepancy, Coresets, and Sketches in Machine Learning </dc:title>
  <dc:creator>Microsoft Office User</dc:creator>
  <cp:lastModifiedBy>Microsoft Office User</cp:lastModifiedBy>
  <cp:revision>146</cp:revision>
  <cp:lastPrinted>2019-03-05T01:56:55Z</cp:lastPrinted>
  <dcterms:created xsi:type="dcterms:W3CDTF">2019-02-13T06:03:23Z</dcterms:created>
  <dcterms:modified xsi:type="dcterms:W3CDTF">2019-03-12T23:34:49Z</dcterms:modified>
</cp:coreProperties>
</file>