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1" r:id="rId3"/>
    <p:sldId id="262" r:id="rId4"/>
    <p:sldId id="265" r:id="rId5"/>
    <p:sldId id="263" r:id="rId6"/>
  </p:sldIdLst>
  <p:sldSz cx="9906000" cy="6858000" type="A4"/>
  <p:notesSz cx="7315200" cy="9601200"/>
  <p:embeddedFontLst>
    <p:embeddedFont>
      <p:font typeface="Rdg Vesta" panose="020B060402020202020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Rdg Vesta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9A1"/>
    <a:srgbClr val="BF0071"/>
    <a:srgbClr val="7EAF35"/>
    <a:srgbClr val="F3F3F3"/>
    <a:srgbClr val="F0F0F0"/>
    <a:srgbClr val="EEEEEE"/>
    <a:srgbClr val="FDFDF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5995" autoAdjust="0"/>
  </p:normalViewPr>
  <p:slideViewPr>
    <p:cSldViewPr>
      <p:cViewPr varScale="1">
        <p:scale>
          <a:sx n="129" d="100"/>
          <a:sy n="129" d="100"/>
        </p:scale>
        <p:origin x="95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50" cy="4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51" y="0"/>
            <a:ext cx="3170150" cy="4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0831"/>
            <a:ext cx="3170150" cy="48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51" y="9120831"/>
            <a:ext cx="3170150" cy="48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9D2964-962A-4D5C-8F56-13A35D4A4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50" cy="4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23" y="0"/>
            <a:ext cx="3170150" cy="4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8863" y="719138"/>
            <a:ext cx="52006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76" y="4561189"/>
            <a:ext cx="5852852" cy="432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288"/>
            <a:ext cx="3170150" cy="4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23" y="9119288"/>
            <a:ext cx="3170150" cy="4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8" tIns="47773" rIns="95548" bIns="4777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1128BA-F83A-4BB9-A71C-F3654F768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0450" y="722313"/>
            <a:ext cx="5197475" cy="3598862"/>
          </a:xfrm>
          <a:solidFill>
            <a:srgbClr val="FFFFFF"/>
          </a:solidFill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841" y="4559587"/>
            <a:ext cx="5847522" cy="4320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016" tIns="48508" rIns="97016" bIns="48508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0893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349" y="4602215"/>
            <a:ext cx="5360504" cy="392180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035" tIns="48519" rIns="97035" bIns="48519"/>
          <a:lstStyle/>
          <a:p>
            <a:r>
              <a:rPr lang="en-GB" smtClean="0"/>
              <a:t>This is in your binders</a:t>
            </a:r>
          </a:p>
          <a:p>
            <a:r>
              <a:rPr lang="en-GB" smtClean="0"/>
              <a:t>I commend it to you if it’s the sort of thing you expect to find yourself doing…</a:t>
            </a:r>
          </a:p>
          <a:p>
            <a:r>
              <a:rPr lang="en-GB" smtClean="0"/>
              <a:t>Won’t linger now</a:t>
            </a:r>
          </a:p>
        </p:txBody>
      </p:sp>
    </p:spTree>
    <p:extLst>
      <p:ext uri="{BB962C8B-B14F-4D97-AF65-F5344CB8AC3E}">
        <p14:creationId xmlns:p14="http://schemas.microsoft.com/office/powerpoint/2010/main" val="276519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7138" y="863600"/>
            <a:ext cx="4857750" cy="336391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801" y="4602191"/>
            <a:ext cx="5359599" cy="392170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996" tIns="47999" rIns="95996" bIns="47999"/>
          <a:lstStyle/>
          <a:p>
            <a:r>
              <a:rPr lang="en-GB" smtClean="0"/>
              <a:t>This is in your binders</a:t>
            </a:r>
          </a:p>
          <a:p>
            <a:r>
              <a:rPr lang="en-GB" smtClean="0"/>
              <a:t>I commend it to you if it’s the sort of thing you expect to find yourself doing…</a:t>
            </a:r>
          </a:p>
          <a:p>
            <a:r>
              <a:rPr lang="en-GB" smtClean="0"/>
              <a:t>Won’t linger now</a:t>
            </a:r>
          </a:p>
        </p:txBody>
      </p:sp>
    </p:spTree>
    <p:extLst>
      <p:ext uri="{BB962C8B-B14F-4D97-AF65-F5344CB8AC3E}">
        <p14:creationId xmlns:p14="http://schemas.microsoft.com/office/powerpoint/2010/main" val="307003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349" y="4602215"/>
            <a:ext cx="5360504" cy="392180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035" tIns="48519" rIns="97035" bIns="48519"/>
          <a:lstStyle/>
          <a:p>
            <a:r>
              <a:rPr lang="en-GB" smtClean="0"/>
              <a:t>This is in your binders</a:t>
            </a:r>
          </a:p>
          <a:p>
            <a:r>
              <a:rPr lang="en-GB" smtClean="0"/>
              <a:t>I commend it to you if it’s the sort of thing you expect to find yourself doing…</a:t>
            </a:r>
          </a:p>
          <a:p>
            <a:r>
              <a:rPr lang="en-GB" smtClean="0"/>
              <a:t>Won’t linger now</a:t>
            </a:r>
          </a:p>
        </p:txBody>
      </p:sp>
    </p:spTree>
    <p:extLst>
      <p:ext uri="{BB962C8B-B14F-4D97-AF65-F5344CB8AC3E}">
        <p14:creationId xmlns:p14="http://schemas.microsoft.com/office/powerpoint/2010/main" val="427165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7138" y="863600"/>
            <a:ext cx="4857750" cy="336391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801" y="4602191"/>
            <a:ext cx="5359599" cy="392170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996" tIns="47999" rIns="95996" bIns="47999"/>
          <a:lstStyle/>
          <a:p>
            <a:r>
              <a:rPr lang="en-GB" smtClean="0"/>
              <a:t>This is in your binders</a:t>
            </a:r>
          </a:p>
          <a:p>
            <a:r>
              <a:rPr lang="en-GB" smtClean="0"/>
              <a:t>I commend it to you if it’s the sort of thing you expect to find yourself doing…</a:t>
            </a:r>
          </a:p>
          <a:p>
            <a:r>
              <a:rPr lang="en-GB" smtClean="0"/>
              <a:t>Won’t linger now</a:t>
            </a:r>
          </a:p>
        </p:txBody>
      </p:sp>
    </p:spTree>
    <p:extLst>
      <p:ext uri="{BB962C8B-B14F-4D97-AF65-F5344CB8AC3E}">
        <p14:creationId xmlns:p14="http://schemas.microsoft.com/office/powerpoint/2010/main" val="116523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dirty="0" err="1" smtClean="0"/>
              <a:t>dit</a:t>
            </a:r>
            <a:r>
              <a:rPr lang="en-US" dirty="0" smtClean="0"/>
              <a:t> Master title style</a:t>
            </a:r>
            <a:endParaRPr lang="en-US" dirty="0"/>
          </a:p>
        </p:txBody>
      </p:sp>
      <p:pic>
        <p:nvPicPr>
          <p:cNvPr id="3" name="Picture 2" descr="HBS Device RGB"/>
          <p:cNvPicPr/>
          <p:nvPr userDrawn="1"/>
        </p:nvPicPr>
        <p:blipFill>
          <a:blip r:embed="rId2" cstate="print">
            <a:lum bright="-2000"/>
          </a:blip>
          <a:srcRect/>
          <a:stretch>
            <a:fillRect/>
          </a:stretch>
        </p:blipFill>
        <p:spPr bwMode="auto">
          <a:xfrm>
            <a:off x="7667644" y="428604"/>
            <a:ext cx="1507825" cy="49170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8B664-DFFE-46A8-A17F-7AE320120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3" descr="HLY Device CMY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6272" y="366176"/>
            <a:ext cx="1444633" cy="63393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Picture 67" descr="HBS-Device-Out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1813" y="438151"/>
            <a:ext cx="1282965" cy="38576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8621" y="1600200"/>
            <a:ext cx="85920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5142" y="6519864"/>
            <a:ext cx="73263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17C18A-2AFA-4E24-BEF7-2D831C79B2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80" name="AutoShape 5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50838" y="-242888"/>
            <a:ext cx="780785" cy="719138"/>
          </a:xfrm>
          <a:prstGeom prst="actionButtonHome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hidden">
          <a:xfrm>
            <a:off x="7761420" y="0"/>
            <a:ext cx="2144580" cy="11255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95" name="Picture 71" descr="HBS-Device-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hidden">
          <a:xfrm>
            <a:off x="8151813" y="438151"/>
            <a:ext cx="1282965" cy="38576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8621" y="274638"/>
            <a:ext cx="67089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A108C6-C4ED-4017-A501-4C9B1BC78EA3}" type="slidenum">
              <a:rPr lang="en-US">
                <a:latin typeface="+mj-lt"/>
              </a:rPr>
              <a:pPr>
                <a:defRPr/>
              </a:pPr>
              <a:t>1</a:t>
            </a:fld>
            <a:endParaRPr lang="en-US">
              <a:latin typeface="+mj-lt"/>
            </a:endParaRPr>
          </a:p>
        </p:txBody>
      </p:sp>
      <p:sp>
        <p:nvSpPr>
          <p:cNvPr id="71682" name="Freeform 3"/>
          <p:cNvSpPr>
            <a:spLocks/>
          </p:cNvSpPr>
          <p:nvPr/>
        </p:nvSpPr>
        <p:spPr bwMode="auto">
          <a:xfrm>
            <a:off x="3532453" y="3471863"/>
            <a:ext cx="237331" cy="1181100"/>
          </a:xfrm>
          <a:custGeom>
            <a:avLst/>
            <a:gdLst>
              <a:gd name="T0" fmla="*/ 0 w 96"/>
              <a:gd name="T1" fmla="*/ 1178347 h 429"/>
              <a:gd name="T2" fmla="*/ 100409 w 96"/>
              <a:gd name="T3" fmla="*/ 1178347 h 429"/>
              <a:gd name="T4" fmla="*/ 216793 w 96"/>
              <a:gd name="T5" fmla="*/ 586420 h 429"/>
              <a:gd name="T6" fmla="*/ 100409 w 96"/>
              <a:gd name="T7" fmla="*/ 0 h 429"/>
              <a:gd name="T8" fmla="*/ 0 w 96"/>
              <a:gd name="T9" fmla="*/ 0 h 429"/>
              <a:gd name="T10" fmla="*/ 0 w 96"/>
              <a:gd name="T11" fmla="*/ 1178347 h 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"/>
              <a:gd name="T19" fmla="*/ 0 h 429"/>
              <a:gd name="T20" fmla="*/ 96 w 96"/>
              <a:gd name="T21" fmla="*/ 429 h 4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" h="429">
                <a:moveTo>
                  <a:pt x="0" y="428"/>
                </a:moveTo>
                <a:lnTo>
                  <a:pt x="44" y="428"/>
                </a:lnTo>
                <a:lnTo>
                  <a:pt x="95" y="213"/>
                </a:lnTo>
                <a:lnTo>
                  <a:pt x="44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chemeClr val="accent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71683" name="Freeform 4"/>
          <p:cNvSpPr>
            <a:spLocks/>
          </p:cNvSpPr>
          <p:nvPr/>
        </p:nvSpPr>
        <p:spPr bwMode="auto">
          <a:xfrm>
            <a:off x="6167174" y="3471864"/>
            <a:ext cx="237331" cy="1182687"/>
          </a:xfrm>
          <a:custGeom>
            <a:avLst/>
            <a:gdLst>
              <a:gd name="T0" fmla="*/ 0 w 96"/>
              <a:gd name="T1" fmla="*/ 1179930 h 429"/>
              <a:gd name="T2" fmla="*/ 100409 w 96"/>
              <a:gd name="T3" fmla="*/ 1179930 h 429"/>
              <a:gd name="T4" fmla="*/ 216793 w 96"/>
              <a:gd name="T5" fmla="*/ 587208 h 429"/>
              <a:gd name="T6" fmla="*/ 100409 w 96"/>
              <a:gd name="T7" fmla="*/ 0 h 429"/>
              <a:gd name="T8" fmla="*/ 0 w 96"/>
              <a:gd name="T9" fmla="*/ 0 h 429"/>
              <a:gd name="T10" fmla="*/ 0 w 96"/>
              <a:gd name="T11" fmla="*/ 1179930 h 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"/>
              <a:gd name="T19" fmla="*/ 0 h 429"/>
              <a:gd name="T20" fmla="*/ 96 w 96"/>
              <a:gd name="T21" fmla="*/ 429 h 4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" h="429">
                <a:moveTo>
                  <a:pt x="0" y="428"/>
                </a:moveTo>
                <a:lnTo>
                  <a:pt x="44" y="428"/>
                </a:lnTo>
                <a:lnTo>
                  <a:pt x="95" y="213"/>
                </a:lnTo>
                <a:lnTo>
                  <a:pt x="44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chemeClr val="accent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3842015" y="3332163"/>
            <a:ext cx="2252927" cy="1460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11125" tIns="55562" rIns="111125" bIns="55562" anchor="ctr" anchorCtr="1"/>
          <a:lstStyle/>
          <a:p>
            <a:pPr algn="ctr" defTabSz="1316038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  <a:cs typeface="Arial" pitchFamily="34" charset="0"/>
              </a:rPr>
              <a:t>Effective</a:t>
            </a:r>
          </a:p>
          <a:p>
            <a:pPr algn="ctr" defTabSz="1316038" eaLnBrk="0" hangingPunct="0">
              <a:defRPr/>
            </a:pPr>
            <a:r>
              <a:rPr lang="en-US" sz="2400" dirty="0" err="1" smtClean="0">
                <a:solidFill>
                  <a:schemeClr val="bg2"/>
                </a:solidFill>
                <a:latin typeface="+mj-lt"/>
                <a:cs typeface="Arial" pitchFamily="34" charset="0"/>
              </a:rPr>
              <a:t>behaviours</a:t>
            </a:r>
            <a:endParaRPr lang="en-US" sz="2400" dirty="0">
              <a:solidFill>
                <a:schemeClr val="bg2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685" name="Freeform 6"/>
          <p:cNvSpPr>
            <a:spLocks/>
          </p:cNvSpPr>
          <p:nvPr/>
        </p:nvSpPr>
        <p:spPr bwMode="auto">
          <a:xfrm flipV="1">
            <a:off x="3919406" y="4808538"/>
            <a:ext cx="2134261" cy="258762"/>
          </a:xfrm>
          <a:custGeom>
            <a:avLst/>
            <a:gdLst>
              <a:gd name="T0" fmla="*/ 0 w 465"/>
              <a:gd name="T1" fmla="*/ 0 h 89"/>
              <a:gd name="T2" fmla="*/ 0 w 465"/>
              <a:gd name="T3" fmla="*/ 116298 h 89"/>
              <a:gd name="T4" fmla="*/ 991399 w 465"/>
              <a:gd name="T5" fmla="*/ 255855 h 89"/>
              <a:gd name="T6" fmla="*/ 1965850 w 465"/>
              <a:gd name="T7" fmla="*/ 116298 h 89"/>
              <a:gd name="T8" fmla="*/ 1965850 w 465"/>
              <a:gd name="T9" fmla="*/ 0 h 89"/>
              <a:gd name="T10" fmla="*/ 0 w 465"/>
              <a:gd name="T11" fmla="*/ 0 h 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5"/>
              <a:gd name="T19" fmla="*/ 0 h 89"/>
              <a:gd name="T20" fmla="*/ 465 w 465"/>
              <a:gd name="T21" fmla="*/ 89 h 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5" h="89">
                <a:moveTo>
                  <a:pt x="0" y="0"/>
                </a:moveTo>
                <a:lnTo>
                  <a:pt x="0" y="40"/>
                </a:lnTo>
                <a:lnTo>
                  <a:pt x="234" y="88"/>
                </a:lnTo>
                <a:lnTo>
                  <a:pt x="464" y="40"/>
                </a:lnTo>
                <a:lnTo>
                  <a:pt x="46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GB">
              <a:latin typeface="+mj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0082" y="2489201"/>
            <a:ext cx="2811860" cy="3146425"/>
            <a:chOff x="378" y="1383"/>
            <a:chExt cx="1635" cy="1982"/>
          </a:xfrm>
        </p:grpSpPr>
        <p:sp>
          <p:nvSpPr>
            <p:cNvPr id="31764" name="AutoShape 8"/>
            <p:cNvSpPr>
              <a:spLocks noChangeArrowheads="1"/>
            </p:cNvSpPr>
            <p:nvPr/>
          </p:nvSpPr>
          <p:spPr bwMode="auto">
            <a:xfrm rot="-5400000">
              <a:off x="204" y="1557"/>
              <a:ext cx="1982" cy="1635"/>
            </a:xfrm>
            <a:custGeom>
              <a:avLst/>
              <a:gdLst>
                <a:gd name="T0" fmla="*/ 1734 w 21600"/>
                <a:gd name="T1" fmla="*/ 818 h 21600"/>
                <a:gd name="T2" fmla="*/ 991 w 21600"/>
                <a:gd name="T3" fmla="*/ 1635 h 21600"/>
                <a:gd name="T4" fmla="*/ 248 w 21600"/>
                <a:gd name="T5" fmla="*/ 818 h 21600"/>
                <a:gd name="T6" fmla="*/ 99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5 h 21600"/>
                <a:gd name="T14" fmla="*/ 17099 w 21600"/>
                <a:gd name="T15" fmla="*/ 170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765" name="Rectangle 9"/>
            <p:cNvSpPr>
              <a:spLocks noChangeArrowheads="1"/>
            </p:cNvSpPr>
            <p:nvPr/>
          </p:nvSpPr>
          <p:spPr bwMode="auto">
            <a:xfrm>
              <a:off x="502" y="2036"/>
              <a:ext cx="1425" cy="6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11125" tIns="55562" rIns="111125" bIns="55562">
              <a:spAutoFit/>
            </a:bodyPr>
            <a:lstStyle/>
            <a:p>
              <a:pPr algn="ctr" defTabSz="1316038" eaLnBrk="0" hangingPunct="0">
                <a:defRPr/>
              </a:pPr>
              <a:r>
                <a:rPr lang="en-US" sz="2100" dirty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Knowledge</a:t>
              </a:r>
            </a:p>
            <a:p>
              <a:pPr algn="ctr" defTabSz="1316038" eaLnBrk="0" hangingPunct="0">
                <a:defRPr/>
              </a:pPr>
              <a:r>
                <a:rPr lang="en-US" sz="2100" dirty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and</a:t>
              </a:r>
            </a:p>
            <a:p>
              <a:pPr algn="ctr" defTabSz="1316038" eaLnBrk="0" hangingPunct="0">
                <a:defRPr/>
              </a:pPr>
              <a:r>
                <a:rPr lang="en-US" sz="2100" dirty="0" smtClean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understanding</a:t>
              </a:r>
              <a:endParaRPr lang="en-US" sz="2100" dirty="0">
                <a:solidFill>
                  <a:schemeClr val="bg2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476736" y="2490789"/>
            <a:ext cx="2811860" cy="3146425"/>
            <a:chOff x="3766" y="1338"/>
            <a:chExt cx="1635" cy="1982"/>
          </a:xfrm>
        </p:grpSpPr>
        <p:sp>
          <p:nvSpPr>
            <p:cNvPr id="31762" name="AutoShape 11"/>
            <p:cNvSpPr>
              <a:spLocks noChangeArrowheads="1"/>
            </p:cNvSpPr>
            <p:nvPr/>
          </p:nvSpPr>
          <p:spPr bwMode="auto">
            <a:xfrm rot="5400000" flipH="1">
              <a:off x="3593" y="1511"/>
              <a:ext cx="1982" cy="1635"/>
            </a:xfrm>
            <a:custGeom>
              <a:avLst/>
              <a:gdLst>
                <a:gd name="T0" fmla="*/ 1734 w 21600"/>
                <a:gd name="T1" fmla="*/ 818 h 21600"/>
                <a:gd name="T2" fmla="*/ 991 w 21600"/>
                <a:gd name="T3" fmla="*/ 1635 h 21600"/>
                <a:gd name="T4" fmla="*/ 248 w 21600"/>
                <a:gd name="T5" fmla="*/ 818 h 21600"/>
                <a:gd name="T6" fmla="*/ 99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5 h 21600"/>
                <a:gd name="T14" fmla="*/ 17099 w 21600"/>
                <a:gd name="T15" fmla="*/ 170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763" name="Rectangle 12"/>
            <p:cNvSpPr>
              <a:spLocks noChangeArrowheads="1"/>
            </p:cNvSpPr>
            <p:nvPr/>
          </p:nvSpPr>
          <p:spPr bwMode="auto">
            <a:xfrm>
              <a:off x="3902" y="1935"/>
              <a:ext cx="1425" cy="8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11125" tIns="55562" rIns="111125" bIns="55562">
              <a:spAutoFit/>
            </a:bodyPr>
            <a:lstStyle/>
            <a:p>
              <a:pPr algn="r" defTabSz="1316038" eaLnBrk="0" hangingPunct="0">
                <a:defRPr/>
              </a:pPr>
              <a:r>
                <a:rPr lang="en-US" sz="2100" dirty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Outcomes for </a:t>
              </a:r>
              <a:r>
                <a:rPr lang="en-US" sz="2100" dirty="0" smtClean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individual</a:t>
              </a:r>
              <a:r>
                <a:rPr lang="en-US" sz="2100" dirty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,  </a:t>
              </a:r>
              <a:r>
                <a:rPr lang="en-US" sz="2100" dirty="0" err="1" smtClean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organisation</a:t>
              </a:r>
              <a:r>
                <a:rPr lang="en-US" sz="2100" dirty="0" smtClean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 </a:t>
              </a:r>
              <a:br>
                <a:rPr lang="en-US" sz="2100" dirty="0" smtClean="0">
                  <a:solidFill>
                    <a:schemeClr val="bg2"/>
                  </a:solidFill>
                  <a:latin typeface="+mj-lt"/>
                  <a:cs typeface="Arial" pitchFamily="34" charset="0"/>
                </a:rPr>
              </a:br>
              <a:r>
                <a:rPr lang="en-US" sz="2100" dirty="0" smtClean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and community</a:t>
              </a:r>
              <a:endParaRPr lang="en-US" sz="2100" dirty="0">
                <a:solidFill>
                  <a:schemeClr val="bg2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853135" y="5124450"/>
            <a:ext cx="4268523" cy="1581150"/>
            <a:chOff x="1915" y="3055"/>
            <a:chExt cx="1986" cy="482"/>
          </a:xfrm>
        </p:grpSpPr>
        <p:sp>
          <p:nvSpPr>
            <p:cNvPr id="31760" name="AutoShape 14"/>
            <p:cNvSpPr>
              <a:spLocks noChangeArrowheads="1"/>
            </p:cNvSpPr>
            <p:nvPr/>
          </p:nvSpPr>
          <p:spPr bwMode="auto">
            <a:xfrm flipV="1">
              <a:off x="1915" y="3055"/>
              <a:ext cx="1986" cy="482"/>
            </a:xfrm>
            <a:custGeom>
              <a:avLst/>
              <a:gdLst>
                <a:gd name="T0" fmla="*/ 1738 w 21600"/>
                <a:gd name="T1" fmla="*/ 241 h 21600"/>
                <a:gd name="T2" fmla="*/ 993 w 21600"/>
                <a:gd name="T3" fmla="*/ 482 h 21600"/>
                <a:gd name="T4" fmla="*/ 248 w 21600"/>
                <a:gd name="T5" fmla="*/ 241 h 21600"/>
                <a:gd name="T6" fmla="*/ 99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81 h 21600"/>
                <a:gd name="T14" fmla="*/ 17097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10800000" wrap="none" anchor="ctr"/>
            <a:lstStyle/>
            <a:p>
              <a:pPr algn="ctr">
                <a:defRPr/>
              </a:pPr>
              <a:endParaRPr lang="en-GB" sz="2000">
                <a:solidFill>
                  <a:schemeClr val="bg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761" name="Text Box 15"/>
            <p:cNvSpPr txBox="1">
              <a:spLocks noChangeArrowheads="1"/>
            </p:cNvSpPr>
            <p:nvPr/>
          </p:nvSpPr>
          <p:spPr bwMode="auto">
            <a:xfrm>
              <a:off x="2493" y="3165"/>
              <a:ext cx="835" cy="2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100" dirty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Skills and </a:t>
              </a:r>
              <a:r>
                <a:rPr lang="en-US" sz="2100" dirty="0" smtClean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experience</a:t>
              </a:r>
              <a:endParaRPr lang="en-GB" sz="2100" dirty="0">
                <a:solidFill>
                  <a:schemeClr val="bg2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71689" name="Freeform 16"/>
          <p:cNvSpPr>
            <a:spLocks/>
          </p:cNvSpPr>
          <p:nvPr/>
        </p:nvSpPr>
        <p:spPr bwMode="auto">
          <a:xfrm>
            <a:off x="3919406" y="3040064"/>
            <a:ext cx="2134261" cy="257175"/>
          </a:xfrm>
          <a:custGeom>
            <a:avLst/>
            <a:gdLst>
              <a:gd name="T0" fmla="*/ 0 w 465"/>
              <a:gd name="T1" fmla="*/ 0 h 89"/>
              <a:gd name="T2" fmla="*/ 0 w 465"/>
              <a:gd name="T3" fmla="*/ 115584 h 89"/>
              <a:gd name="T4" fmla="*/ 991399 w 465"/>
              <a:gd name="T5" fmla="*/ 254285 h 89"/>
              <a:gd name="T6" fmla="*/ 1965850 w 465"/>
              <a:gd name="T7" fmla="*/ 115584 h 89"/>
              <a:gd name="T8" fmla="*/ 1965850 w 465"/>
              <a:gd name="T9" fmla="*/ 0 h 89"/>
              <a:gd name="T10" fmla="*/ 0 w 465"/>
              <a:gd name="T11" fmla="*/ 0 h 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5"/>
              <a:gd name="T19" fmla="*/ 0 h 89"/>
              <a:gd name="T20" fmla="*/ 465 w 465"/>
              <a:gd name="T21" fmla="*/ 89 h 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5" h="89">
                <a:moveTo>
                  <a:pt x="0" y="0"/>
                </a:moveTo>
                <a:lnTo>
                  <a:pt x="0" y="40"/>
                </a:lnTo>
                <a:lnTo>
                  <a:pt x="234" y="88"/>
                </a:lnTo>
                <a:lnTo>
                  <a:pt x="464" y="40"/>
                </a:lnTo>
                <a:lnTo>
                  <a:pt x="46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GB">
              <a:latin typeface="+mj-lt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851415" y="1352551"/>
            <a:ext cx="4268523" cy="1630363"/>
            <a:chOff x="1870" y="1608"/>
            <a:chExt cx="1986" cy="482"/>
          </a:xfrm>
        </p:grpSpPr>
        <p:sp>
          <p:nvSpPr>
            <p:cNvPr id="31758" name="AutoShape 18"/>
            <p:cNvSpPr>
              <a:spLocks noChangeArrowheads="1"/>
            </p:cNvSpPr>
            <p:nvPr/>
          </p:nvSpPr>
          <p:spPr bwMode="auto">
            <a:xfrm>
              <a:off x="1870" y="1608"/>
              <a:ext cx="1986" cy="482"/>
            </a:xfrm>
            <a:custGeom>
              <a:avLst/>
              <a:gdLst>
                <a:gd name="T0" fmla="*/ 1738 w 21600"/>
                <a:gd name="T1" fmla="*/ 241 h 21600"/>
                <a:gd name="T2" fmla="*/ 993 w 21600"/>
                <a:gd name="T3" fmla="*/ 482 h 21600"/>
                <a:gd name="T4" fmla="*/ 248 w 21600"/>
                <a:gd name="T5" fmla="*/ 241 h 21600"/>
                <a:gd name="T6" fmla="*/ 99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81 h 21600"/>
                <a:gd name="T14" fmla="*/ 17097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GB" sz="2000">
                <a:latin typeface="+mj-lt"/>
                <a:cs typeface="Arial" pitchFamily="34" charset="0"/>
              </a:endParaRPr>
            </a:p>
          </p:txBody>
        </p:sp>
        <p:sp>
          <p:nvSpPr>
            <p:cNvPr id="31759" name="Text Box 19"/>
            <p:cNvSpPr txBox="1">
              <a:spLocks noChangeArrowheads="1"/>
            </p:cNvSpPr>
            <p:nvPr/>
          </p:nvSpPr>
          <p:spPr bwMode="auto">
            <a:xfrm>
              <a:off x="2420" y="1684"/>
              <a:ext cx="885" cy="2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100" dirty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Personal</a:t>
              </a:r>
              <a:br>
                <a:rPr lang="en-US" sz="2100" dirty="0">
                  <a:solidFill>
                    <a:schemeClr val="bg2"/>
                  </a:solidFill>
                  <a:latin typeface="+mj-lt"/>
                  <a:cs typeface="Arial" pitchFamily="34" charset="0"/>
                </a:rPr>
              </a:br>
              <a:r>
                <a:rPr lang="en-US" sz="2100" dirty="0" smtClean="0">
                  <a:solidFill>
                    <a:schemeClr val="bg2"/>
                  </a:solidFill>
                  <a:latin typeface="+mj-lt"/>
                  <a:cs typeface="Arial" pitchFamily="34" charset="0"/>
                </a:rPr>
                <a:t>characteristics</a:t>
              </a:r>
              <a:endParaRPr lang="en-GB" sz="2100" dirty="0">
                <a:solidFill>
                  <a:schemeClr val="bg2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71691" name="Title 21"/>
          <p:cNvSpPr>
            <a:spLocks noGrp="1"/>
          </p:cNvSpPr>
          <p:nvPr>
            <p:ph type="title"/>
          </p:nvPr>
        </p:nvSpPr>
        <p:spPr>
          <a:xfrm>
            <a:off x="704528" y="260648"/>
            <a:ext cx="6708908" cy="710208"/>
          </a:xfrm>
        </p:spPr>
        <p:txBody>
          <a:bodyPr/>
          <a:lstStyle/>
          <a:p>
            <a:r>
              <a:rPr lang="en-GB" sz="2800" dirty="0" smtClean="0">
                <a:solidFill>
                  <a:schemeClr val="bg2"/>
                </a:solidFill>
                <a:cs typeface="Arial" pitchFamily="34" charset="0"/>
              </a:rPr>
              <a:t>The Henley Star:</a:t>
            </a:r>
            <a:endParaRPr lang="en-GB" sz="2800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F899D-B8E8-4CCE-9BD4-D438B8B61460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8375" y="3138488"/>
            <a:ext cx="2899569" cy="1836737"/>
            <a:chOff x="1982" y="1823"/>
            <a:chExt cx="1686" cy="1157"/>
          </a:xfrm>
        </p:grpSpPr>
        <p:sp>
          <p:nvSpPr>
            <p:cNvPr id="32790" name="Rectangle 3"/>
            <p:cNvSpPr>
              <a:spLocks noChangeArrowheads="1"/>
            </p:cNvSpPr>
            <p:nvPr/>
          </p:nvSpPr>
          <p:spPr bwMode="auto">
            <a:xfrm>
              <a:off x="1982" y="1823"/>
              <a:ext cx="1686" cy="11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91" name="Rectangle 4"/>
            <p:cNvSpPr>
              <a:spLocks noChangeArrowheads="1"/>
            </p:cNvSpPr>
            <p:nvPr/>
          </p:nvSpPr>
          <p:spPr bwMode="auto">
            <a:xfrm>
              <a:off x="2272" y="1831"/>
              <a:ext cx="1105" cy="17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Effective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behaviours</a:t>
              </a:r>
              <a:endParaRPr lang="en-GB" sz="1200" b="1" dirty="0">
                <a:solidFill>
                  <a:schemeClr val="hlink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14795" y="3368675"/>
            <a:ext cx="3891888" cy="1376363"/>
            <a:chOff x="1695" y="1979"/>
            <a:chExt cx="2263" cy="867"/>
          </a:xfrm>
        </p:grpSpPr>
        <p:sp>
          <p:nvSpPr>
            <p:cNvPr id="73747" name="Freeform 6"/>
            <p:cNvSpPr>
              <a:spLocks/>
            </p:cNvSpPr>
            <p:nvPr/>
          </p:nvSpPr>
          <p:spPr bwMode="auto">
            <a:xfrm>
              <a:off x="1695" y="1980"/>
              <a:ext cx="220" cy="866"/>
            </a:xfrm>
            <a:custGeom>
              <a:avLst/>
              <a:gdLst>
                <a:gd name="T0" fmla="*/ 0 w 225"/>
                <a:gd name="T1" fmla="*/ 865 h 880"/>
                <a:gd name="T2" fmla="*/ 103 w 225"/>
                <a:gd name="T3" fmla="*/ 865 h 880"/>
                <a:gd name="T4" fmla="*/ 219 w 225"/>
                <a:gd name="T5" fmla="*/ 429 h 880"/>
                <a:gd name="T6" fmla="*/ 103 w 225"/>
                <a:gd name="T7" fmla="*/ 0 h 880"/>
                <a:gd name="T8" fmla="*/ 0 w 225"/>
                <a:gd name="T9" fmla="*/ 0 h 880"/>
                <a:gd name="T10" fmla="*/ 0 w 225"/>
                <a:gd name="T11" fmla="*/ 865 h 8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880"/>
                <a:gd name="T20" fmla="*/ 225 w 225"/>
                <a:gd name="T21" fmla="*/ 880 h 8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880">
                  <a:moveTo>
                    <a:pt x="0" y="879"/>
                  </a:moveTo>
                  <a:lnTo>
                    <a:pt x="105" y="879"/>
                  </a:lnTo>
                  <a:lnTo>
                    <a:pt x="224" y="436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87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48" name="Freeform 7"/>
            <p:cNvSpPr>
              <a:spLocks/>
            </p:cNvSpPr>
            <p:nvPr/>
          </p:nvSpPr>
          <p:spPr bwMode="auto">
            <a:xfrm>
              <a:off x="3739" y="1979"/>
              <a:ext cx="219" cy="867"/>
            </a:xfrm>
            <a:custGeom>
              <a:avLst/>
              <a:gdLst>
                <a:gd name="T0" fmla="*/ 0 w 225"/>
                <a:gd name="T1" fmla="*/ 866 h 881"/>
                <a:gd name="T2" fmla="*/ 103 w 225"/>
                <a:gd name="T3" fmla="*/ 866 h 881"/>
                <a:gd name="T4" fmla="*/ 218 w 225"/>
                <a:gd name="T5" fmla="*/ 430 h 881"/>
                <a:gd name="T6" fmla="*/ 103 w 225"/>
                <a:gd name="T7" fmla="*/ 0 h 881"/>
                <a:gd name="T8" fmla="*/ 0 w 225"/>
                <a:gd name="T9" fmla="*/ 0 h 881"/>
                <a:gd name="T10" fmla="*/ 0 w 225"/>
                <a:gd name="T11" fmla="*/ 866 h 8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881"/>
                <a:gd name="T20" fmla="*/ 225 w 225"/>
                <a:gd name="T21" fmla="*/ 881 h 8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881">
                  <a:moveTo>
                    <a:pt x="0" y="880"/>
                  </a:moveTo>
                  <a:lnTo>
                    <a:pt x="106" y="880"/>
                  </a:lnTo>
                  <a:lnTo>
                    <a:pt x="224" y="437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88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732" name="Freeform 8"/>
          <p:cNvSpPr>
            <a:spLocks/>
          </p:cNvSpPr>
          <p:nvPr/>
        </p:nvSpPr>
        <p:spPr bwMode="auto">
          <a:xfrm>
            <a:off x="3737108" y="2901951"/>
            <a:ext cx="2442104" cy="207963"/>
          </a:xfrm>
          <a:custGeom>
            <a:avLst/>
            <a:gdLst>
              <a:gd name="T0" fmla="*/ 0 w 825"/>
              <a:gd name="T1" fmla="*/ 0 h 241"/>
              <a:gd name="T2" fmla="*/ 0 w 825"/>
              <a:gd name="T3" fmla="*/ 97510 h 241"/>
              <a:gd name="T4" fmla="*/ 1133956 w 825"/>
              <a:gd name="T5" fmla="*/ 207100 h 241"/>
              <a:gd name="T6" fmla="*/ 2251518 w 825"/>
              <a:gd name="T7" fmla="*/ 97510 h 241"/>
              <a:gd name="T8" fmla="*/ 2251518 w 825"/>
              <a:gd name="T9" fmla="*/ 0 h 241"/>
              <a:gd name="T10" fmla="*/ 0 w 82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5"/>
              <a:gd name="T19" fmla="*/ 0 h 241"/>
              <a:gd name="T20" fmla="*/ 825 w 82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5" h="241">
                <a:moveTo>
                  <a:pt x="0" y="0"/>
                </a:moveTo>
                <a:lnTo>
                  <a:pt x="0" y="113"/>
                </a:lnTo>
                <a:lnTo>
                  <a:pt x="415" y="240"/>
                </a:lnTo>
                <a:lnTo>
                  <a:pt x="824" y="113"/>
                </a:lnTo>
                <a:lnTo>
                  <a:pt x="82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85099" y="1295401"/>
            <a:ext cx="4944401" cy="1558925"/>
            <a:chOff x="1387" y="673"/>
            <a:chExt cx="2875" cy="982"/>
          </a:xfrm>
        </p:grpSpPr>
        <p:sp>
          <p:nvSpPr>
            <p:cNvPr id="32786" name="AutoShape 11"/>
            <p:cNvSpPr>
              <a:spLocks noChangeArrowheads="1"/>
            </p:cNvSpPr>
            <p:nvPr/>
          </p:nvSpPr>
          <p:spPr bwMode="auto">
            <a:xfrm>
              <a:off x="1387" y="673"/>
              <a:ext cx="2875" cy="982"/>
            </a:xfrm>
            <a:custGeom>
              <a:avLst/>
              <a:gdLst>
                <a:gd name="T0" fmla="*/ 2516 w 21600"/>
                <a:gd name="T1" fmla="*/ 491 h 21600"/>
                <a:gd name="T2" fmla="*/ 1437 w 21600"/>
                <a:gd name="T3" fmla="*/ 982 h 21600"/>
                <a:gd name="T4" fmla="*/ 359 w 21600"/>
                <a:gd name="T5" fmla="*/ 491 h 21600"/>
                <a:gd name="T6" fmla="*/ 143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9 h 21600"/>
                <a:gd name="T14" fmla="*/ 17100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87" name="Rectangle 12"/>
            <p:cNvSpPr>
              <a:spLocks noChangeArrowheads="1"/>
            </p:cNvSpPr>
            <p:nvPr/>
          </p:nvSpPr>
          <p:spPr bwMode="auto">
            <a:xfrm>
              <a:off x="2139" y="685"/>
              <a:ext cx="1371" cy="17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Personal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c</a:t>
              </a:r>
              <a:r>
                <a:rPr lang="en-GB" sz="1200" b="1" dirty="0" smtClean="0">
                  <a:solidFill>
                    <a:schemeClr val="bg2"/>
                  </a:solidFill>
                  <a:cs typeface="Arial" pitchFamily="34" charset="0"/>
                </a:rPr>
                <a:t>haracteristics</a:t>
              </a:r>
              <a:endParaRPr lang="en-GB" sz="1000" i="1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486819" y="5249863"/>
            <a:ext cx="4944402" cy="1492250"/>
            <a:chOff x="1388" y="3164"/>
            <a:chExt cx="2875" cy="997"/>
          </a:xfrm>
        </p:grpSpPr>
        <p:sp>
          <p:nvSpPr>
            <p:cNvPr id="32784" name="AutoShape 14"/>
            <p:cNvSpPr>
              <a:spLocks noChangeArrowheads="1"/>
            </p:cNvSpPr>
            <p:nvPr/>
          </p:nvSpPr>
          <p:spPr bwMode="auto">
            <a:xfrm flipV="1">
              <a:off x="1388" y="3164"/>
              <a:ext cx="2875" cy="997"/>
            </a:xfrm>
            <a:custGeom>
              <a:avLst/>
              <a:gdLst>
                <a:gd name="T0" fmla="*/ 2516 w 21600"/>
                <a:gd name="T1" fmla="*/ 499 h 21600"/>
                <a:gd name="T2" fmla="*/ 1437 w 21600"/>
                <a:gd name="T3" fmla="*/ 997 h 21600"/>
                <a:gd name="T4" fmla="*/ 359 w 21600"/>
                <a:gd name="T5" fmla="*/ 499 h 21600"/>
                <a:gd name="T6" fmla="*/ 143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6 h 21600"/>
                <a:gd name="T14" fmla="*/ 17100 w 21600"/>
                <a:gd name="T15" fmla="*/ 1709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85" name="Rectangle 15"/>
            <p:cNvSpPr>
              <a:spLocks noChangeArrowheads="1"/>
            </p:cNvSpPr>
            <p:nvPr/>
          </p:nvSpPr>
          <p:spPr bwMode="auto">
            <a:xfrm>
              <a:off x="2187" y="3920"/>
              <a:ext cx="1371" cy="18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GB" sz="1200" b="1" dirty="0">
                  <a:solidFill>
                    <a:schemeClr val="bg2"/>
                  </a:solidFill>
                  <a:cs typeface="Arial" pitchFamily="34" charset="0"/>
                </a:rPr>
                <a:t>Skills</a:t>
              </a:r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 and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experience</a:t>
              </a:r>
              <a:endParaRPr lang="en-GB" sz="1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73735" name="Freeform 16"/>
          <p:cNvSpPr>
            <a:spLocks/>
          </p:cNvSpPr>
          <p:nvPr/>
        </p:nvSpPr>
        <p:spPr bwMode="auto">
          <a:xfrm flipV="1">
            <a:off x="3737108" y="4992688"/>
            <a:ext cx="2442104" cy="207962"/>
          </a:xfrm>
          <a:custGeom>
            <a:avLst/>
            <a:gdLst>
              <a:gd name="T0" fmla="*/ 0 w 825"/>
              <a:gd name="T1" fmla="*/ 0 h 241"/>
              <a:gd name="T2" fmla="*/ 0 w 825"/>
              <a:gd name="T3" fmla="*/ 97509 h 241"/>
              <a:gd name="T4" fmla="*/ 1133956 w 825"/>
              <a:gd name="T5" fmla="*/ 207099 h 241"/>
              <a:gd name="T6" fmla="*/ 2251518 w 825"/>
              <a:gd name="T7" fmla="*/ 97509 h 241"/>
              <a:gd name="T8" fmla="*/ 2251518 w 825"/>
              <a:gd name="T9" fmla="*/ 0 h 241"/>
              <a:gd name="T10" fmla="*/ 0 w 82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5"/>
              <a:gd name="T19" fmla="*/ 0 h 241"/>
              <a:gd name="T20" fmla="*/ 825 w 82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5" h="241">
                <a:moveTo>
                  <a:pt x="0" y="0"/>
                </a:moveTo>
                <a:lnTo>
                  <a:pt x="0" y="113"/>
                </a:lnTo>
                <a:lnTo>
                  <a:pt x="415" y="240"/>
                </a:lnTo>
                <a:lnTo>
                  <a:pt x="824" y="113"/>
                </a:lnTo>
                <a:lnTo>
                  <a:pt x="82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74914" y="2124075"/>
            <a:ext cx="2567650" cy="3868738"/>
            <a:chOff x="160" y="1195"/>
            <a:chExt cx="1493" cy="2437"/>
          </a:xfrm>
        </p:grpSpPr>
        <p:sp>
          <p:nvSpPr>
            <p:cNvPr id="32782" name="AutoShape 18"/>
            <p:cNvSpPr>
              <a:spLocks noChangeArrowheads="1"/>
            </p:cNvSpPr>
            <p:nvPr/>
          </p:nvSpPr>
          <p:spPr bwMode="auto">
            <a:xfrm rot="-5400000">
              <a:off x="-312" y="1667"/>
              <a:ext cx="2437" cy="1493"/>
            </a:xfrm>
            <a:custGeom>
              <a:avLst/>
              <a:gdLst>
                <a:gd name="T0" fmla="*/ 2132 w 21600"/>
                <a:gd name="T1" fmla="*/ 746 h 21600"/>
                <a:gd name="T2" fmla="*/ 1219 w 21600"/>
                <a:gd name="T3" fmla="*/ 1493 h 21600"/>
                <a:gd name="T4" fmla="*/ 305 w 21600"/>
                <a:gd name="T5" fmla="*/ 746 h 21600"/>
                <a:gd name="T6" fmla="*/ 12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9 h 21600"/>
                <a:gd name="T14" fmla="*/ 17097 w 21600"/>
                <a:gd name="T15" fmla="*/ 1710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83" name="Rectangle 19"/>
            <p:cNvSpPr>
              <a:spLocks noChangeArrowheads="1"/>
            </p:cNvSpPr>
            <p:nvPr/>
          </p:nvSpPr>
          <p:spPr bwMode="auto">
            <a:xfrm>
              <a:off x="185" y="1689"/>
              <a:ext cx="136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GB" sz="1400" b="1" dirty="0">
                  <a:solidFill>
                    <a:schemeClr val="bg2"/>
                  </a:solidFill>
                  <a:latin typeface="+mn-lt"/>
                  <a:cs typeface="Arial" pitchFamily="34" charset="0"/>
                </a:rPr>
                <a:t>Knowledge</a:t>
              </a:r>
              <a:r>
                <a:rPr lang="en-GB" sz="1400" b="1" dirty="0">
                  <a:solidFill>
                    <a:schemeClr val="hlink"/>
                  </a:solidFill>
                  <a:latin typeface="+mn-lt"/>
                  <a:cs typeface="Arial" pitchFamily="34" charset="0"/>
                </a:rPr>
                <a:t> and understanding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25602" y="2124075"/>
            <a:ext cx="2567648" cy="3868738"/>
            <a:chOff x="3969" y="1195"/>
            <a:chExt cx="1493" cy="2437"/>
          </a:xfrm>
        </p:grpSpPr>
        <p:sp>
          <p:nvSpPr>
            <p:cNvPr id="32780" name="AutoShape 21"/>
            <p:cNvSpPr>
              <a:spLocks noChangeArrowheads="1"/>
            </p:cNvSpPr>
            <p:nvPr/>
          </p:nvSpPr>
          <p:spPr bwMode="auto">
            <a:xfrm rot="5400000" flipH="1">
              <a:off x="3497" y="1667"/>
              <a:ext cx="2437" cy="1493"/>
            </a:xfrm>
            <a:custGeom>
              <a:avLst/>
              <a:gdLst>
                <a:gd name="T0" fmla="*/ 2132 w 21600"/>
                <a:gd name="T1" fmla="*/ 746 h 21600"/>
                <a:gd name="T2" fmla="*/ 1219 w 21600"/>
                <a:gd name="T3" fmla="*/ 1493 h 21600"/>
                <a:gd name="T4" fmla="*/ 305 w 21600"/>
                <a:gd name="T5" fmla="*/ 746 h 21600"/>
                <a:gd name="T6" fmla="*/ 12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9 h 21600"/>
                <a:gd name="T14" fmla="*/ 17097 w 21600"/>
                <a:gd name="T15" fmla="*/ 1710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81" name="Rectangle 22"/>
            <p:cNvSpPr>
              <a:spLocks noChangeArrowheads="1"/>
            </p:cNvSpPr>
            <p:nvPr/>
          </p:nvSpPr>
          <p:spPr bwMode="auto">
            <a:xfrm>
              <a:off x="4455" y="1654"/>
              <a:ext cx="957" cy="5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r" eaLnBrk="0" hangingPunct="0">
                <a:defRPr/>
              </a:pP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Outcomes for</a:t>
              </a:r>
            </a:p>
            <a:p>
              <a:pPr algn="r" eaLnBrk="0" hangingPunct="0">
                <a:defRPr/>
              </a:pPr>
              <a:r>
                <a:rPr lang="en-GB" sz="1400" b="1" dirty="0" smtClean="0">
                  <a:solidFill>
                    <a:schemeClr val="bg2"/>
                  </a:solidFill>
                  <a:cs typeface="Arial" pitchFamily="34" charset="0"/>
                </a:rPr>
                <a:t>individual</a:t>
              </a: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, organisation</a:t>
              </a:r>
            </a:p>
            <a:p>
              <a:pPr algn="r" eaLnBrk="0" hangingPunct="0">
                <a:defRPr/>
              </a:pP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and community</a:t>
              </a:r>
            </a:p>
          </p:txBody>
        </p:sp>
      </p:grpSp>
      <p:sp>
        <p:nvSpPr>
          <p:cNvPr id="32779" name="Text Box 24"/>
          <p:cNvSpPr txBox="1">
            <a:spLocks noChangeArrowheads="1"/>
          </p:cNvSpPr>
          <p:nvPr/>
        </p:nvSpPr>
        <p:spPr bwMode="auto">
          <a:xfrm>
            <a:off x="704528" y="332656"/>
            <a:ext cx="60486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GB" sz="2400" dirty="0">
                <a:solidFill>
                  <a:schemeClr val="bg2"/>
                </a:solidFill>
                <a:latin typeface="+mj-lt"/>
                <a:cs typeface="Arial" pitchFamily="34" charset="0"/>
              </a:rPr>
              <a:t>The Henley Star </a:t>
            </a:r>
            <a:r>
              <a:rPr lang="en-GB" sz="2400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Worksheet 1:</a:t>
            </a:r>
            <a:endParaRPr lang="en-GB" dirty="0">
              <a:solidFill>
                <a:schemeClr val="bg2"/>
              </a:solidFill>
              <a:latin typeface="+mj-lt"/>
              <a:cs typeface="Arial" pitchFamily="34" charset="0"/>
            </a:endParaRPr>
          </a:p>
          <a:p>
            <a:pPr algn="l">
              <a:defRPr/>
            </a:pPr>
            <a:r>
              <a:rPr lang="en-GB" sz="2400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An </a:t>
            </a:r>
            <a:r>
              <a:rPr lang="en-GB" sz="2400" dirty="0">
                <a:solidFill>
                  <a:schemeClr val="bg2"/>
                </a:solidFill>
                <a:latin typeface="+mj-lt"/>
                <a:cs typeface="Arial" pitchFamily="34" charset="0"/>
              </a:rPr>
              <a:t>inventory for </a:t>
            </a:r>
            <a:r>
              <a:rPr lang="en-GB" sz="2400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current </a:t>
            </a:r>
            <a:r>
              <a:rPr lang="en-GB" sz="2400" dirty="0">
                <a:solidFill>
                  <a:schemeClr val="bg2"/>
                </a:solidFill>
                <a:latin typeface="+mj-lt"/>
                <a:cs typeface="Arial" pitchFamily="34" charset="0"/>
              </a:rPr>
              <a:t>roles</a:t>
            </a:r>
            <a:endParaRPr lang="en-US" sz="2400" dirty="0">
              <a:solidFill>
                <a:schemeClr val="bg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504" y="3645024"/>
            <a:ext cx="237626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  <a:cs typeface="Arial" pitchFamily="34" charset="0"/>
              </a:rPr>
              <a:t>Type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864" y="1844824"/>
            <a:ext cx="237626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  <a:cs typeface="Arial" pitchFamily="34" charset="0"/>
              </a:rPr>
              <a:t>Type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28864" y="3573016"/>
            <a:ext cx="237626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  <a:cs typeface="Arial" pitchFamily="34" charset="0"/>
              </a:rPr>
              <a:t>Type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8864" y="5589240"/>
            <a:ext cx="237626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  <a:cs typeface="Arial" pitchFamily="34" charset="0"/>
              </a:rPr>
              <a:t>Type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1232" y="4005064"/>
            <a:ext cx="237626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  <a:cs typeface="Arial" pitchFamily="34" charset="0"/>
              </a:rPr>
              <a:t>Type text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262EA-5C38-4C55-B5E0-0FD9E440A77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15047" y="3141663"/>
            <a:ext cx="3891888" cy="1376362"/>
            <a:chOff x="1695" y="1979"/>
            <a:chExt cx="2263" cy="867"/>
          </a:xfrm>
        </p:grpSpPr>
        <p:sp>
          <p:nvSpPr>
            <p:cNvPr id="23579" name="Freeform 3"/>
            <p:cNvSpPr>
              <a:spLocks/>
            </p:cNvSpPr>
            <p:nvPr/>
          </p:nvSpPr>
          <p:spPr bwMode="auto">
            <a:xfrm>
              <a:off x="1695" y="1980"/>
              <a:ext cx="220" cy="866"/>
            </a:xfrm>
            <a:custGeom>
              <a:avLst/>
              <a:gdLst>
                <a:gd name="T0" fmla="*/ 0 w 225"/>
                <a:gd name="T1" fmla="*/ 851 h 880"/>
                <a:gd name="T2" fmla="*/ 101 w 225"/>
                <a:gd name="T3" fmla="*/ 851 h 880"/>
                <a:gd name="T4" fmla="*/ 214 w 225"/>
                <a:gd name="T5" fmla="*/ 422 h 880"/>
                <a:gd name="T6" fmla="*/ 101 w 225"/>
                <a:gd name="T7" fmla="*/ 0 h 880"/>
                <a:gd name="T8" fmla="*/ 0 w 225"/>
                <a:gd name="T9" fmla="*/ 0 h 880"/>
                <a:gd name="T10" fmla="*/ 0 w 225"/>
                <a:gd name="T11" fmla="*/ 851 h 8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880"/>
                <a:gd name="T20" fmla="*/ 225 w 225"/>
                <a:gd name="T21" fmla="*/ 880 h 8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880">
                  <a:moveTo>
                    <a:pt x="0" y="879"/>
                  </a:moveTo>
                  <a:lnTo>
                    <a:pt x="105" y="879"/>
                  </a:lnTo>
                  <a:lnTo>
                    <a:pt x="224" y="436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87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0" name="Freeform 4"/>
            <p:cNvSpPr>
              <a:spLocks/>
            </p:cNvSpPr>
            <p:nvPr/>
          </p:nvSpPr>
          <p:spPr bwMode="auto">
            <a:xfrm>
              <a:off x="3739" y="1979"/>
              <a:ext cx="219" cy="867"/>
            </a:xfrm>
            <a:custGeom>
              <a:avLst/>
              <a:gdLst>
                <a:gd name="T0" fmla="*/ 0 w 225"/>
                <a:gd name="T1" fmla="*/ 852 h 881"/>
                <a:gd name="T2" fmla="*/ 100 w 225"/>
                <a:gd name="T3" fmla="*/ 852 h 881"/>
                <a:gd name="T4" fmla="*/ 212 w 225"/>
                <a:gd name="T5" fmla="*/ 423 h 881"/>
                <a:gd name="T6" fmla="*/ 100 w 225"/>
                <a:gd name="T7" fmla="*/ 0 h 881"/>
                <a:gd name="T8" fmla="*/ 0 w 225"/>
                <a:gd name="T9" fmla="*/ 0 h 881"/>
                <a:gd name="T10" fmla="*/ 0 w 225"/>
                <a:gd name="T11" fmla="*/ 852 h 8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881"/>
                <a:gd name="T20" fmla="*/ 225 w 225"/>
                <a:gd name="T21" fmla="*/ 881 h 8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881">
                  <a:moveTo>
                    <a:pt x="0" y="880"/>
                  </a:moveTo>
                  <a:lnTo>
                    <a:pt x="106" y="880"/>
                  </a:lnTo>
                  <a:lnTo>
                    <a:pt x="224" y="437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88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556" name="Freeform 5"/>
          <p:cNvSpPr>
            <a:spLocks/>
          </p:cNvSpPr>
          <p:nvPr/>
        </p:nvSpPr>
        <p:spPr bwMode="auto">
          <a:xfrm>
            <a:off x="3637360" y="2674938"/>
            <a:ext cx="2442104" cy="207962"/>
          </a:xfrm>
          <a:custGeom>
            <a:avLst/>
            <a:gdLst>
              <a:gd name="T0" fmla="*/ 0 w 825"/>
              <a:gd name="T1" fmla="*/ 0 h 241"/>
              <a:gd name="T2" fmla="*/ 0 w 825"/>
              <a:gd name="T3" fmla="*/ 84141776 h 241"/>
              <a:gd name="T4" fmla="*/ 2147483647 w 825"/>
              <a:gd name="T5" fmla="*/ 178708400 h 241"/>
              <a:gd name="T6" fmla="*/ 2147483647 w 825"/>
              <a:gd name="T7" fmla="*/ 84141776 h 241"/>
              <a:gd name="T8" fmla="*/ 2147483647 w 825"/>
              <a:gd name="T9" fmla="*/ 0 h 241"/>
              <a:gd name="T10" fmla="*/ 0 w 82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5"/>
              <a:gd name="T19" fmla="*/ 0 h 241"/>
              <a:gd name="T20" fmla="*/ 825 w 82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5" h="241">
                <a:moveTo>
                  <a:pt x="0" y="0"/>
                </a:moveTo>
                <a:lnTo>
                  <a:pt x="0" y="113"/>
                </a:lnTo>
                <a:lnTo>
                  <a:pt x="415" y="240"/>
                </a:lnTo>
                <a:lnTo>
                  <a:pt x="824" y="113"/>
                </a:lnTo>
                <a:lnTo>
                  <a:pt x="82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Freeform 7"/>
          <p:cNvSpPr>
            <a:spLocks/>
          </p:cNvSpPr>
          <p:nvPr/>
        </p:nvSpPr>
        <p:spPr bwMode="auto">
          <a:xfrm flipV="1">
            <a:off x="3637360" y="4765676"/>
            <a:ext cx="2442104" cy="207963"/>
          </a:xfrm>
          <a:custGeom>
            <a:avLst/>
            <a:gdLst>
              <a:gd name="T0" fmla="*/ 0 w 825"/>
              <a:gd name="T1" fmla="*/ 0 h 241"/>
              <a:gd name="T2" fmla="*/ 0 w 825"/>
              <a:gd name="T3" fmla="*/ 84143044 h 241"/>
              <a:gd name="T4" fmla="*/ 2147483647 w 825"/>
              <a:gd name="T5" fmla="*/ 178710122 h 241"/>
              <a:gd name="T6" fmla="*/ 2147483647 w 825"/>
              <a:gd name="T7" fmla="*/ 84143044 h 241"/>
              <a:gd name="T8" fmla="*/ 2147483647 w 825"/>
              <a:gd name="T9" fmla="*/ 0 h 241"/>
              <a:gd name="T10" fmla="*/ 0 w 82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5"/>
              <a:gd name="T19" fmla="*/ 0 h 241"/>
              <a:gd name="T20" fmla="*/ 825 w 82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5" h="241">
                <a:moveTo>
                  <a:pt x="0" y="0"/>
                </a:moveTo>
                <a:lnTo>
                  <a:pt x="0" y="113"/>
                </a:lnTo>
                <a:lnTo>
                  <a:pt x="415" y="240"/>
                </a:lnTo>
                <a:lnTo>
                  <a:pt x="824" y="113"/>
                </a:lnTo>
                <a:lnTo>
                  <a:pt x="82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357034" y="2895602"/>
            <a:ext cx="2899569" cy="1836738"/>
            <a:chOff x="1982" y="1823"/>
            <a:chExt cx="1686" cy="1157"/>
          </a:xfrm>
        </p:grpSpPr>
        <p:sp>
          <p:nvSpPr>
            <p:cNvPr id="23577" name="Rectangle 10"/>
            <p:cNvSpPr>
              <a:spLocks noChangeArrowheads="1"/>
            </p:cNvSpPr>
            <p:nvPr/>
          </p:nvSpPr>
          <p:spPr bwMode="auto">
            <a:xfrm>
              <a:off x="1982" y="1823"/>
              <a:ext cx="1686" cy="11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>
                <a:cs typeface="Arial" pitchFamily="34" charset="0"/>
              </a:endParaRPr>
            </a:p>
          </p:txBody>
        </p:sp>
        <p:sp>
          <p:nvSpPr>
            <p:cNvPr id="23578" name="Rectangle 11"/>
            <p:cNvSpPr>
              <a:spLocks noChangeArrowheads="1"/>
            </p:cNvSpPr>
            <p:nvPr/>
          </p:nvSpPr>
          <p:spPr bwMode="auto">
            <a:xfrm>
              <a:off x="2266" y="1852"/>
              <a:ext cx="1105" cy="17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Effective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behaviours</a:t>
              </a:r>
              <a:endParaRPr lang="en-GB" sz="1200" b="1" dirty="0">
                <a:solidFill>
                  <a:schemeClr val="hlink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66434" y="1268414"/>
            <a:ext cx="4944401" cy="1330325"/>
            <a:chOff x="1387" y="652"/>
            <a:chExt cx="2875" cy="982"/>
          </a:xfrm>
        </p:grpSpPr>
        <p:sp>
          <p:nvSpPr>
            <p:cNvPr id="23575" name="AutoShape 13"/>
            <p:cNvSpPr>
              <a:spLocks noChangeArrowheads="1"/>
            </p:cNvSpPr>
            <p:nvPr/>
          </p:nvSpPr>
          <p:spPr bwMode="auto">
            <a:xfrm>
              <a:off x="1387" y="652"/>
              <a:ext cx="2875" cy="982"/>
            </a:xfrm>
            <a:custGeom>
              <a:avLst/>
              <a:gdLst>
                <a:gd name="T0" fmla="*/ 45 w 21600"/>
                <a:gd name="T1" fmla="*/ 1 h 21600"/>
                <a:gd name="T2" fmla="*/ 25 w 21600"/>
                <a:gd name="T3" fmla="*/ 2 h 21600"/>
                <a:gd name="T4" fmla="*/ 6 w 21600"/>
                <a:gd name="T5" fmla="*/ 1 h 21600"/>
                <a:gd name="T6" fmla="*/ 2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9 h 21600"/>
                <a:gd name="T14" fmla="*/ 17100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GB" sz="1600" dirty="0" smtClean="0">
                <a:cs typeface="Arial" pitchFamily="34" charset="0"/>
              </a:endParaRPr>
            </a:p>
          </p:txBody>
        </p:sp>
        <p:sp>
          <p:nvSpPr>
            <p:cNvPr id="23576" name="Rectangle 14"/>
            <p:cNvSpPr>
              <a:spLocks noChangeArrowheads="1"/>
            </p:cNvSpPr>
            <p:nvPr/>
          </p:nvSpPr>
          <p:spPr bwMode="auto">
            <a:xfrm>
              <a:off x="2148" y="715"/>
              <a:ext cx="1371" cy="20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GB" sz="1200" b="1" dirty="0">
                  <a:solidFill>
                    <a:schemeClr val="bg2"/>
                  </a:solidFill>
                  <a:cs typeface="Arial" pitchFamily="34" charset="0"/>
                </a:rPr>
                <a:t>Personal </a:t>
              </a:r>
              <a:r>
                <a:rPr lang="en-GB" sz="1200" b="1" dirty="0" smtClean="0">
                  <a:solidFill>
                    <a:schemeClr val="bg2"/>
                  </a:solidFill>
                  <a:cs typeface="Arial" pitchFamily="34" charset="0"/>
                </a:rPr>
                <a:t>characteristics</a:t>
              </a:r>
              <a:endParaRPr lang="en-GB" sz="1000" b="1" i="1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</p:grpSp>
      <p:sp>
        <p:nvSpPr>
          <p:cNvPr id="23573" name="AutoShape 16"/>
          <p:cNvSpPr>
            <a:spLocks noChangeArrowheads="1"/>
          </p:cNvSpPr>
          <p:nvPr/>
        </p:nvSpPr>
        <p:spPr bwMode="auto">
          <a:xfrm flipV="1">
            <a:off x="2359555" y="5022853"/>
            <a:ext cx="4944401" cy="1582738"/>
          </a:xfrm>
          <a:custGeom>
            <a:avLst/>
            <a:gdLst>
              <a:gd name="T0" fmla="*/ 45 w 21600"/>
              <a:gd name="T1" fmla="*/ 1 h 21600"/>
              <a:gd name="T2" fmla="*/ 25 w 21600"/>
              <a:gd name="T3" fmla="*/ 2 h 21600"/>
              <a:gd name="T4" fmla="*/ 6 w 21600"/>
              <a:gd name="T5" fmla="*/ 1 h 21600"/>
              <a:gd name="T6" fmla="*/ 2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6 h 21600"/>
              <a:gd name="T14" fmla="*/ 17100 w 21600"/>
              <a:gd name="T15" fmla="*/ 170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23574" name="Rectangle 17"/>
          <p:cNvSpPr>
            <a:spLocks noChangeArrowheads="1"/>
          </p:cNvSpPr>
          <p:nvPr/>
        </p:nvSpPr>
        <p:spPr bwMode="auto">
          <a:xfrm>
            <a:off x="3627041" y="5173666"/>
            <a:ext cx="2495418" cy="274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GB" sz="1200" b="1" dirty="0" smtClean="0">
                <a:solidFill>
                  <a:schemeClr val="bg2"/>
                </a:solidFill>
                <a:cs typeface="Arial" pitchFamily="34" charset="0"/>
              </a:rPr>
              <a:t>Skills and experience</a:t>
            </a:r>
            <a:endParaRPr lang="en-GB" sz="1000" b="1" dirty="0">
              <a:solidFill>
                <a:schemeClr val="bg2"/>
              </a:solidFill>
              <a:cs typeface="Arial" pitchFamily="34" charset="0"/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47651" y="1897064"/>
            <a:ext cx="2567649" cy="3868739"/>
            <a:chOff x="160" y="1195"/>
            <a:chExt cx="1493" cy="2437"/>
          </a:xfrm>
        </p:grpSpPr>
        <p:sp>
          <p:nvSpPr>
            <p:cNvPr id="23571" name="AutoShape 19"/>
            <p:cNvSpPr>
              <a:spLocks noChangeArrowheads="1"/>
            </p:cNvSpPr>
            <p:nvPr/>
          </p:nvSpPr>
          <p:spPr bwMode="auto">
            <a:xfrm rot="-5400000">
              <a:off x="-312" y="1667"/>
              <a:ext cx="2437" cy="1493"/>
            </a:xfrm>
            <a:custGeom>
              <a:avLst/>
              <a:gdLst>
                <a:gd name="T0" fmla="*/ 27 w 21600"/>
                <a:gd name="T1" fmla="*/ 4 h 21600"/>
                <a:gd name="T2" fmla="*/ 16 w 21600"/>
                <a:gd name="T3" fmla="*/ 7 h 21600"/>
                <a:gd name="T4" fmla="*/ 4 w 21600"/>
                <a:gd name="T5" fmla="*/ 4 h 21600"/>
                <a:gd name="T6" fmla="*/ 1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9 h 21600"/>
                <a:gd name="T14" fmla="*/ 17097 w 21600"/>
                <a:gd name="T15" fmla="*/ 1710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>
                <a:cs typeface="Arial" pitchFamily="34" charset="0"/>
              </a:endParaRP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185" y="1791"/>
              <a:ext cx="1363" cy="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Knowledge </a:t>
              </a:r>
              <a:r>
                <a:rPr lang="en-GB" sz="1400" b="1" dirty="0">
                  <a:solidFill>
                    <a:schemeClr val="bg2"/>
                  </a:solidFill>
                  <a:cs typeface="Arial" pitchFamily="34" charset="0"/>
                </a:rPr>
                <a:t>and</a:t>
              </a: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 understanding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6906685" y="1925639"/>
            <a:ext cx="2722430" cy="3868739"/>
            <a:chOff x="4008" y="1196"/>
            <a:chExt cx="1493" cy="2437"/>
          </a:xfrm>
        </p:grpSpPr>
        <p:sp>
          <p:nvSpPr>
            <p:cNvPr id="23569" name="AutoShape 22"/>
            <p:cNvSpPr>
              <a:spLocks noChangeArrowheads="1"/>
            </p:cNvSpPr>
            <p:nvPr/>
          </p:nvSpPr>
          <p:spPr bwMode="auto">
            <a:xfrm rot="5400000" flipH="1">
              <a:off x="3536" y="1668"/>
              <a:ext cx="2437" cy="1493"/>
            </a:xfrm>
            <a:custGeom>
              <a:avLst/>
              <a:gdLst>
                <a:gd name="T0" fmla="*/ 27 w 21600"/>
                <a:gd name="T1" fmla="*/ 4 h 21600"/>
                <a:gd name="T2" fmla="*/ 16 w 21600"/>
                <a:gd name="T3" fmla="*/ 7 h 21600"/>
                <a:gd name="T4" fmla="*/ 4 w 21600"/>
                <a:gd name="T5" fmla="*/ 4 h 21600"/>
                <a:gd name="T6" fmla="*/ 1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9 h 21600"/>
                <a:gd name="T14" fmla="*/ 17097 w 21600"/>
                <a:gd name="T15" fmla="*/ 1710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>
                <a:cs typeface="Arial" pitchFamily="34" charset="0"/>
              </a:endParaRPr>
            </a:p>
          </p:txBody>
        </p:sp>
        <p:sp>
          <p:nvSpPr>
            <p:cNvPr id="23570" name="Rectangle 23"/>
            <p:cNvSpPr>
              <a:spLocks noChangeArrowheads="1"/>
            </p:cNvSpPr>
            <p:nvPr/>
          </p:nvSpPr>
          <p:spPr bwMode="auto">
            <a:xfrm>
              <a:off x="4220" y="1770"/>
              <a:ext cx="1237" cy="4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90488" tIns="44450" rIns="90488" bIns="44450">
              <a:spAutoFit/>
            </a:bodyPr>
            <a:lstStyle/>
            <a:p>
              <a:pPr algn="r" eaLnBrk="0" hangingPunct="0"/>
              <a:r>
                <a:rPr lang="en-GB" sz="1400" b="1" dirty="0" smtClean="0">
                  <a:solidFill>
                    <a:schemeClr val="hlink"/>
                  </a:solidFill>
                  <a:cs typeface="Arial" pitchFamily="34" charset="0"/>
                </a:rPr>
                <a:t>  Outcomes </a:t>
              </a: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for </a:t>
              </a:r>
              <a:r>
                <a:rPr lang="en-GB" sz="1400" b="1" dirty="0" smtClean="0">
                  <a:solidFill>
                    <a:schemeClr val="bg2"/>
                  </a:solidFill>
                  <a:cs typeface="Arial" pitchFamily="34" charset="0"/>
                </a:rPr>
                <a:t>individual</a:t>
              </a: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,</a:t>
              </a:r>
            </a:p>
            <a:p>
              <a:pPr algn="r" eaLnBrk="0" hangingPunct="0"/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    </a:t>
              </a:r>
              <a:r>
                <a:rPr lang="en-GB" sz="1400" b="1" dirty="0" smtClean="0">
                  <a:solidFill>
                    <a:schemeClr val="hlink"/>
                  </a:solidFill>
                  <a:cs typeface="Arial" pitchFamily="34" charset="0"/>
                </a:rPr>
                <a:t>organisation </a:t>
              </a:r>
              <a:br>
                <a:rPr lang="en-GB" sz="1400" b="1" dirty="0" smtClean="0">
                  <a:solidFill>
                    <a:schemeClr val="hlink"/>
                  </a:solidFill>
                  <a:cs typeface="Arial" pitchFamily="34" charset="0"/>
                </a:rPr>
              </a:br>
              <a:r>
                <a:rPr lang="en-GB" sz="1400" b="1" dirty="0" smtClean="0">
                  <a:solidFill>
                    <a:schemeClr val="hlink"/>
                  </a:solidFill>
                  <a:cs typeface="Arial" pitchFamily="34" charset="0"/>
                </a:rPr>
                <a:t>and community</a:t>
              </a:r>
              <a:endParaRPr lang="en-GB" sz="1400" b="1" dirty="0">
                <a:solidFill>
                  <a:schemeClr val="hlink"/>
                </a:solidFill>
                <a:cs typeface="Arial" pitchFamily="34" charset="0"/>
              </a:endParaRPr>
            </a:p>
          </p:txBody>
        </p:sp>
      </p:grpSp>
      <p:sp>
        <p:nvSpPr>
          <p:cNvPr id="23559" name="Text Box 24"/>
          <p:cNvSpPr txBox="1">
            <a:spLocks noChangeArrowheads="1"/>
          </p:cNvSpPr>
          <p:nvPr/>
        </p:nvSpPr>
        <p:spPr bwMode="auto">
          <a:xfrm>
            <a:off x="275167" y="3468688"/>
            <a:ext cx="24936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Analysis of what knowledge or understanding I </a:t>
            </a:r>
            <a:r>
              <a:rPr lang="en-GB" sz="1600" b="1" i="1" dirty="0" smtClean="0">
                <a:latin typeface="+mn-lt"/>
                <a:cs typeface="Arial" pitchFamily="34" charset="0"/>
              </a:rPr>
              <a:t>know</a:t>
            </a:r>
            <a:r>
              <a:rPr lang="en-GB" sz="1600" dirty="0" smtClean="0">
                <a:latin typeface="+mn-lt"/>
                <a:cs typeface="Arial" pitchFamily="34" charset="0"/>
              </a:rPr>
              <a:t> I have 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  <p:sp>
        <p:nvSpPr>
          <p:cNvPr id="23560" name="Text Box 25"/>
          <p:cNvSpPr txBox="1">
            <a:spLocks noChangeArrowheads="1"/>
          </p:cNvSpPr>
          <p:nvPr/>
        </p:nvSpPr>
        <p:spPr bwMode="auto">
          <a:xfrm>
            <a:off x="3294622" y="5550332"/>
            <a:ext cx="324255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Analysis of the things I am good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at doing, but which I would find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hard to explain how;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all my habits</a:t>
            </a:r>
          </a:p>
          <a:p>
            <a:pPr algn="ctr"/>
            <a:endParaRPr lang="en-GB" sz="1600" dirty="0">
              <a:latin typeface="+mn-lt"/>
              <a:cs typeface="Arial" pitchFamily="34" charset="0"/>
            </a:endParaRPr>
          </a:p>
        </p:txBody>
      </p:sp>
      <p:sp>
        <p:nvSpPr>
          <p:cNvPr id="23561" name="Text Box 26"/>
          <p:cNvSpPr txBox="1">
            <a:spLocks noChangeArrowheads="1"/>
          </p:cNvSpPr>
          <p:nvPr/>
        </p:nvSpPr>
        <p:spPr bwMode="auto">
          <a:xfrm>
            <a:off x="3609934" y="3257690"/>
            <a:ext cx="242318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List of behaviours which </a:t>
            </a:r>
            <a:br>
              <a:rPr lang="en-GB" sz="1600" dirty="0" smtClean="0">
                <a:latin typeface="+mn-lt"/>
                <a:cs typeface="Arial" pitchFamily="34" charset="0"/>
              </a:rPr>
            </a:br>
            <a:r>
              <a:rPr lang="en-GB" sz="1600" dirty="0" smtClean="0">
                <a:latin typeface="+mn-lt"/>
                <a:cs typeface="Arial" pitchFamily="34" charset="0"/>
              </a:rPr>
              <a:t>I or others perceive I </a:t>
            </a:r>
            <a:br>
              <a:rPr lang="en-GB" sz="1600" dirty="0" smtClean="0">
                <a:latin typeface="+mn-lt"/>
                <a:cs typeface="Arial" pitchFamily="34" charset="0"/>
              </a:rPr>
            </a:br>
            <a:r>
              <a:rPr lang="en-GB" sz="1600" dirty="0" smtClean="0">
                <a:latin typeface="+mn-lt"/>
                <a:cs typeface="Arial" pitchFamily="34" charset="0"/>
              </a:rPr>
              <a:t>am capable of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(i.e. ‘what I’m good at’)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  <p:sp>
        <p:nvSpPr>
          <p:cNvPr id="23562" name="Text Box 27"/>
          <p:cNvSpPr txBox="1">
            <a:spLocks noChangeArrowheads="1"/>
          </p:cNvSpPr>
          <p:nvPr/>
        </p:nvSpPr>
        <p:spPr bwMode="auto">
          <a:xfrm>
            <a:off x="7620344" y="3758804"/>
            <a:ext cx="12125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My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‘real’ world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now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  <p:sp>
        <p:nvSpPr>
          <p:cNvPr id="23563" name="Text Box 29" descr="Newsprint"/>
          <p:cNvSpPr txBox="1">
            <a:spLocks noChangeArrowheads="1"/>
          </p:cNvSpPr>
          <p:nvPr/>
        </p:nvSpPr>
        <p:spPr bwMode="auto">
          <a:xfrm>
            <a:off x="350838" y="211139"/>
            <a:ext cx="850265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>
            <a:spAutoFit/>
          </a:bodyPr>
          <a:lstStyle/>
          <a:p>
            <a:pPr algn="l"/>
            <a:r>
              <a:rPr lang="en-GB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1. Using the Star as an inventory:</a:t>
            </a:r>
            <a:r>
              <a:rPr lang="en-GB" dirty="0">
                <a:solidFill>
                  <a:schemeClr val="bg2"/>
                </a:solidFill>
                <a:latin typeface="+mj-lt"/>
                <a:cs typeface="Arial" pitchFamily="34" charset="0"/>
              </a:rPr>
              <a:t/>
            </a:r>
            <a:br>
              <a:rPr lang="en-GB" dirty="0">
                <a:solidFill>
                  <a:schemeClr val="bg2"/>
                </a:solidFill>
                <a:latin typeface="+mj-lt"/>
                <a:cs typeface="Arial" pitchFamily="34" charset="0"/>
              </a:rPr>
            </a:br>
            <a:r>
              <a:rPr lang="en-GB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Identifying what you have got…</a:t>
            </a:r>
            <a:endParaRPr lang="en-US" dirty="0">
              <a:solidFill>
                <a:schemeClr val="bg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462472" y="1772816"/>
            <a:ext cx="27732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Self-awareness about my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values, beliefs, personality etc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F899D-B8E8-4CCE-9BD4-D438B8B61460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8375" y="3138488"/>
            <a:ext cx="2899569" cy="1836737"/>
            <a:chOff x="1982" y="1823"/>
            <a:chExt cx="1686" cy="1157"/>
          </a:xfrm>
        </p:grpSpPr>
        <p:sp>
          <p:nvSpPr>
            <p:cNvPr id="32790" name="Rectangle 3"/>
            <p:cNvSpPr>
              <a:spLocks noChangeArrowheads="1"/>
            </p:cNvSpPr>
            <p:nvPr/>
          </p:nvSpPr>
          <p:spPr bwMode="auto">
            <a:xfrm>
              <a:off x="1982" y="1823"/>
              <a:ext cx="1686" cy="11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91" name="Rectangle 4"/>
            <p:cNvSpPr>
              <a:spLocks noChangeArrowheads="1"/>
            </p:cNvSpPr>
            <p:nvPr/>
          </p:nvSpPr>
          <p:spPr bwMode="auto">
            <a:xfrm>
              <a:off x="2272" y="1831"/>
              <a:ext cx="1105" cy="17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Effective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behaviours</a:t>
              </a:r>
              <a:endParaRPr lang="en-GB" sz="1200" b="1" dirty="0">
                <a:solidFill>
                  <a:schemeClr val="hlink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14795" y="3368675"/>
            <a:ext cx="3891888" cy="1376363"/>
            <a:chOff x="1695" y="1979"/>
            <a:chExt cx="2263" cy="867"/>
          </a:xfrm>
        </p:grpSpPr>
        <p:sp>
          <p:nvSpPr>
            <p:cNvPr id="73747" name="Freeform 6"/>
            <p:cNvSpPr>
              <a:spLocks/>
            </p:cNvSpPr>
            <p:nvPr/>
          </p:nvSpPr>
          <p:spPr bwMode="auto">
            <a:xfrm>
              <a:off x="1695" y="1980"/>
              <a:ext cx="220" cy="866"/>
            </a:xfrm>
            <a:custGeom>
              <a:avLst/>
              <a:gdLst>
                <a:gd name="T0" fmla="*/ 0 w 225"/>
                <a:gd name="T1" fmla="*/ 865 h 880"/>
                <a:gd name="T2" fmla="*/ 103 w 225"/>
                <a:gd name="T3" fmla="*/ 865 h 880"/>
                <a:gd name="T4" fmla="*/ 219 w 225"/>
                <a:gd name="T5" fmla="*/ 429 h 880"/>
                <a:gd name="T6" fmla="*/ 103 w 225"/>
                <a:gd name="T7" fmla="*/ 0 h 880"/>
                <a:gd name="T8" fmla="*/ 0 w 225"/>
                <a:gd name="T9" fmla="*/ 0 h 880"/>
                <a:gd name="T10" fmla="*/ 0 w 225"/>
                <a:gd name="T11" fmla="*/ 865 h 8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880"/>
                <a:gd name="T20" fmla="*/ 225 w 225"/>
                <a:gd name="T21" fmla="*/ 880 h 8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880">
                  <a:moveTo>
                    <a:pt x="0" y="879"/>
                  </a:moveTo>
                  <a:lnTo>
                    <a:pt x="105" y="879"/>
                  </a:lnTo>
                  <a:lnTo>
                    <a:pt x="224" y="436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87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48" name="Freeform 7"/>
            <p:cNvSpPr>
              <a:spLocks/>
            </p:cNvSpPr>
            <p:nvPr/>
          </p:nvSpPr>
          <p:spPr bwMode="auto">
            <a:xfrm>
              <a:off x="3739" y="1979"/>
              <a:ext cx="219" cy="867"/>
            </a:xfrm>
            <a:custGeom>
              <a:avLst/>
              <a:gdLst>
                <a:gd name="T0" fmla="*/ 0 w 225"/>
                <a:gd name="T1" fmla="*/ 866 h 881"/>
                <a:gd name="T2" fmla="*/ 103 w 225"/>
                <a:gd name="T3" fmla="*/ 866 h 881"/>
                <a:gd name="T4" fmla="*/ 218 w 225"/>
                <a:gd name="T5" fmla="*/ 430 h 881"/>
                <a:gd name="T6" fmla="*/ 103 w 225"/>
                <a:gd name="T7" fmla="*/ 0 h 881"/>
                <a:gd name="T8" fmla="*/ 0 w 225"/>
                <a:gd name="T9" fmla="*/ 0 h 881"/>
                <a:gd name="T10" fmla="*/ 0 w 225"/>
                <a:gd name="T11" fmla="*/ 866 h 8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881"/>
                <a:gd name="T20" fmla="*/ 225 w 225"/>
                <a:gd name="T21" fmla="*/ 881 h 8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881">
                  <a:moveTo>
                    <a:pt x="0" y="880"/>
                  </a:moveTo>
                  <a:lnTo>
                    <a:pt x="106" y="880"/>
                  </a:lnTo>
                  <a:lnTo>
                    <a:pt x="224" y="437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88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732" name="Freeform 8"/>
          <p:cNvSpPr>
            <a:spLocks/>
          </p:cNvSpPr>
          <p:nvPr/>
        </p:nvSpPr>
        <p:spPr bwMode="auto">
          <a:xfrm>
            <a:off x="3737108" y="2901951"/>
            <a:ext cx="2442104" cy="207963"/>
          </a:xfrm>
          <a:custGeom>
            <a:avLst/>
            <a:gdLst>
              <a:gd name="T0" fmla="*/ 0 w 825"/>
              <a:gd name="T1" fmla="*/ 0 h 241"/>
              <a:gd name="T2" fmla="*/ 0 w 825"/>
              <a:gd name="T3" fmla="*/ 97510 h 241"/>
              <a:gd name="T4" fmla="*/ 1133956 w 825"/>
              <a:gd name="T5" fmla="*/ 207100 h 241"/>
              <a:gd name="T6" fmla="*/ 2251518 w 825"/>
              <a:gd name="T7" fmla="*/ 97510 h 241"/>
              <a:gd name="T8" fmla="*/ 2251518 w 825"/>
              <a:gd name="T9" fmla="*/ 0 h 241"/>
              <a:gd name="T10" fmla="*/ 0 w 82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5"/>
              <a:gd name="T19" fmla="*/ 0 h 241"/>
              <a:gd name="T20" fmla="*/ 825 w 82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5" h="241">
                <a:moveTo>
                  <a:pt x="0" y="0"/>
                </a:moveTo>
                <a:lnTo>
                  <a:pt x="0" y="113"/>
                </a:lnTo>
                <a:lnTo>
                  <a:pt x="415" y="240"/>
                </a:lnTo>
                <a:lnTo>
                  <a:pt x="824" y="113"/>
                </a:lnTo>
                <a:lnTo>
                  <a:pt x="82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85099" y="1295401"/>
            <a:ext cx="4944401" cy="1558925"/>
            <a:chOff x="1387" y="673"/>
            <a:chExt cx="2875" cy="982"/>
          </a:xfrm>
        </p:grpSpPr>
        <p:sp>
          <p:nvSpPr>
            <p:cNvPr id="32786" name="AutoShape 11"/>
            <p:cNvSpPr>
              <a:spLocks noChangeArrowheads="1"/>
            </p:cNvSpPr>
            <p:nvPr/>
          </p:nvSpPr>
          <p:spPr bwMode="auto">
            <a:xfrm>
              <a:off x="1387" y="673"/>
              <a:ext cx="2875" cy="982"/>
            </a:xfrm>
            <a:custGeom>
              <a:avLst/>
              <a:gdLst>
                <a:gd name="T0" fmla="*/ 2516 w 21600"/>
                <a:gd name="T1" fmla="*/ 491 h 21600"/>
                <a:gd name="T2" fmla="*/ 1437 w 21600"/>
                <a:gd name="T3" fmla="*/ 982 h 21600"/>
                <a:gd name="T4" fmla="*/ 359 w 21600"/>
                <a:gd name="T5" fmla="*/ 491 h 21600"/>
                <a:gd name="T6" fmla="*/ 143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9 h 21600"/>
                <a:gd name="T14" fmla="*/ 17100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87" name="Rectangle 12"/>
            <p:cNvSpPr>
              <a:spLocks noChangeArrowheads="1"/>
            </p:cNvSpPr>
            <p:nvPr/>
          </p:nvSpPr>
          <p:spPr bwMode="auto">
            <a:xfrm>
              <a:off x="2139" y="685"/>
              <a:ext cx="1371" cy="17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GB" sz="1200" b="1" dirty="0">
                  <a:solidFill>
                    <a:schemeClr val="bg2"/>
                  </a:solidFill>
                  <a:cs typeface="Arial" pitchFamily="34" charset="0"/>
                </a:rPr>
                <a:t>Personal</a:t>
              </a:r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characteristics</a:t>
              </a:r>
              <a:endParaRPr lang="en-GB" sz="1000" i="1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486819" y="5249863"/>
            <a:ext cx="4944402" cy="1492250"/>
            <a:chOff x="1388" y="3164"/>
            <a:chExt cx="2875" cy="997"/>
          </a:xfrm>
        </p:grpSpPr>
        <p:sp>
          <p:nvSpPr>
            <p:cNvPr id="32784" name="AutoShape 14"/>
            <p:cNvSpPr>
              <a:spLocks noChangeArrowheads="1"/>
            </p:cNvSpPr>
            <p:nvPr/>
          </p:nvSpPr>
          <p:spPr bwMode="auto">
            <a:xfrm flipV="1">
              <a:off x="1388" y="3164"/>
              <a:ext cx="2875" cy="997"/>
            </a:xfrm>
            <a:custGeom>
              <a:avLst/>
              <a:gdLst>
                <a:gd name="T0" fmla="*/ 2516 w 21600"/>
                <a:gd name="T1" fmla="*/ 499 h 21600"/>
                <a:gd name="T2" fmla="*/ 1437 w 21600"/>
                <a:gd name="T3" fmla="*/ 997 h 21600"/>
                <a:gd name="T4" fmla="*/ 359 w 21600"/>
                <a:gd name="T5" fmla="*/ 499 h 21600"/>
                <a:gd name="T6" fmla="*/ 143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6 h 21600"/>
                <a:gd name="T14" fmla="*/ 17100 w 21600"/>
                <a:gd name="T15" fmla="*/ 1709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85" name="Rectangle 15"/>
            <p:cNvSpPr>
              <a:spLocks noChangeArrowheads="1"/>
            </p:cNvSpPr>
            <p:nvPr/>
          </p:nvSpPr>
          <p:spPr bwMode="auto">
            <a:xfrm>
              <a:off x="2187" y="3920"/>
              <a:ext cx="1371" cy="18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Skills </a:t>
              </a:r>
              <a:r>
                <a:rPr lang="en-GB" sz="1200" b="1" dirty="0">
                  <a:solidFill>
                    <a:schemeClr val="bg2"/>
                  </a:solidFill>
                  <a:cs typeface="Arial" pitchFamily="34" charset="0"/>
                </a:rPr>
                <a:t>and</a:t>
              </a:r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experience</a:t>
              </a:r>
              <a:endParaRPr lang="en-GB" sz="1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73735" name="Freeform 16"/>
          <p:cNvSpPr>
            <a:spLocks/>
          </p:cNvSpPr>
          <p:nvPr/>
        </p:nvSpPr>
        <p:spPr bwMode="auto">
          <a:xfrm flipV="1">
            <a:off x="3737108" y="4992688"/>
            <a:ext cx="2442104" cy="207962"/>
          </a:xfrm>
          <a:custGeom>
            <a:avLst/>
            <a:gdLst>
              <a:gd name="T0" fmla="*/ 0 w 825"/>
              <a:gd name="T1" fmla="*/ 0 h 241"/>
              <a:gd name="T2" fmla="*/ 0 w 825"/>
              <a:gd name="T3" fmla="*/ 97509 h 241"/>
              <a:gd name="T4" fmla="*/ 1133956 w 825"/>
              <a:gd name="T5" fmla="*/ 207099 h 241"/>
              <a:gd name="T6" fmla="*/ 2251518 w 825"/>
              <a:gd name="T7" fmla="*/ 97509 h 241"/>
              <a:gd name="T8" fmla="*/ 2251518 w 825"/>
              <a:gd name="T9" fmla="*/ 0 h 241"/>
              <a:gd name="T10" fmla="*/ 0 w 82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5"/>
              <a:gd name="T19" fmla="*/ 0 h 241"/>
              <a:gd name="T20" fmla="*/ 825 w 82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5" h="241">
                <a:moveTo>
                  <a:pt x="0" y="0"/>
                </a:moveTo>
                <a:lnTo>
                  <a:pt x="0" y="113"/>
                </a:lnTo>
                <a:lnTo>
                  <a:pt x="415" y="240"/>
                </a:lnTo>
                <a:lnTo>
                  <a:pt x="824" y="113"/>
                </a:lnTo>
                <a:lnTo>
                  <a:pt x="82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74914" y="2124075"/>
            <a:ext cx="2567650" cy="3868738"/>
            <a:chOff x="160" y="1195"/>
            <a:chExt cx="1493" cy="2437"/>
          </a:xfrm>
        </p:grpSpPr>
        <p:sp>
          <p:nvSpPr>
            <p:cNvPr id="32782" name="AutoShape 18"/>
            <p:cNvSpPr>
              <a:spLocks noChangeArrowheads="1"/>
            </p:cNvSpPr>
            <p:nvPr/>
          </p:nvSpPr>
          <p:spPr bwMode="auto">
            <a:xfrm rot="-5400000">
              <a:off x="-312" y="1667"/>
              <a:ext cx="2437" cy="1493"/>
            </a:xfrm>
            <a:custGeom>
              <a:avLst/>
              <a:gdLst>
                <a:gd name="T0" fmla="*/ 2132 w 21600"/>
                <a:gd name="T1" fmla="*/ 746 h 21600"/>
                <a:gd name="T2" fmla="*/ 1219 w 21600"/>
                <a:gd name="T3" fmla="*/ 1493 h 21600"/>
                <a:gd name="T4" fmla="*/ 305 w 21600"/>
                <a:gd name="T5" fmla="*/ 746 h 21600"/>
                <a:gd name="T6" fmla="*/ 12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9 h 21600"/>
                <a:gd name="T14" fmla="*/ 17097 w 21600"/>
                <a:gd name="T15" fmla="*/ 1710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83" name="Rectangle 19"/>
            <p:cNvSpPr>
              <a:spLocks noChangeArrowheads="1"/>
            </p:cNvSpPr>
            <p:nvPr/>
          </p:nvSpPr>
          <p:spPr bwMode="auto">
            <a:xfrm>
              <a:off x="185" y="1689"/>
              <a:ext cx="136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GB" sz="1400" b="1" dirty="0">
                  <a:solidFill>
                    <a:schemeClr val="bg2"/>
                  </a:solidFill>
                  <a:latin typeface="+mn-lt"/>
                  <a:cs typeface="Arial" pitchFamily="34" charset="0"/>
                </a:rPr>
                <a:t>Knowledge</a:t>
              </a:r>
              <a:r>
                <a:rPr lang="en-GB" sz="1400" b="1" dirty="0">
                  <a:solidFill>
                    <a:schemeClr val="hlink"/>
                  </a:solidFill>
                  <a:latin typeface="+mn-lt"/>
                  <a:cs typeface="Arial" pitchFamily="34" charset="0"/>
                </a:rPr>
                <a:t> and understanding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25602" y="2124075"/>
            <a:ext cx="2567648" cy="3868738"/>
            <a:chOff x="3969" y="1195"/>
            <a:chExt cx="1493" cy="2437"/>
          </a:xfrm>
        </p:grpSpPr>
        <p:sp>
          <p:nvSpPr>
            <p:cNvPr id="32780" name="AutoShape 21"/>
            <p:cNvSpPr>
              <a:spLocks noChangeArrowheads="1"/>
            </p:cNvSpPr>
            <p:nvPr/>
          </p:nvSpPr>
          <p:spPr bwMode="auto">
            <a:xfrm rot="5400000" flipH="1">
              <a:off x="3497" y="1667"/>
              <a:ext cx="2437" cy="1493"/>
            </a:xfrm>
            <a:custGeom>
              <a:avLst/>
              <a:gdLst>
                <a:gd name="T0" fmla="*/ 2132 w 21600"/>
                <a:gd name="T1" fmla="*/ 746 h 21600"/>
                <a:gd name="T2" fmla="*/ 1219 w 21600"/>
                <a:gd name="T3" fmla="*/ 1493 h 21600"/>
                <a:gd name="T4" fmla="*/ 305 w 21600"/>
                <a:gd name="T5" fmla="*/ 746 h 21600"/>
                <a:gd name="T6" fmla="*/ 12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9 h 21600"/>
                <a:gd name="T14" fmla="*/ 17097 w 21600"/>
                <a:gd name="T15" fmla="*/ 1710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2781" name="Rectangle 22"/>
            <p:cNvSpPr>
              <a:spLocks noChangeArrowheads="1"/>
            </p:cNvSpPr>
            <p:nvPr/>
          </p:nvSpPr>
          <p:spPr bwMode="auto">
            <a:xfrm>
              <a:off x="4455" y="1654"/>
              <a:ext cx="957" cy="5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>
              <a:spAutoFit/>
            </a:bodyPr>
            <a:lstStyle/>
            <a:p>
              <a:pPr algn="r" eaLnBrk="0" hangingPunct="0">
                <a:defRPr/>
              </a:pP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Outcomes for</a:t>
              </a:r>
            </a:p>
            <a:p>
              <a:pPr algn="r" eaLnBrk="0" hangingPunct="0">
                <a:defRPr/>
              </a:pPr>
              <a:r>
                <a:rPr lang="en-GB" sz="1400" b="1" dirty="0" smtClean="0">
                  <a:solidFill>
                    <a:schemeClr val="bg2"/>
                  </a:solidFill>
                  <a:cs typeface="Arial" pitchFamily="34" charset="0"/>
                </a:rPr>
                <a:t>individual</a:t>
              </a: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, organisation</a:t>
              </a:r>
            </a:p>
            <a:p>
              <a:pPr algn="r" eaLnBrk="0" hangingPunct="0">
                <a:defRPr/>
              </a:pPr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and community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88504" y="3645024"/>
            <a:ext cx="2376264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 smtClean="0">
                <a:latin typeface="+mn-lt"/>
                <a:cs typeface="Arial" pitchFamily="34" charset="0"/>
              </a:rPr>
              <a:t>Define proactivity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cs typeface="Arial" pitchFamily="34" charset="0"/>
              </a:rPr>
              <a:t>S</a:t>
            </a:r>
            <a:r>
              <a:rPr lang="en-GB" sz="1600" dirty="0" smtClean="0">
                <a:cs typeface="Arial" pitchFamily="34" charset="0"/>
              </a:rPr>
              <a:t>ense </a:t>
            </a:r>
            <a:r>
              <a:rPr lang="en-GB" sz="1600" dirty="0">
                <a:cs typeface="Arial" pitchFamily="34" charset="0"/>
              </a:rPr>
              <a:t>of mission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+mn-lt"/>
                <a:cs typeface="Arial" pitchFamily="34" charset="0"/>
              </a:rPr>
              <a:t>Case studies, articles</a:t>
            </a:r>
            <a:endParaRPr lang="en-GB" sz="1600" dirty="0" smtClean="0">
              <a:latin typeface="+mn-lt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+mn-lt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5951" y="1669560"/>
            <a:ext cx="2376264" cy="12234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050" dirty="0">
                <a:latin typeface="+mn-lt"/>
                <a:cs typeface="Arial" pitchFamily="34" charset="0"/>
              </a:rPr>
              <a:t>W</a:t>
            </a:r>
            <a:r>
              <a:rPr lang="en-GB" sz="1050" dirty="0" smtClean="0">
                <a:latin typeface="+mn-lt"/>
                <a:cs typeface="Arial" pitchFamily="34" charset="0"/>
              </a:rPr>
              <a:t>hat might cause me to focus on immediate only?</a:t>
            </a:r>
          </a:p>
          <a:p>
            <a:pPr marL="285750" indent="-285750">
              <a:buFontTx/>
              <a:buChar char="-"/>
            </a:pPr>
            <a:r>
              <a:rPr lang="en-GB" sz="1050" dirty="0" smtClean="0">
                <a:latin typeface="+mn-lt"/>
                <a:cs typeface="Arial" pitchFamily="34" charset="0"/>
              </a:rPr>
              <a:t>Who can I learn from around me?</a:t>
            </a:r>
          </a:p>
          <a:p>
            <a:pPr marL="285750" indent="-285750">
              <a:buFontTx/>
              <a:buChar char="-"/>
            </a:pPr>
            <a:r>
              <a:rPr lang="en-GB" sz="1050" dirty="0" smtClean="0">
                <a:latin typeface="+mn-lt"/>
                <a:cs typeface="Arial" pitchFamily="34" charset="0"/>
              </a:rPr>
              <a:t>How to become more active?</a:t>
            </a:r>
          </a:p>
          <a:p>
            <a:pPr marL="285750" indent="-285750">
              <a:buFontTx/>
              <a:buChar char="-"/>
            </a:pPr>
            <a:r>
              <a:rPr lang="en-GB" sz="1050" dirty="0" smtClean="0">
                <a:latin typeface="+mn-lt"/>
                <a:cs typeface="Arial" pitchFamily="34" charset="0"/>
              </a:rPr>
              <a:t>Is risk taking a positive characteristic?</a:t>
            </a:r>
            <a:endParaRPr lang="en-GB" sz="1050" dirty="0" smtClean="0"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8864" y="3573016"/>
            <a:ext cx="237626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  <a:cs typeface="Arial" pitchFamily="34" charset="0"/>
              </a:rPr>
              <a:t>Proactivity</a:t>
            </a:r>
            <a:endParaRPr lang="en-GB" sz="1600" dirty="0" smtClean="0">
              <a:latin typeface="+mn-lt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8864" y="5330334"/>
            <a:ext cx="2376264" cy="9387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100" dirty="0" smtClean="0">
                <a:latin typeface="+mn-lt"/>
                <a:cs typeface="Arial" pitchFamily="34" charset="0"/>
              </a:rPr>
              <a:t>See a job through</a:t>
            </a:r>
          </a:p>
          <a:p>
            <a:pPr marL="285750" indent="-285750">
              <a:buFontTx/>
              <a:buChar char="-"/>
            </a:pPr>
            <a:r>
              <a:rPr lang="en-GB" sz="1100" dirty="0" smtClean="0">
                <a:latin typeface="+mn-lt"/>
                <a:cs typeface="Arial" pitchFamily="34" charset="0"/>
              </a:rPr>
              <a:t>Dedication &amp; Commitment</a:t>
            </a:r>
          </a:p>
          <a:p>
            <a:pPr marL="285750" indent="-285750">
              <a:buFontTx/>
              <a:buChar char="-"/>
            </a:pPr>
            <a:r>
              <a:rPr lang="en-GB" sz="1100" dirty="0" smtClean="0">
                <a:latin typeface="+mn-lt"/>
                <a:cs typeface="Arial" pitchFamily="34" charset="0"/>
              </a:rPr>
              <a:t>Take responsibility for what happens</a:t>
            </a:r>
          </a:p>
          <a:p>
            <a:pPr marL="285750" indent="-285750">
              <a:buFontTx/>
              <a:buChar char="-"/>
            </a:pPr>
            <a:r>
              <a:rPr lang="en-GB" sz="1100" dirty="0" smtClean="0">
                <a:latin typeface="+mn-lt"/>
                <a:cs typeface="Arial" pitchFamily="34" charset="0"/>
              </a:rPr>
              <a:t>“Nervousness”</a:t>
            </a:r>
            <a:endParaRPr lang="en-GB" sz="1100" dirty="0" smtClean="0">
              <a:latin typeface="+mn-lt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30996" y="4010484"/>
            <a:ext cx="237626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n-lt"/>
                <a:cs typeface="Arial" pitchFamily="34" charset="0"/>
              </a:rPr>
              <a:t>An inclination to respond purposefully to events</a:t>
            </a:r>
            <a:endParaRPr lang="en-GB" sz="1400" dirty="0" smtClean="0">
              <a:latin typeface="+mn-lt"/>
              <a:cs typeface="Arial" pitchFamily="34" charset="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560512" y="298451"/>
            <a:ext cx="52003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GB" sz="2400" dirty="0">
                <a:solidFill>
                  <a:schemeClr val="bg2"/>
                </a:solidFill>
                <a:latin typeface="+mj-lt"/>
                <a:cs typeface="Arial" pitchFamily="34" charset="0"/>
              </a:rPr>
              <a:t>The Henley Star </a:t>
            </a:r>
            <a:r>
              <a:rPr lang="en-GB" sz="2400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Worksheet 2:</a:t>
            </a:r>
            <a:endParaRPr lang="en-GB" dirty="0">
              <a:solidFill>
                <a:schemeClr val="bg2"/>
              </a:solidFill>
              <a:latin typeface="+mj-lt"/>
              <a:cs typeface="Arial" pitchFamily="34" charset="0"/>
            </a:endParaRPr>
          </a:p>
          <a:p>
            <a:pPr algn="l">
              <a:defRPr/>
            </a:pPr>
            <a:r>
              <a:rPr lang="en-GB" sz="2400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A task planne</a:t>
            </a:r>
            <a:r>
              <a:rPr lang="en-GB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r for future goals, or </a:t>
            </a:r>
            <a:r>
              <a:rPr lang="en-GB" sz="2400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roles</a:t>
            </a:r>
            <a:endParaRPr lang="en-US" sz="2400" dirty="0">
              <a:solidFill>
                <a:schemeClr val="bg2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262EA-5C38-4C55-B5E0-0FD9E440A77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15047" y="3141663"/>
            <a:ext cx="3891888" cy="1376362"/>
            <a:chOff x="1695" y="1979"/>
            <a:chExt cx="2263" cy="867"/>
          </a:xfrm>
        </p:grpSpPr>
        <p:sp>
          <p:nvSpPr>
            <p:cNvPr id="23579" name="Freeform 3"/>
            <p:cNvSpPr>
              <a:spLocks/>
            </p:cNvSpPr>
            <p:nvPr/>
          </p:nvSpPr>
          <p:spPr bwMode="auto">
            <a:xfrm>
              <a:off x="1695" y="1980"/>
              <a:ext cx="220" cy="866"/>
            </a:xfrm>
            <a:custGeom>
              <a:avLst/>
              <a:gdLst>
                <a:gd name="T0" fmla="*/ 0 w 225"/>
                <a:gd name="T1" fmla="*/ 851 h 880"/>
                <a:gd name="T2" fmla="*/ 101 w 225"/>
                <a:gd name="T3" fmla="*/ 851 h 880"/>
                <a:gd name="T4" fmla="*/ 214 w 225"/>
                <a:gd name="T5" fmla="*/ 422 h 880"/>
                <a:gd name="T6" fmla="*/ 101 w 225"/>
                <a:gd name="T7" fmla="*/ 0 h 880"/>
                <a:gd name="T8" fmla="*/ 0 w 225"/>
                <a:gd name="T9" fmla="*/ 0 h 880"/>
                <a:gd name="T10" fmla="*/ 0 w 225"/>
                <a:gd name="T11" fmla="*/ 851 h 8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880"/>
                <a:gd name="T20" fmla="*/ 225 w 225"/>
                <a:gd name="T21" fmla="*/ 880 h 8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880">
                  <a:moveTo>
                    <a:pt x="0" y="879"/>
                  </a:moveTo>
                  <a:lnTo>
                    <a:pt x="105" y="879"/>
                  </a:lnTo>
                  <a:lnTo>
                    <a:pt x="224" y="436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87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0" name="Freeform 4"/>
            <p:cNvSpPr>
              <a:spLocks/>
            </p:cNvSpPr>
            <p:nvPr/>
          </p:nvSpPr>
          <p:spPr bwMode="auto">
            <a:xfrm>
              <a:off x="3739" y="1979"/>
              <a:ext cx="219" cy="867"/>
            </a:xfrm>
            <a:custGeom>
              <a:avLst/>
              <a:gdLst>
                <a:gd name="T0" fmla="*/ 0 w 225"/>
                <a:gd name="T1" fmla="*/ 852 h 881"/>
                <a:gd name="T2" fmla="*/ 100 w 225"/>
                <a:gd name="T3" fmla="*/ 852 h 881"/>
                <a:gd name="T4" fmla="*/ 212 w 225"/>
                <a:gd name="T5" fmla="*/ 423 h 881"/>
                <a:gd name="T6" fmla="*/ 100 w 225"/>
                <a:gd name="T7" fmla="*/ 0 h 881"/>
                <a:gd name="T8" fmla="*/ 0 w 225"/>
                <a:gd name="T9" fmla="*/ 0 h 881"/>
                <a:gd name="T10" fmla="*/ 0 w 225"/>
                <a:gd name="T11" fmla="*/ 852 h 8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5"/>
                <a:gd name="T19" fmla="*/ 0 h 881"/>
                <a:gd name="T20" fmla="*/ 225 w 225"/>
                <a:gd name="T21" fmla="*/ 881 h 8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5" h="881">
                  <a:moveTo>
                    <a:pt x="0" y="880"/>
                  </a:moveTo>
                  <a:lnTo>
                    <a:pt x="106" y="880"/>
                  </a:lnTo>
                  <a:lnTo>
                    <a:pt x="224" y="437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88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556" name="Freeform 5"/>
          <p:cNvSpPr>
            <a:spLocks/>
          </p:cNvSpPr>
          <p:nvPr/>
        </p:nvSpPr>
        <p:spPr bwMode="auto">
          <a:xfrm>
            <a:off x="3637360" y="2674938"/>
            <a:ext cx="2442104" cy="207962"/>
          </a:xfrm>
          <a:custGeom>
            <a:avLst/>
            <a:gdLst>
              <a:gd name="T0" fmla="*/ 0 w 825"/>
              <a:gd name="T1" fmla="*/ 0 h 241"/>
              <a:gd name="T2" fmla="*/ 0 w 825"/>
              <a:gd name="T3" fmla="*/ 84141776 h 241"/>
              <a:gd name="T4" fmla="*/ 2147483647 w 825"/>
              <a:gd name="T5" fmla="*/ 178708400 h 241"/>
              <a:gd name="T6" fmla="*/ 2147483647 w 825"/>
              <a:gd name="T7" fmla="*/ 84141776 h 241"/>
              <a:gd name="T8" fmla="*/ 2147483647 w 825"/>
              <a:gd name="T9" fmla="*/ 0 h 241"/>
              <a:gd name="T10" fmla="*/ 0 w 82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5"/>
              <a:gd name="T19" fmla="*/ 0 h 241"/>
              <a:gd name="T20" fmla="*/ 825 w 82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5" h="241">
                <a:moveTo>
                  <a:pt x="0" y="0"/>
                </a:moveTo>
                <a:lnTo>
                  <a:pt x="0" y="113"/>
                </a:lnTo>
                <a:lnTo>
                  <a:pt x="415" y="240"/>
                </a:lnTo>
                <a:lnTo>
                  <a:pt x="824" y="113"/>
                </a:lnTo>
                <a:lnTo>
                  <a:pt x="82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Freeform 7"/>
          <p:cNvSpPr>
            <a:spLocks/>
          </p:cNvSpPr>
          <p:nvPr/>
        </p:nvSpPr>
        <p:spPr bwMode="auto">
          <a:xfrm flipV="1">
            <a:off x="3637360" y="4765676"/>
            <a:ext cx="2442104" cy="207963"/>
          </a:xfrm>
          <a:custGeom>
            <a:avLst/>
            <a:gdLst>
              <a:gd name="T0" fmla="*/ 0 w 825"/>
              <a:gd name="T1" fmla="*/ 0 h 241"/>
              <a:gd name="T2" fmla="*/ 0 w 825"/>
              <a:gd name="T3" fmla="*/ 84143044 h 241"/>
              <a:gd name="T4" fmla="*/ 2147483647 w 825"/>
              <a:gd name="T5" fmla="*/ 178710122 h 241"/>
              <a:gd name="T6" fmla="*/ 2147483647 w 825"/>
              <a:gd name="T7" fmla="*/ 84143044 h 241"/>
              <a:gd name="T8" fmla="*/ 2147483647 w 825"/>
              <a:gd name="T9" fmla="*/ 0 h 241"/>
              <a:gd name="T10" fmla="*/ 0 w 82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5"/>
              <a:gd name="T19" fmla="*/ 0 h 241"/>
              <a:gd name="T20" fmla="*/ 825 w 825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5" h="241">
                <a:moveTo>
                  <a:pt x="0" y="0"/>
                </a:moveTo>
                <a:lnTo>
                  <a:pt x="0" y="113"/>
                </a:lnTo>
                <a:lnTo>
                  <a:pt x="415" y="240"/>
                </a:lnTo>
                <a:lnTo>
                  <a:pt x="824" y="113"/>
                </a:lnTo>
                <a:lnTo>
                  <a:pt x="82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357034" y="2895602"/>
            <a:ext cx="2899569" cy="1836738"/>
            <a:chOff x="1982" y="1823"/>
            <a:chExt cx="1686" cy="1157"/>
          </a:xfrm>
        </p:grpSpPr>
        <p:sp>
          <p:nvSpPr>
            <p:cNvPr id="23577" name="Rectangle 10"/>
            <p:cNvSpPr>
              <a:spLocks noChangeArrowheads="1"/>
            </p:cNvSpPr>
            <p:nvPr/>
          </p:nvSpPr>
          <p:spPr bwMode="auto">
            <a:xfrm>
              <a:off x="1982" y="1823"/>
              <a:ext cx="1686" cy="11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cs typeface="Arial" pitchFamily="34" charset="0"/>
              </a:endParaRPr>
            </a:p>
          </p:txBody>
        </p:sp>
        <p:sp>
          <p:nvSpPr>
            <p:cNvPr id="23578" name="Rectangle 11"/>
            <p:cNvSpPr>
              <a:spLocks noChangeArrowheads="1"/>
            </p:cNvSpPr>
            <p:nvPr/>
          </p:nvSpPr>
          <p:spPr bwMode="auto">
            <a:xfrm>
              <a:off x="2324" y="1852"/>
              <a:ext cx="1105" cy="17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Effective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behaviours</a:t>
              </a:r>
              <a:endParaRPr lang="en-GB" sz="1200" b="1" dirty="0">
                <a:solidFill>
                  <a:schemeClr val="hlink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66434" y="1268414"/>
            <a:ext cx="4944401" cy="1330325"/>
            <a:chOff x="1387" y="652"/>
            <a:chExt cx="2875" cy="982"/>
          </a:xfrm>
        </p:grpSpPr>
        <p:sp>
          <p:nvSpPr>
            <p:cNvPr id="23575" name="AutoShape 13"/>
            <p:cNvSpPr>
              <a:spLocks noChangeArrowheads="1"/>
            </p:cNvSpPr>
            <p:nvPr/>
          </p:nvSpPr>
          <p:spPr bwMode="auto">
            <a:xfrm>
              <a:off x="1387" y="652"/>
              <a:ext cx="2875" cy="982"/>
            </a:xfrm>
            <a:custGeom>
              <a:avLst/>
              <a:gdLst>
                <a:gd name="T0" fmla="*/ 45 w 21600"/>
                <a:gd name="T1" fmla="*/ 1 h 21600"/>
                <a:gd name="T2" fmla="*/ 25 w 21600"/>
                <a:gd name="T3" fmla="*/ 2 h 21600"/>
                <a:gd name="T4" fmla="*/ 6 w 21600"/>
                <a:gd name="T5" fmla="*/ 1 h 21600"/>
                <a:gd name="T6" fmla="*/ 2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9 h 21600"/>
                <a:gd name="T14" fmla="*/ 17100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GB" sz="1600" dirty="0" smtClean="0">
                <a:cs typeface="Arial" pitchFamily="34" charset="0"/>
              </a:endParaRPr>
            </a:p>
          </p:txBody>
        </p:sp>
        <p:sp>
          <p:nvSpPr>
            <p:cNvPr id="23576" name="Rectangle 14"/>
            <p:cNvSpPr>
              <a:spLocks noChangeArrowheads="1"/>
            </p:cNvSpPr>
            <p:nvPr/>
          </p:nvSpPr>
          <p:spPr bwMode="auto">
            <a:xfrm>
              <a:off x="2200" y="825"/>
              <a:ext cx="1371" cy="20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Personal </a:t>
              </a:r>
              <a:r>
                <a:rPr lang="en-GB" sz="1200" b="1" dirty="0" smtClean="0">
                  <a:solidFill>
                    <a:schemeClr val="hlink"/>
                  </a:solidFill>
                  <a:cs typeface="Arial" pitchFamily="34" charset="0"/>
                </a:rPr>
                <a:t>characteristics</a:t>
              </a:r>
              <a:endParaRPr lang="en-GB" sz="1000" b="1" i="1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359555" y="5022853"/>
            <a:ext cx="4944401" cy="1582738"/>
            <a:chOff x="1388" y="3164"/>
            <a:chExt cx="2875" cy="997"/>
          </a:xfrm>
        </p:grpSpPr>
        <p:sp>
          <p:nvSpPr>
            <p:cNvPr id="23573" name="AutoShape 16"/>
            <p:cNvSpPr>
              <a:spLocks noChangeArrowheads="1"/>
            </p:cNvSpPr>
            <p:nvPr/>
          </p:nvSpPr>
          <p:spPr bwMode="auto">
            <a:xfrm flipV="1">
              <a:off x="1388" y="3164"/>
              <a:ext cx="2875" cy="997"/>
            </a:xfrm>
            <a:custGeom>
              <a:avLst/>
              <a:gdLst>
                <a:gd name="T0" fmla="*/ 45 w 21600"/>
                <a:gd name="T1" fmla="*/ 1 h 21600"/>
                <a:gd name="T2" fmla="*/ 25 w 21600"/>
                <a:gd name="T3" fmla="*/ 2 h 21600"/>
                <a:gd name="T4" fmla="*/ 6 w 21600"/>
                <a:gd name="T5" fmla="*/ 1 h 21600"/>
                <a:gd name="T6" fmla="*/ 2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6 h 21600"/>
                <a:gd name="T14" fmla="*/ 17100 w 21600"/>
                <a:gd name="T15" fmla="*/ 1709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cs typeface="Arial" pitchFamily="34" charset="0"/>
              </a:endParaRPr>
            </a:p>
          </p:txBody>
        </p:sp>
        <p:sp>
          <p:nvSpPr>
            <p:cNvPr id="23574" name="Rectangle 17"/>
            <p:cNvSpPr>
              <a:spLocks noChangeArrowheads="1"/>
            </p:cNvSpPr>
            <p:nvPr/>
          </p:nvSpPr>
          <p:spPr bwMode="auto">
            <a:xfrm>
              <a:off x="2205" y="3259"/>
              <a:ext cx="1371" cy="17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GB" sz="1200" b="1" dirty="0">
                  <a:solidFill>
                    <a:schemeClr val="hlink"/>
                  </a:solidFill>
                  <a:cs typeface="Arial" pitchFamily="34" charset="0"/>
                </a:rPr>
                <a:t>Skills</a:t>
              </a:r>
              <a:endParaRPr lang="en-GB" sz="1000" b="1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47651" y="1897064"/>
            <a:ext cx="2567649" cy="3868739"/>
            <a:chOff x="160" y="1195"/>
            <a:chExt cx="1493" cy="2437"/>
          </a:xfrm>
        </p:grpSpPr>
        <p:sp>
          <p:nvSpPr>
            <p:cNvPr id="23571" name="AutoShape 19"/>
            <p:cNvSpPr>
              <a:spLocks noChangeArrowheads="1"/>
            </p:cNvSpPr>
            <p:nvPr/>
          </p:nvSpPr>
          <p:spPr bwMode="auto">
            <a:xfrm rot="-5400000">
              <a:off x="-312" y="1667"/>
              <a:ext cx="2437" cy="1493"/>
            </a:xfrm>
            <a:custGeom>
              <a:avLst/>
              <a:gdLst>
                <a:gd name="T0" fmla="*/ 27 w 21600"/>
                <a:gd name="T1" fmla="*/ 4 h 21600"/>
                <a:gd name="T2" fmla="*/ 16 w 21600"/>
                <a:gd name="T3" fmla="*/ 7 h 21600"/>
                <a:gd name="T4" fmla="*/ 4 w 21600"/>
                <a:gd name="T5" fmla="*/ 4 h 21600"/>
                <a:gd name="T6" fmla="*/ 1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9 h 21600"/>
                <a:gd name="T14" fmla="*/ 17097 w 21600"/>
                <a:gd name="T15" fmla="*/ 1710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cs typeface="Arial" pitchFamily="34" charset="0"/>
              </a:endParaRP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185" y="1791"/>
              <a:ext cx="1363" cy="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GB" sz="1400" b="1" dirty="0">
                  <a:solidFill>
                    <a:schemeClr val="hlink"/>
                  </a:solidFill>
                  <a:cs typeface="Arial" pitchFamily="34" charset="0"/>
                </a:rPr>
                <a:t>Knowledge and understanding</a:t>
              </a:r>
            </a:p>
          </p:txBody>
        </p:sp>
      </p:grpSp>
      <p:sp>
        <p:nvSpPr>
          <p:cNvPr id="23569" name="AutoShape 22"/>
          <p:cNvSpPr>
            <a:spLocks noChangeArrowheads="1"/>
          </p:cNvSpPr>
          <p:nvPr/>
        </p:nvSpPr>
        <p:spPr bwMode="auto">
          <a:xfrm rot="5400000" flipH="1">
            <a:off x="6333531" y="2498794"/>
            <a:ext cx="3868739" cy="2722430"/>
          </a:xfrm>
          <a:custGeom>
            <a:avLst/>
            <a:gdLst>
              <a:gd name="T0" fmla="*/ 27 w 21600"/>
              <a:gd name="T1" fmla="*/ 4 h 21600"/>
              <a:gd name="T2" fmla="*/ 16 w 21600"/>
              <a:gd name="T3" fmla="*/ 7 h 21600"/>
              <a:gd name="T4" fmla="*/ 4 w 21600"/>
              <a:gd name="T5" fmla="*/ 4 h 21600"/>
              <a:gd name="T6" fmla="*/ 1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3 w 21600"/>
              <a:gd name="T13" fmla="*/ 4499 h 21600"/>
              <a:gd name="T14" fmla="*/ 17097 w 21600"/>
              <a:gd name="T15" fmla="*/ 1710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23570" name="Rectangle 23"/>
          <p:cNvSpPr>
            <a:spLocks noChangeArrowheads="1"/>
          </p:cNvSpPr>
          <p:nvPr/>
        </p:nvSpPr>
        <p:spPr bwMode="auto">
          <a:xfrm>
            <a:off x="7257257" y="2852739"/>
            <a:ext cx="2262450" cy="951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0488" tIns="44450" rIns="90488" bIns="44450">
            <a:spAutoFit/>
          </a:bodyPr>
          <a:lstStyle/>
          <a:p>
            <a:pPr algn="r" eaLnBrk="0" hangingPunct="0"/>
            <a:r>
              <a:rPr lang="en-GB" sz="1400" b="1" dirty="0" smtClean="0">
                <a:solidFill>
                  <a:schemeClr val="hlink"/>
                </a:solidFill>
                <a:cs typeface="Arial" pitchFamily="34" charset="0"/>
              </a:rPr>
              <a:t>    Outcomes </a:t>
            </a:r>
            <a:r>
              <a:rPr lang="en-GB" sz="1400" b="1" dirty="0">
                <a:solidFill>
                  <a:schemeClr val="hlink"/>
                </a:solidFill>
                <a:cs typeface="Arial" pitchFamily="34" charset="0"/>
              </a:rPr>
              <a:t>for </a:t>
            </a:r>
            <a:r>
              <a:rPr lang="en-GB" sz="1400" b="1" dirty="0" smtClean="0">
                <a:solidFill>
                  <a:schemeClr val="hlink"/>
                </a:solidFill>
                <a:cs typeface="Arial" pitchFamily="34" charset="0"/>
              </a:rPr>
              <a:t>individual</a:t>
            </a:r>
            <a:r>
              <a:rPr lang="en-GB" sz="1400" b="1" dirty="0">
                <a:solidFill>
                  <a:schemeClr val="hlink"/>
                </a:solidFill>
                <a:cs typeface="Arial" pitchFamily="34" charset="0"/>
              </a:rPr>
              <a:t>,</a:t>
            </a:r>
          </a:p>
          <a:p>
            <a:pPr algn="r" eaLnBrk="0" hangingPunct="0"/>
            <a:r>
              <a:rPr lang="en-GB" sz="1400" b="1" dirty="0">
                <a:solidFill>
                  <a:schemeClr val="hlink"/>
                </a:solidFill>
                <a:cs typeface="Arial" pitchFamily="34" charset="0"/>
              </a:rPr>
              <a:t>    </a:t>
            </a:r>
            <a:r>
              <a:rPr lang="en-GB" sz="1400" b="1" dirty="0" smtClean="0">
                <a:solidFill>
                  <a:schemeClr val="hlink"/>
                </a:solidFill>
                <a:cs typeface="Arial" pitchFamily="34" charset="0"/>
              </a:rPr>
              <a:t>organisation </a:t>
            </a:r>
            <a:br>
              <a:rPr lang="en-GB" sz="1400" b="1" dirty="0" smtClean="0">
                <a:solidFill>
                  <a:schemeClr val="hlink"/>
                </a:solidFill>
                <a:cs typeface="Arial" pitchFamily="34" charset="0"/>
              </a:rPr>
            </a:br>
            <a:r>
              <a:rPr lang="en-GB" sz="1400" b="1" dirty="0" smtClean="0">
                <a:solidFill>
                  <a:schemeClr val="hlink"/>
                </a:solidFill>
                <a:cs typeface="Arial" pitchFamily="34" charset="0"/>
              </a:rPr>
              <a:t>and community</a:t>
            </a:r>
            <a:endParaRPr lang="en-GB" sz="1400" b="1" dirty="0">
              <a:solidFill>
                <a:schemeClr val="hlink"/>
              </a:solidFill>
              <a:cs typeface="Arial" pitchFamily="34" charset="0"/>
            </a:endParaRPr>
          </a:p>
        </p:txBody>
      </p:sp>
      <p:sp>
        <p:nvSpPr>
          <p:cNvPr id="23559" name="Text Box 24"/>
          <p:cNvSpPr txBox="1">
            <a:spLocks noChangeArrowheads="1"/>
          </p:cNvSpPr>
          <p:nvPr/>
        </p:nvSpPr>
        <p:spPr bwMode="auto">
          <a:xfrm>
            <a:off x="275167" y="3606115"/>
            <a:ext cx="24936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Questions about missing areas of knowledge or understanding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  <p:sp>
        <p:nvSpPr>
          <p:cNvPr id="23560" name="Text Box 25"/>
          <p:cNvSpPr txBox="1">
            <a:spLocks noChangeArrowheads="1"/>
          </p:cNvSpPr>
          <p:nvPr/>
        </p:nvSpPr>
        <p:spPr bwMode="auto">
          <a:xfrm>
            <a:off x="3329201" y="5550332"/>
            <a:ext cx="33214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Questions about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where and how I can try new things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out or practise existing skills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  <p:sp>
        <p:nvSpPr>
          <p:cNvPr id="23561" name="Text Box 26"/>
          <p:cNvSpPr txBox="1">
            <a:spLocks noChangeArrowheads="1"/>
          </p:cNvSpPr>
          <p:nvPr/>
        </p:nvSpPr>
        <p:spPr bwMode="auto">
          <a:xfrm>
            <a:off x="3657998" y="3257690"/>
            <a:ext cx="242318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List of behaviours which, if I had them or could do them, would enable me to reach my objective(s)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  <p:sp>
        <p:nvSpPr>
          <p:cNvPr id="23562" name="Text Box 27"/>
          <p:cNvSpPr txBox="1">
            <a:spLocks noChangeArrowheads="1"/>
          </p:cNvSpPr>
          <p:nvPr/>
        </p:nvSpPr>
        <p:spPr bwMode="auto">
          <a:xfrm>
            <a:off x="7113240" y="3863950"/>
            <a:ext cx="17832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600" dirty="0" smtClean="0">
                <a:latin typeface="+mn-lt"/>
                <a:cs typeface="Arial" pitchFamily="34" charset="0"/>
              </a:rPr>
              <a:t>‘Smart’ objectives</a:t>
            </a:r>
          </a:p>
          <a:p>
            <a:pPr algn="l">
              <a:buFont typeface="Arial" pitchFamily="34" charset="0"/>
              <a:buChar char="•"/>
            </a:pPr>
            <a:r>
              <a:rPr lang="en-GB" sz="1600" dirty="0" smtClean="0">
                <a:latin typeface="+mn-lt"/>
                <a:cs typeface="Arial" pitchFamily="34" charset="0"/>
              </a:rPr>
              <a:t> Short-term</a:t>
            </a:r>
          </a:p>
          <a:p>
            <a:pPr algn="l">
              <a:buFont typeface="Arial" pitchFamily="34" charset="0"/>
              <a:buChar char="•"/>
            </a:pPr>
            <a:r>
              <a:rPr lang="en-GB" sz="1600" dirty="0" smtClean="0">
                <a:latin typeface="+mn-lt"/>
                <a:cs typeface="Arial" pitchFamily="34" charset="0"/>
              </a:rPr>
              <a:t> Medium-term </a:t>
            </a:r>
          </a:p>
          <a:p>
            <a:pPr algn="l">
              <a:buFont typeface="Arial" pitchFamily="34" charset="0"/>
              <a:buChar char="•"/>
            </a:pPr>
            <a:r>
              <a:rPr lang="en-GB" sz="1600" dirty="0" smtClean="0">
                <a:latin typeface="+mn-lt"/>
                <a:cs typeface="Arial" pitchFamily="34" charset="0"/>
              </a:rPr>
              <a:t> Long-term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  <p:sp>
        <p:nvSpPr>
          <p:cNvPr id="23563" name="Text Box 29" descr="Newsprint"/>
          <p:cNvSpPr txBox="1">
            <a:spLocks noChangeArrowheads="1"/>
          </p:cNvSpPr>
          <p:nvPr/>
        </p:nvSpPr>
        <p:spPr bwMode="auto">
          <a:xfrm>
            <a:off x="554806" y="211139"/>
            <a:ext cx="850265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>
            <a:spAutoFit/>
          </a:bodyPr>
          <a:lstStyle/>
          <a:p>
            <a:pPr algn="l"/>
            <a:r>
              <a:rPr lang="en-GB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2. Using the Star as for goal setting:</a:t>
            </a:r>
            <a:r>
              <a:rPr lang="en-GB" dirty="0">
                <a:solidFill>
                  <a:schemeClr val="bg2"/>
                </a:solidFill>
                <a:latin typeface="+mj-lt"/>
                <a:cs typeface="Arial" pitchFamily="34" charset="0"/>
              </a:rPr>
              <a:t/>
            </a:r>
            <a:br>
              <a:rPr lang="en-GB" dirty="0">
                <a:solidFill>
                  <a:schemeClr val="bg2"/>
                </a:solidFill>
                <a:latin typeface="+mj-lt"/>
                <a:cs typeface="Arial" pitchFamily="34" charset="0"/>
              </a:rPr>
            </a:br>
            <a:r>
              <a:rPr lang="en-GB" dirty="0" smtClean="0">
                <a:solidFill>
                  <a:schemeClr val="bg2"/>
                </a:solidFill>
                <a:latin typeface="+mj-lt"/>
                <a:cs typeface="Arial" pitchFamily="34" charset="0"/>
              </a:rPr>
              <a:t>Identifying gaps and future tasks </a:t>
            </a:r>
            <a:endParaRPr lang="en-US" dirty="0">
              <a:solidFill>
                <a:schemeClr val="bg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063256" y="1844824"/>
            <a:ext cx="17363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Questions about </a:t>
            </a:r>
          </a:p>
          <a:p>
            <a:pPr algn="ctr"/>
            <a:r>
              <a:rPr lang="en-GB" sz="1600" dirty="0" smtClean="0">
                <a:latin typeface="+mn-lt"/>
                <a:cs typeface="Arial" pitchFamily="34" charset="0"/>
              </a:rPr>
              <a:t>myself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BS_PP_wave_WHITE_slides">
  <a:themeElements>
    <a:clrScheme name="HBS_PP_wave_WHITE_slides 4">
      <a:dk1>
        <a:srgbClr val="000000"/>
      </a:dk1>
      <a:lt1>
        <a:srgbClr val="F8F8F8"/>
      </a:lt1>
      <a:dk2>
        <a:srgbClr val="194B8D"/>
      </a:dk2>
      <a:lt2>
        <a:srgbClr val="194B8D"/>
      </a:lt2>
      <a:accent1>
        <a:srgbClr val="194B8D"/>
      </a:accent1>
      <a:accent2>
        <a:srgbClr val="808080"/>
      </a:accent2>
      <a:accent3>
        <a:srgbClr val="FBFBFB"/>
      </a:accent3>
      <a:accent4>
        <a:srgbClr val="000000"/>
      </a:accent4>
      <a:accent5>
        <a:srgbClr val="ABB1C5"/>
      </a:accent5>
      <a:accent6>
        <a:srgbClr val="737373"/>
      </a:accent6>
      <a:hlink>
        <a:srgbClr val="194B8D"/>
      </a:hlink>
      <a:folHlink>
        <a:srgbClr val="808080"/>
      </a:folHlink>
    </a:clrScheme>
    <a:fontScheme name="HBS_PP_wave_WHITE_slides">
      <a:majorFont>
        <a:latin typeface="Rdg Vesta"/>
        <a:ea typeface=""/>
        <a:cs typeface=""/>
      </a:majorFont>
      <a:minorFont>
        <a:latin typeface="Rdg Ves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dg Vest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dg Vesta" pitchFamily="2" charset="0"/>
          </a:defRPr>
        </a:defPPr>
      </a:lstStyle>
    </a:lnDef>
  </a:objectDefaults>
  <a:extraClrSchemeLst>
    <a:extraClrScheme>
      <a:clrScheme name="HBS_PP_wave_WHITE_slides 1">
        <a:dk1>
          <a:srgbClr val="000000"/>
        </a:dk1>
        <a:lt1>
          <a:srgbClr val="F8F8F8"/>
        </a:lt1>
        <a:dk2>
          <a:srgbClr val="12AC2B"/>
        </a:dk2>
        <a:lt2>
          <a:srgbClr val="12AD2B"/>
        </a:lt2>
        <a:accent1>
          <a:srgbClr val="12AD2B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AAD3AC"/>
        </a:accent5>
        <a:accent6>
          <a:srgbClr val="737373"/>
        </a:accent6>
        <a:hlink>
          <a:srgbClr val="12AD2B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BS_PP_wave_WHITE_slides 2">
        <a:dk1>
          <a:srgbClr val="000000"/>
        </a:dk1>
        <a:lt1>
          <a:srgbClr val="F8F8F8"/>
        </a:lt1>
        <a:dk2>
          <a:srgbClr val="642864"/>
        </a:dk2>
        <a:lt2>
          <a:srgbClr val="642864"/>
        </a:lt2>
        <a:accent1>
          <a:srgbClr val="642864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B8ACB8"/>
        </a:accent5>
        <a:accent6>
          <a:srgbClr val="737373"/>
        </a:accent6>
        <a:hlink>
          <a:srgbClr val="642864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BS_PP_wave_WHITE_slides 3">
        <a:dk1>
          <a:srgbClr val="000000"/>
        </a:dk1>
        <a:lt1>
          <a:srgbClr val="F8F8F8"/>
        </a:lt1>
        <a:dk2>
          <a:srgbClr val="C00010"/>
        </a:dk2>
        <a:lt2>
          <a:srgbClr val="C00010"/>
        </a:lt2>
        <a:accent1>
          <a:srgbClr val="C00010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DCAAAA"/>
        </a:accent5>
        <a:accent6>
          <a:srgbClr val="737373"/>
        </a:accent6>
        <a:hlink>
          <a:srgbClr val="C0001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BS_PP_wave_WHITE_slides 4">
        <a:dk1>
          <a:srgbClr val="000000"/>
        </a:dk1>
        <a:lt1>
          <a:srgbClr val="F8F8F8"/>
        </a:lt1>
        <a:dk2>
          <a:srgbClr val="194B8D"/>
        </a:dk2>
        <a:lt2>
          <a:srgbClr val="194B8D"/>
        </a:lt2>
        <a:accent1>
          <a:srgbClr val="194B8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ABB1C5"/>
        </a:accent5>
        <a:accent6>
          <a:srgbClr val="737373"/>
        </a:accent6>
        <a:hlink>
          <a:srgbClr val="194B8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HBS_PP_wave_WHITE_slides</Template>
  <TotalTime>0</TotalTime>
  <Words>421</Words>
  <Application>Microsoft Office PowerPoint</Application>
  <PresentationFormat>A4 Paper (210x297 mm)</PresentationFormat>
  <Paragraphs>99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Rdg Vesta</vt:lpstr>
      <vt:lpstr>Arial</vt:lpstr>
      <vt:lpstr>HBS_PP_wave_WHITE_slides</vt:lpstr>
      <vt:lpstr>The Henley Star: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kath.pilgrem</dc:creator>
  <cp:lastModifiedBy>Zsolt Kazsi</cp:lastModifiedBy>
  <cp:revision>54</cp:revision>
  <cp:lastPrinted>2006-09-19T14:59:33Z</cp:lastPrinted>
  <dcterms:created xsi:type="dcterms:W3CDTF">2010-06-25T13:18:16Z</dcterms:created>
  <dcterms:modified xsi:type="dcterms:W3CDTF">2012-10-08T19:54:47Z</dcterms:modified>
</cp:coreProperties>
</file>