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53" r:id="rId2"/>
  </p:sldMasterIdLst>
  <p:sldIdLst>
    <p:sldId id="256" r:id="rId3"/>
    <p:sldId id="257" r:id="rId4"/>
    <p:sldId id="258" r:id="rId5"/>
    <p:sldId id="305" r:id="rId6"/>
    <p:sldId id="374" r:id="rId7"/>
    <p:sldId id="308" r:id="rId8"/>
    <p:sldId id="262" r:id="rId9"/>
    <p:sldId id="266" r:id="rId10"/>
    <p:sldId id="373" r:id="rId11"/>
    <p:sldId id="261" r:id="rId12"/>
    <p:sldId id="273" r:id="rId13"/>
    <p:sldId id="260" r:id="rId14"/>
    <p:sldId id="301" r:id="rId15"/>
    <p:sldId id="309" r:id="rId16"/>
    <p:sldId id="310" r:id="rId17"/>
    <p:sldId id="302" r:id="rId18"/>
    <p:sldId id="375" r:id="rId19"/>
    <p:sldId id="311" r:id="rId20"/>
    <p:sldId id="312" r:id="rId21"/>
    <p:sldId id="313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76" r:id="rId32"/>
    <p:sldId id="347" r:id="rId33"/>
    <p:sldId id="325" r:id="rId34"/>
    <p:sldId id="326" r:id="rId35"/>
    <p:sldId id="344" r:id="rId36"/>
    <p:sldId id="328" r:id="rId37"/>
    <p:sldId id="329" r:id="rId38"/>
    <p:sldId id="330" r:id="rId39"/>
    <p:sldId id="332" r:id="rId40"/>
    <p:sldId id="334" r:id="rId41"/>
    <p:sldId id="379" r:id="rId42"/>
    <p:sldId id="335" r:id="rId43"/>
    <p:sldId id="336" r:id="rId44"/>
    <p:sldId id="337" r:id="rId45"/>
    <p:sldId id="338" r:id="rId46"/>
    <p:sldId id="339" r:id="rId47"/>
    <p:sldId id="341" r:id="rId48"/>
    <p:sldId id="342" r:id="rId49"/>
    <p:sldId id="345" r:id="rId50"/>
    <p:sldId id="377" r:id="rId51"/>
    <p:sldId id="349" r:id="rId52"/>
    <p:sldId id="350" r:id="rId53"/>
    <p:sldId id="351" r:id="rId54"/>
    <p:sldId id="353" r:id="rId55"/>
    <p:sldId id="355" r:id="rId56"/>
    <p:sldId id="356" r:id="rId57"/>
    <p:sldId id="357" r:id="rId58"/>
    <p:sldId id="358" r:id="rId59"/>
    <p:sldId id="359" r:id="rId60"/>
    <p:sldId id="378" r:id="rId61"/>
    <p:sldId id="361" r:id="rId62"/>
    <p:sldId id="363" r:id="rId63"/>
    <p:sldId id="364" r:id="rId64"/>
    <p:sldId id="365" r:id="rId65"/>
    <p:sldId id="366" r:id="rId66"/>
    <p:sldId id="380" r:id="rId67"/>
    <p:sldId id="369" r:id="rId68"/>
    <p:sldId id="370" r:id="rId69"/>
    <p:sldId id="372" r:id="rId70"/>
    <p:sldId id="300" r:id="rId71"/>
    <p:sldId id="381" r:id="rId7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-107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D2C"/>
    <a:srgbClr val="FFB213"/>
    <a:srgbClr val="D2F59D"/>
    <a:srgbClr val="FFEA7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56164" autoAdjust="0"/>
  </p:normalViewPr>
  <p:slideViewPr>
    <p:cSldViewPr>
      <p:cViewPr varScale="1">
        <p:scale>
          <a:sx n="75" d="100"/>
          <a:sy n="75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000" y="254000"/>
            <a:ext cx="8636000" cy="63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小塚ゴシック Pro B"/>
                <a:ea typeface="小塚ゴシック Pro B"/>
                <a:cs typeface="小塚ゴシック Pro B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47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i="0">
                <a:solidFill>
                  <a:srgbClr val="000000"/>
                </a:solidFill>
                <a:latin typeface="小塚ゴシック Pro M"/>
                <a:ea typeface="小塚ゴシック Pro M"/>
                <a:cs typeface="小塚ゴシック Pro 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E740D-0762-4630-ABA6-4C1E429AE1D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63906-E138-4CA5-998D-6B9CB900DD5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5D6AA-CDE8-4889-9C36-54C6C25FCD9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4A3E3-F386-4906-B053-D45FB40B345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3AF3-C899-4F49-901B-00D644A26F6B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C4C7B-54E4-499C-BB10-45FB0984E19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5BCC-1541-4604-97BF-95E34EC3977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AD1A8-7CE1-4AAD-A7AF-6D421D52900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5CA92-7467-4EA4-AC77-3BB523B5755A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3"/>
          <p:cNvGrpSpPr>
            <a:grpSpLocks/>
          </p:cNvGrpSpPr>
          <p:nvPr userDrawn="1"/>
        </p:nvGrpSpPr>
        <p:grpSpPr bwMode="auto">
          <a:xfrm rot="10800000" flipV="1">
            <a:off x="384175" y="328613"/>
            <a:ext cx="8483600" cy="357187"/>
            <a:chOff x="250825" y="1395968"/>
            <a:chExt cx="8483600" cy="356632"/>
          </a:xfrm>
        </p:grpSpPr>
        <p:sp>
          <p:nvSpPr>
            <p:cNvPr id="4" name="角丸四角形 3"/>
            <p:cNvSpPr/>
            <p:nvPr userDrawn="1"/>
          </p:nvSpPr>
          <p:spPr>
            <a:xfrm>
              <a:off x="8359775" y="1394382"/>
              <a:ext cx="293687" cy="356633"/>
            </a:xfrm>
            <a:prstGeom prst="roundRect">
              <a:avLst>
                <a:gd name="adj" fmla="val 29445"/>
              </a:avLst>
            </a:prstGeom>
            <a:solidFill>
              <a:srgbClr val="6FAD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>
                  <a:solidFill>
                    <a:srgbClr val="FFFFFF"/>
                  </a:solidFill>
                </a:rPr>
                <a:t>　</a:t>
              </a:r>
            </a:p>
          </p:txBody>
        </p:sp>
        <p:sp>
          <p:nvSpPr>
            <p:cNvPr id="5" name="角丸四角形 4"/>
            <p:cNvSpPr/>
            <p:nvPr userDrawn="1"/>
          </p:nvSpPr>
          <p:spPr>
            <a:xfrm>
              <a:off x="250825" y="1678104"/>
              <a:ext cx="8483600" cy="76082"/>
            </a:xfrm>
            <a:prstGeom prst="roundRect">
              <a:avLst>
                <a:gd name="adj" fmla="val 43750"/>
              </a:avLst>
            </a:prstGeom>
            <a:solidFill>
              <a:srgbClr val="6FAD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>
                  <a:solidFill>
                    <a:srgbClr val="FFFFFF"/>
                  </a:solidFill>
                </a:rPr>
                <a:t>　</a:t>
              </a:r>
            </a:p>
          </p:txBody>
        </p:sp>
        <p:sp>
          <p:nvSpPr>
            <p:cNvPr id="6" name="直角三角形 5"/>
            <p:cNvSpPr/>
            <p:nvPr userDrawn="1"/>
          </p:nvSpPr>
          <p:spPr>
            <a:xfrm flipH="1">
              <a:off x="8185150" y="1429253"/>
              <a:ext cx="195262" cy="285306"/>
            </a:xfrm>
            <a:prstGeom prst="rtTriangle">
              <a:avLst/>
            </a:prstGeom>
            <a:solidFill>
              <a:srgbClr val="6FAD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図 14"/>
          <p:cNvPicPr>
            <a:picLocks noChangeAspect="1"/>
          </p:cNvPicPr>
          <p:nvPr userDrawn="1"/>
        </p:nvPicPr>
        <p:blipFill>
          <a:blip r:embed="rId2"/>
          <a:srcRect b="14999"/>
          <a:stretch>
            <a:fillRect/>
          </a:stretch>
        </p:blipFill>
        <p:spPr bwMode="auto">
          <a:xfrm>
            <a:off x="8305800" y="254000"/>
            <a:ext cx="5969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000" y="5638800"/>
            <a:ext cx="8636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片側の 2 つの角を丸めた四角形 8"/>
          <p:cNvSpPr/>
          <p:nvPr userDrawn="1"/>
        </p:nvSpPr>
        <p:spPr>
          <a:xfrm rot="16200000">
            <a:off x="214313" y="328613"/>
            <a:ext cx="357187" cy="357187"/>
          </a:xfrm>
          <a:prstGeom prst="round2SameRect">
            <a:avLst>
              <a:gd name="adj1" fmla="val 26667"/>
              <a:gd name="adj2" fmla="val 0"/>
            </a:avLst>
          </a:prstGeom>
          <a:solidFill>
            <a:srgbClr val="6FAD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3925" y="38100"/>
            <a:ext cx="7239000" cy="609600"/>
          </a:xfrm>
          <a:prstGeom prst="rect">
            <a:avLst/>
          </a:prstGeom>
        </p:spPr>
        <p:txBody>
          <a:bodyPr anchor="b"/>
          <a:lstStyle>
            <a:lvl1pPr algn="l">
              <a:defRPr sz="2800" b="0" i="0">
                <a:latin typeface="小塚ゴシック Pro B"/>
                <a:ea typeface="小塚ゴシック Pro B"/>
                <a:cs typeface="小塚ゴシック Pro B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3"/>
          <p:cNvGrpSpPr>
            <a:grpSpLocks/>
          </p:cNvGrpSpPr>
          <p:nvPr userDrawn="1"/>
        </p:nvGrpSpPr>
        <p:grpSpPr bwMode="auto">
          <a:xfrm rot="10800000" flipV="1">
            <a:off x="246063" y="661988"/>
            <a:ext cx="8618537" cy="381000"/>
            <a:chOff x="254000" y="1372506"/>
            <a:chExt cx="8618537" cy="381000"/>
          </a:xfrm>
        </p:grpSpPr>
        <p:sp>
          <p:nvSpPr>
            <p:cNvPr id="4" name="角丸四角形 3"/>
            <p:cNvSpPr/>
            <p:nvPr userDrawn="1"/>
          </p:nvSpPr>
          <p:spPr>
            <a:xfrm>
              <a:off x="8361362" y="1367743"/>
              <a:ext cx="508000" cy="381000"/>
            </a:xfrm>
            <a:prstGeom prst="roundRect">
              <a:avLst>
                <a:gd name="adj" fmla="val 29445"/>
              </a:avLst>
            </a:prstGeom>
            <a:solidFill>
              <a:srgbClr val="6FAD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>
                  <a:solidFill>
                    <a:srgbClr val="FFFFFF"/>
                  </a:solidFill>
                </a:rPr>
                <a:t>　</a:t>
              </a:r>
            </a:p>
          </p:txBody>
        </p:sp>
        <p:sp>
          <p:nvSpPr>
            <p:cNvPr id="5" name="角丸四角形 4"/>
            <p:cNvSpPr/>
            <p:nvPr userDrawn="1"/>
          </p:nvSpPr>
          <p:spPr>
            <a:xfrm>
              <a:off x="249237" y="1675718"/>
              <a:ext cx="8483600" cy="76200"/>
            </a:xfrm>
            <a:prstGeom prst="roundRect">
              <a:avLst>
                <a:gd name="adj" fmla="val 43750"/>
              </a:avLst>
            </a:prstGeom>
            <a:solidFill>
              <a:srgbClr val="6FAD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>
                  <a:solidFill>
                    <a:srgbClr val="FFFFFF"/>
                  </a:solidFill>
                </a:rPr>
                <a:t>　</a:t>
              </a:r>
            </a:p>
          </p:txBody>
        </p:sp>
        <p:sp>
          <p:nvSpPr>
            <p:cNvPr id="6" name="直角三角形 5"/>
            <p:cNvSpPr/>
            <p:nvPr userDrawn="1"/>
          </p:nvSpPr>
          <p:spPr>
            <a:xfrm flipH="1">
              <a:off x="8167687" y="1396318"/>
              <a:ext cx="238125" cy="298450"/>
            </a:xfrm>
            <a:prstGeom prst="rtTriangle">
              <a:avLst/>
            </a:prstGeom>
            <a:solidFill>
              <a:srgbClr val="6FAD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図 10"/>
          <p:cNvPicPr>
            <a:picLocks noChangeAspect="1"/>
          </p:cNvPicPr>
          <p:nvPr userDrawn="1"/>
        </p:nvPicPr>
        <p:blipFill>
          <a:blip r:embed="rId2"/>
          <a:srcRect b="14999"/>
          <a:stretch>
            <a:fillRect/>
          </a:stretch>
        </p:blipFill>
        <p:spPr bwMode="auto">
          <a:xfrm>
            <a:off x="8305800" y="609600"/>
            <a:ext cx="5969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4000" y="5638800"/>
            <a:ext cx="8636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6800" y="0"/>
            <a:ext cx="7162800" cy="965199"/>
          </a:xfrm>
          <a:prstGeom prst="rect">
            <a:avLst/>
          </a:prstGeom>
        </p:spPr>
        <p:txBody>
          <a:bodyPr anchor="b"/>
          <a:lstStyle>
            <a:lvl1pPr algn="l">
              <a:defRPr sz="2800" b="0" i="0">
                <a:latin typeface="小塚ゴシック Pro B"/>
                <a:ea typeface="小塚ゴシック Pro B"/>
                <a:cs typeface="小塚ゴシック Pro B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D8A5F23-CD15-484F-BF5F-F463D91F287C}" type="datetime1">
              <a:rPr lang="ja-JP" altLang="en-US"/>
              <a:pPr>
                <a:defRPr/>
              </a:pPr>
              <a:t>2011/2/1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F9755B4-8862-41D2-9B29-59890D02135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E05E85-19D7-4AA7-9799-A013D8027BF1}" type="datetime1">
              <a:rPr lang="ja-JP" altLang="en-US"/>
              <a:pPr>
                <a:defRPr/>
              </a:pPr>
              <a:t>2011/2/1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3D78390-07C7-4B83-B042-FB953DAF3D0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 sz="3000"/>
            </a:lvl1pPr>
          </a:lstStyle>
          <a:p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サブタイトルの書式設定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7DDD14-EE8C-4D2A-9C1F-45C42833399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ADB7-73B3-4DD8-B9E5-E79BBD2B9C3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55ED0-D11C-4ADC-BBD7-7415942415D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87E6-2057-491E-A929-EB7C90F0ECC7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</a:t>
            </a:r>
            <a:r>
              <a:rPr lang="en-US" altLang="ja-JP" smtClean="0"/>
              <a:t> </a:t>
            </a:r>
            <a:r>
              <a:rPr lang="ja-JP" altLang="en-US" smtClean="0"/>
              <a:t>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</a:t>
            </a:r>
            <a:r>
              <a:rPr lang="en-US" altLang="ja-JP" smtClean="0"/>
              <a:t> </a:t>
            </a:r>
            <a:r>
              <a:rPr lang="ja-JP" altLang="en-US" smtClean="0"/>
              <a:t>テキストの書式設定</a:t>
            </a:r>
            <a:endParaRPr lang="en-US" altLang="ja-JP" smtClean="0"/>
          </a:p>
          <a:p>
            <a:pPr lvl="1"/>
            <a:r>
              <a:rPr lang="ja-JP" altLang="en-US" smtClean="0"/>
              <a:t>第</a:t>
            </a:r>
            <a:r>
              <a:rPr lang="en-US" altLang="ja-JP" smtClean="0"/>
              <a:t> 2 </a:t>
            </a:r>
            <a:r>
              <a:rPr lang="ja-JP" altLang="en-US" smtClean="0"/>
              <a:t>レベル</a:t>
            </a:r>
            <a:endParaRPr lang="en-US" altLang="ja-JP" smtClean="0"/>
          </a:p>
          <a:p>
            <a:pPr lvl="2"/>
            <a:r>
              <a:rPr lang="ja-JP" altLang="en-US" smtClean="0"/>
              <a:t>第</a:t>
            </a:r>
            <a:r>
              <a:rPr lang="en-US" altLang="ja-JP" smtClean="0"/>
              <a:t> 3 </a:t>
            </a:r>
            <a:r>
              <a:rPr lang="ja-JP" altLang="en-US" smtClean="0"/>
              <a:t>レベル</a:t>
            </a:r>
            <a:endParaRPr lang="en-US" altLang="ja-JP" smtClean="0"/>
          </a:p>
          <a:p>
            <a:pPr lvl="3"/>
            <a:r>
              <a:rPr lang="ja-JP" altLang="en-US" smtClean="0"/>
              <a:t>第</a:t>
            </a:r>
            <a:r>
              <a:rPr lang="en-US" altLang="ja-JP" smtClean="0"/>
              <a:t> 4 </a:t>
            </a:r>
            <a:r>
              <a:rPr lang="ja-JP" altLang="en-US" smtClean="0"/>
              <a:t>レベル</a:t>
            </a:r>
            <a:endParaRPr lang="en-US" altLang="ja-JP" smtClean="0"/>
          </a:p>
          <a:p>
            <a:pPr lvl="4"/>
            <a:r>
              <a:rPr lang="ja-JP" altLang="en-US" smtClean="0"/>
              <a:t>第</a:t>
            </a:r>
            <a:r>
              <a:rPr lang="en-US" altLang="ja-JP" smtClean="0"/>
              <a:t> 5 </a:t>
            </a:r>
            <a:r>
              <a:rPr lang="ja-JP" altLang="en-US" smtClean="0"/>
              <a:t>レベル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/>
            </a:lvl1pPr>
          </a:lstStyle>
          <a:p>
            <a:pPr>
              <a:defRPr/>
            </a:pPr>
            <a:fld id="{3DEFD6BA-634F-4D02-86E0-51EB6486D7E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sz="2400">
              <a:latin typeface="Times New Roman" pitchFamily="-107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sz="2400">
              <a:latin typeface="Times New Roman" pitchFamily="-107" charset="0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ja-JP" altLang="en-US" sz="240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-107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-107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7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-107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7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7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7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7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107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京都大学</a:t>
            </a:r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/>
            </a:r>
            <a:b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</a:br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>Open Journal Systems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smtClean="0">
                <a:solidFill>
                  <a:schemeClr val="tx1"/>
                </a:solidFill>
                <a:latin typeface="小塚ゴシック Pro M" pitchFamily="-107" charset="-128"/>
                <a:ea typeface="小塚ゴシック Pro M" pitchFamily="-107" charset="-128"/>
              </a:rPr>
              <a:t>金沢電子出版株式会社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3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著者のページ</a:t>
            </a:r>
          </a:p>
        </p:txBody>
      </p:sp>
      <p:sp>
        <p:nvSpPr>
          <p:cNvPr id="14340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14341" name="Picture 5" descr="C:\Users\komatsu\Desktop\処理中の投稿物.png"/>
          <p:cNvPicPr>
            <a:picLocks noChangeAspect="1" noChangeArrowheads="1"/>
          </p:cNvPicPr>
          <p:nvPr/>
        </p:nvPicPr>
        <p:blipFill>
          <a:blip r:embed="rId2"/>
          <a:srcRect b="36269"/>
          <a:stretch>
            <a:fillRect/>
          </a:stretch>
        </p:blipFill>
        <p:spPr bwMode="auto">
          <a:xfrm>
            <a:off x="638175" y="1080000"/>
            <a:ext cx="7867650" cy="4941288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タイトル 6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査読者のページ</a:t>
            </a:r>
          </a:p>
        </p:txBody>
      </p:sp>
      <p:sp>
        <p:nvSpPr>
          <p:cNvPr id="15365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15366" name="Picture 6" descr="C:\Users\komatsu\Desktop\処理中の投稿物2.png"/>
          <p:cNvPicPr>
            <a:picLocks noChangeAspect="1" noChangeArrowheads="1"/>
          </p:cNvPicPr>
          <p:nvPr/>
        </p:nvPicPr>
        <p:blipFill>
          <a:blip r:embed="rId2"/>
          <a:srcRect b="34877"/>
          <a:stretch>
            <a:fillRect/>
          </a:stretch>
        </p:blipFill>
        <p:spPr bwMode="auto">
          <a:xfrm>
            <a:off x="638175" y="1080000"/>
            <a:ext cx="7867650" cy="4968552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>OJS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にログインしてみよう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6389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に</a:t>
            </a:r>
            <a:r>
              <a:rPr lang="ja-JP" altLang="en-US" sz="2000" dirty="0">
                <a:latin typeface="小塚ゴシック Pro M" pitchFamily="-107" charset="-128"/>
                <a:ea typeface="小塚ゴシック Pro M" pitchFamily="-107" charset="-128"/>
              </a:rPr>
              <a:t>アクセス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しよう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grpSp>
        <p:nvGrpSpPr>
          <p:cNvPr id="16391" name="図形グループ 23"/>
          <p:cNvGrpSpPr>
            <a:grpSpLocks/>
          </p:cNvGrpSpPr>
          <p:nvPr/>
        </p:nvGrpSpPr>
        <p:grpSpPr bwMode="auto">
          <a:xfrm>
            <a:off x="1143000" y="1908175"/>
            <a:ext cx="363538" cy="323850"/>
            <a:chOff x="571500" y="2286196"/>
            <a:chExt cx="364202" cy="323643"/>
          </a:xfrm>
        </p:grpSpPr>
        <p:sp>
          <p:nvSpPr>
            <p:cNvPr id="23" name="円/楕円 22"/>
            <p:cNvSpPr/>
            <p:nvPr/>
          </p:nvSpPr>
          <p:spPr>
            <a:xfrm>
              <a:off x="609670" y="2286196"/>
              <a:ext cx="305357" cy="304605"/>
            </a:xfrm>
            <a:prstGeom prst="ellipse">
              <a:avLst/>
            </a:prstGeom>
            <a:solidFill>
              <a:srgbClr val="D2F5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6403" name="テキスト ボックス 24"/>
            <p:cNvSpPr txBox="1">
              <a:spLocks noChangeArrowheads="1"/>
            </p:cNvSpPr>
            <p:nvPr/>
          </p:nvSpPr>
          <p:spPr bwMode="auto">
            <a:xfrm>
              <a:off x="571500" y="2302062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sp>
        <p:nvSpPr>
          <p:cNvPr id="16392" name="Rectangle 16"/>
          <p:cNvSpPr txBox="1">
            <a:spLocks noChangeArrowheads="1"/>
          </p:cNvSpPr>
          <p:nvPr/>
        </p:nvSpPr>
        <p:spPr bwMode="auto">
          <a:xfrm>
            <a:off x="1600200" y="1905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登録</a:t>
            </a: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」</a:t>
            </a:r>
            <a:r>
              <a:rPr lang="ja-JP" altLang="en-US" dirty="0">
                <a:latin typeface="小塚ゴシック Pro M" pitchFamily="-107" charset="-128"/>
                <a:ea typeface="小塚ゴシック Pro M" pitchFamily="-107" charset="-128"/>
              </a:rPr>
              <a:t>をクリック</a:t>
            </a:r>
          </a:p>
        </p:txBody>
      </p:sp>
      <p:sp>
        <p:nvSpPr>
          <p:cNvPr id="16393" name="Rectangle 3"/>
          <p:cNvSpPr>
            <a:spLocks noChangeArrowheads="1"/>
          </p:cNvSpPr>
          <p:nvPr/>
        </p:nvSpPr>
        <p:spPr bwMode="auto">
          <a:xfrm>
            <a:off x="2971800" y="1295400"/>
            <a:ext cx="5632648" cy="685800"/>
          </a:xfrm>
          <a:custGeom>
            <a:avLst/>
            <a:gdLst>
              <a:gd name="T0" fmla="*/ 0 w 8229600"/>
              <a:gd name="T1" fmla="*/ 0 h 5287963"/>
              <a:gd name="T2" fmla="*/ 241960 w 8229600"/>
              <a:gd name="T3" fmla="*/ 0 h 5287963"/>
              <a:gd name="T4" fmla="*/ 241960 w 8229600"/>
              <a:gd name="T5" fmla="*/ 25 h 5287963"/>
              <a:gd name="T6" fmla="*/ 0 w 8229600"/>
              <a:gd name="T7" fmla="*/ 25 h 5287963"/>
              <a:gd name="T8" fmla="*/ 0 w 8229600"/>
              <a:gd name="T9" fmla="*/ 0 h 52879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29600"/>
              <a:gd name="T16" fmla="*/ 0 h 5287963"/>
              <a:gd name="T17" fmla="*/ 8229600 w 8229600"/>
              <a:gd name="T18" fmla="*/ 5287963 h 52879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29600" h="5287963">
                <a:moveTo>
                  <a:pt x="0" y="0"/>
                </a:moveTo>
                <a:lnTo>
                  <a:pt x="8229600" y="0"/>
                </a:lnTo>
                <a:lnTo>
                  <a:pt x="8229600" y="5287963"/>
                </a:lnTo>
                <a:lnTo>
                  <a:pt x="0" y="5287963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defTabSz="457200">
              <a:lnSpc>
                <a:spcPct val="150000"/>
              </a:lnSpc>
              <a:buFont typeface="Arial" charset="0"/>
              <a:buNone/>
            </a:pP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http://ojs.viz.media.kyoto-u.ac.jp/ojsfortest/</a:t>
            </a:r>
            <a:endParaRPr lang="ja-JP" altLang="en-US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1295400" y="1422400"/>
            <a:ext cx="1219200" cy="277813"/>
          </a:xfrm>
          <a:prstGeom prst="roundRect">
            <a:avLst>
              <a:gd name="adj" fmla="val 50000"/>
            </a:avLst>
          </a:prstGeom>
          <a:solidFill>
            <a:srgbClr val="D2F5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sp>
        <p:nvSpPr>
          <p:cNvPr id="16395" name="テキスト ボックス 24"/>
          <p:cNvSpPr txBox="1">
            <a:spLocks noChangeArrowheads="1"/>
          </p:cNvSpPr>
          <p:nvPr/>
        </p:nvSpPr>
        <p:spPr bwMode="auto">
          <a:xfrm>
            <a:off x="1524000" y="1422400"/>
            <a:ext cx="808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小塚ゴシック Pro M" pitchFamily="-107" charset="-128"/>
                <a:ea typeface="小塚ゴシック Pro M" pitchFamily="-107" charset="-128"/>
              </a:rPr>
              <a:t>ＵＲＬ</a:t>
            </a:r>
            <a:endParaRPr lang="ja-JP" altLang="en-US" sz="1600"/>
          </a:p>
        </p:txBody>
      </p:sp>
      <p:sp>
        <p:nvSpPr>
          <p:cNvPr id="16397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</a:p>
        </p:txBody>
      </p:sp>
      <p:pic>
        <p:nvPicPr>
          <p:cNvPr id="16404" name="Picture 20" descr="C:\Users\komatsu\Desktop\京都大学 全学共通教育国際学生シンポジウム.png"/>
          <p:cNvPicPr>
            <a:picLocks noChangeAspect="1" noChangeArrowheads="1"/>
          </p:cNvPicPr>
          <p:nvPr/>
        </p:nvPicPr>
        <p:blipFill>
          <a:blip r:embed="rId2"/>
          <a:srcRect r="25567" b="36032"/>
          <a:stretch>
            <a:fillRect/>
          </a:stretch>
        </p:blipFill>
        <p:spPr bwMode="auto">
          <a:xfrm>
            <a:off x="1583668" y="2564904"/>
            <a:ext cx="5976664" cy="3168352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297628" y="5207428"/>
            <a:ext cx="360040" cy="358775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>OJS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にログインしてみよう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7413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のアカウントを作成しよう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7415" name="Rectangle 16"/>
          <p:cNvSpPr txBox="1">
            <a:spLocks noChangeArrowheads="1"/>
          </p:cNvSpPr>
          <p:nvPr/>
        </p:nvSpPr>
        <p:spPr bwMode="auto">
          <a:xfrm>
            <a:off x="1603375" y="1371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登録する雑誌を</a:t>
            </a:r>
            <a:r>
              <a:rPr lang="ja-JP" altLang="en-US" dirty="0">
                <a:latin typeface="小塚ゴシック Pro M" pitchFamily="-107" charset="-128"/>
                <a:ea typeface="小塚ゴシック Pro M" pitchFamily="-107" charset="-128"/>
              </a:rPr>
              <a:t>クリック</a:t>
            </a:r>
          </a:p>
        </p:txBody>
      </p:sp>
      <p:grpSp>
        <p:nvGrpSpPr>
          <p:cNvPr id="17416" name="図形グループ 21"/>
          <p:cNvGrpSpPr>
            <a:grpSpLocks/>
          </p:cNvGrpSpPr>
          <p:nvPr/>
        </p:nvGrpSpPr>
        <p:grpSpPr bwMode="auto">
          <a:xfrm>
            <a:off x="1155700" y="1422400"/>
            <a:ext cx="363538" cy="323850"/>
            <a:chOff x="581793" y="2286196"/>
            <a:chExt cx="364202" cy="323644"/>
          </a:xfrm>
        </p:grpSpPr>
        <p:sp>
          <p:nvSpPr>
            <p:cNvPr id="23" name="円/楕円 22"/>
            <p:cNvSpPr/>
            <p:nvPr/>
          </p:nvSpPr>
          <p:spPr>
            <a:xfrm>
              <a:off x="610420" y="2286196"/>
              <a:ext cx="305357" cy="304606"/>
            </a:xfrm>
            <a:prstGeom prst="ellipse">
              <a:avLst/>
            </a:prstGeom>
            <a:solidFill>
              <a:srgbClr val="D2F5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7424" name="テキスト ボックス 24"/>
            <p:cNvSpPr txBox="1">
              <a:spLocks noChangeArrowheads="1"/>
            </p:cNvSpPr>
            <p:nvPr/>
          </p:nvSpPr>
          <p:spPr bwMode="auto">
            <a:xfrm>
              <a:off x="581793" y="2302063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</a:p>
          </p:txBody>
        </p:sp>
      </p:grpSp>
      <p:sp>
        <p:nvSpPr>
          <p:cNvPr id="17418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</a:p>
        </p:txBody>
      </p:sp>
      <p:pic>
        <p:nvPicPr>
          <p:cNvPr id="17425" name="Picture 17" descr="C:\Users\komatsu\Desktop\オープン・ジャーナル・システム.png"/>
          <p:cNvPicPr>
            <a:picLocks noChangeAspect="1" noChangeArrowheads="1"/>
          </p:cNvPicPr>
          <p:nvPr/>
        </p:nvPicPr>
        <p:blipFill>
          <a:blip r:embed="rId2"/>
          <a:srcRect r="25567" b="52024"/>
          <a:stretch>
            <a:fillRect/>
          </a:stretch>
        </p:blipFill>
        <p:spPr bwMode="auto">
          <a:xfrm>
            <a:off x="1583668" y="1916832"/>
            <a:ext cx="5976664" cy="2376264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11760" y="3717032"/>
            <a:ext cx="1440160" cy="358775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>OJS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にログインしてみよう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7413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のアカウントを作成しよう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7415" name="Rectangle 16"/>
          <p:cNvSpPr txBox="1">
            <a:spLocks noChangeArrowheads="1"/>
          </p:cNvSpPr>
          <p:nvPr/>
        </p:nvSpPr>
        <p:spPr bwMode="auto">
          <a:xfrm>
            <a:off x="1603375" y="1371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ユーザー名・パスワード・氏名・メールアドレスを入力</a:t>
            </a:r>
            <a:endParaRPr lang="ja-JP" altLang="en-US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grpSp>
        <p:nvGrpSpPr>
          <p:cNvPr id="2" name="図形グループ 21"/>
          <p:cNvGrpSpPr>
            <a:grpSpLocks/>
          </p:cNvGrpSpPr>
          <p:nvPr/>
        </p:nvGrpSpPr>
        <p:grpSpPr bwMode="auto">
          <a:xfrm>
            <a:off x="1155700" y="1422401"/>
            <a:ext cx="364202" cy="323653"/>
            <a:chOff x="581793" y="2286196"/>
            <a:chExt cx="364867" cy="323447"/>
          </a:xfrm>
        </p:grpSpPr>
        <p:sp>
          <p:nvSpPr>
            <p:cNvPr id="23" name="円/楕円 22"/>
            <p:cNvSpPr/>
            <p:nvPr/>
          </p:nvSpPr>
          <p:spPr>
            <a:xfrm>
              <a:off x="610420" y="2286196"/>
              <a:ext cx="305357" cy="304606"/>
            </a:xfrm>
            <a:prstGeom prst="ellipse">
              <a:avLst/>
            </a:prstGeom>
            <a:solidFill>
              <a:srgbClr val="D2F5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7424" name="テキスト ボックス 24"/>
            <p:cNvSpPr txBox="1">
              <a:spLocks noChangeArrowheads="1"/>
            </p:cNvSpPr>
            <p:nvPr/>
          </p:nvSpPr>
          <p:spPr bwMode="auto">
            <a:xfrm>
              <a:off x="581793" y="2302062"/>
              <a:ext cx="364867" cy="307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sp>
        <p:nvSpPr>
          <p:cNvPr id="17418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</a:p>
        </p:txBody>
      </p:sp>
      <p:pic>
        <p:nvPicPr>
          <p:cNvPr id="73730" name="Picture 2" descr="C:\Users\komatsu\Desktop\登録.png"/>
          <p:cNvPicPr>
            <a:picLocks noChangeAspect="1" noChangeArrowheads="1"/>
          </p:cNvPicPr>
          <p:nvPr/>
        </p:nvPicPr>
        <p:blipFill>
          <a:blip r:embed="rId2"/>
          <a:srcRect t="8466" r="25865" b="61653"/>
          <a:stretch>
            <a:fillRect/>
          </a:stretch>
        </p:blipFill>
        <p:spPr bwMode="auto">
          <a:xfrm>
            <a:off x="1763688" y="1844824"/>
            <a:ext cx="5832648" cy="432048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83768" y="3284984"/>
            <a:ext cx="2664296" cy="20882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>OJS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にログインしてみよう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7413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のアカウントを作成しよう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7415" name="Rectangle 16"/>
          <p:cNvSpPr txBox="1">
            <a:spLocks noChangeArrowheads="1"/>
          </p:cNvSpPr>
          <p:nvPr/>
        </p:nvSpPr>
        <p:spPr bwMode="auto">
          <a:xfrm>
            <a:off x="1603375" y="1371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「読者」「著者」「査読者」から適切なユーザーを選択</a:t>
            </a:r>
            <a:endParaRPr lang="ja-JP" altLang="en-US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grpSp>
        <p:nvGrpSpPr>
          <p:cNvPr id="2" name="図形グループ 21"/>
          <p:cNvGrpSpPr>
            <a:grpSpLocks/>
          </p:cNvGrpSpPr>
          <p:nvPr/>
        </p:nvGrpSpPr>
        <p:grpSpPr bwMode="auto">
          <a:xfrm>
            <a:off x="1155700" y="1422401"/>
            <a:ext cx="364202" cy="323653"/>
            <a:chOff x="581793" y="2286196"/>
            <a:chExt cx="364867" cy="323447"/>
          </a:xfrm>
        </p:grpSpPr>
        <p:sp>
          <p:nvSpPr>
            <p:cNvPr id="23" name="円/楕円 22"/>
            <p:cNvSpPr/>
            <p:nvPr/>
          </p:nvSpPr>
          <p:spPr>
            <a:xfrm>
              <a:off x="610420" y="2286196"/>
              <a:ext cx="305357" cy="304606"/>
            </a:xfrm>
            <a:prstGeom prst="ellipse">
              <a:avLst/>
            </a:prstGeom>
            <a:solidFill>
              <a:srgbClr val="D2F5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7424" name="テキスト ボックス 24"/>
            <p:cNvSpPr txBox="1">
              <a:spLocks noChangeArrowheads="1"/>
            </p:cNvSpPr>
            <p:nvPr/>
          </p:nvSpPr>
          <p:spPr bwMode="auto">
            <a:xfrm>
              <a:off x="581793" y="2302062"/>
              <a:ext cx="364867" cy="307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 dirty="0" smtClean="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  <a:endParaRPr lang="ja-JP" altLang="en-US" sz="14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sp>
        <p:nvSpPr>
          <p:cNvPr id="17418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</a:p>
        </p:txBody>
      </p:sp>
      <p:pic>
        <p:nvPicPr>
          <p:cNvPr id="73730" name="Picture 2" descr="C:\Users\komatsu\Desktop\登録.png"/>
          <p:cNvPicPr>
            <a:picLocks noChangeAspect="1" noChangeArrowheads="1"/>
          </p:cNvPicPr>
          <p:nvPr/>
        </p:nvPicPr>
        <p:blipFill>
          <a:blip r:embed="rId2"/>
          <a:srcRect t="61755" r="24035" b="9859"/>
          <a:stretch>
            <a:fillRect/>
          </a:stretch>
        </p:blipFill>
        <p:spPr bwMode="auto">
          <a:xfrm>
            <a:off x="1583668" y="1988840"/>
            <a:ext cx="5976664" cy="410445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47864" y="4365104"/>
            <a:ext cx="4032448" cy="79208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67744" y="5733256"/>
            <a:ext cx="648072" cy="358775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>OJS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にログインしてみよう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のアカウントを作成しよう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39" name="Rectangle 16"/>
          <p:cNvSpPr txBox="1">
            <a:spLocks noChangeArrowheads="1"/>
          </p:cNvSpPr>
          <p:nvPr/>
        </p:nvSpPr>
        <p:spPr bwMode="auto">
          <a:xfrm>
            <a:off x="1603375" y="1371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/>
            <a:r>
              <a:rPr lang="ja-JP" altLang="en-US" dirty="0">
                <a:latin typeface="小塚ゴシック Pro M" pitchFamily="-107" charset="-128"/>
                <a:ea typeface="小塚ゴシック Pro M" pitchFamily="-107" charset="-128"/>
              </a:rPr>
              <a:t>正常に登録される</a:t>
            </a: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とユーザーホームが表示されます</a:t>
            </a:r>
            <a:endParaRPr lang="ja-JP" altLang="en-US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grpSp>
        <p:nvGrpSpPr>
          <p:cNvPr id="18440" name="図形グループ 21"/>
          <p:cNvGrpSpPr>
            <a:grpSpLocks/>
          </p:cNvGrpSpPr>
          <p:nvPr/>
        </p:nvGrpSpPr>
        <p:grpSpPr bwMode="auto">
          <a:xfrm>
            <a:off x="1166813" y="1422400"/>
            <a:ext cx="363537" cy="323850"/>
            <a:chOff x="592086" y="2286198"/>
            <a:chExt cx="364202" cy="323642"/>
          </a:xfrm>
        </p:grpSpPr>
        <p:sp>
          <p:nvSpPr>
            <p:cNvPr id="23" name="円/楕円 22"/>
            <p:cNvSpPr/>
            <p:nvPr/>
          </p:nvSpPr>
          <p:spPr>
            <a:xfrm>
              <a:off x="620713" y="2286198"/>
              <a:ext cx="305358" cy="304604"/>
            </a:xfrm>
            <a:prstGeom prst="ellipse">
              <a:avLst/>
            </a:prstGeom>
            <a:solidFill>
              <a:srgbClr val="D2F5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</a:endParaRPr>
            </a:p>
          </p:txBody>
        </p:sp>
        <p:sp>
          <p:nvSpPr>
            <p:cNvPr id="18448" name="テキスト ボックス 24"/>
            <p:cNvSpPr txBox="1">
              <a:spLocks noChangeArrowheads="1"/>
            </p:cNvSpPr>
            <p:nvPr/>
          </p:nvSpPr>
          <p:spPr bwMode="auto">
            <a:xfrm>
              <a:off x="592086" y="2302063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14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</a:p>
        </p:txBody>
      </p:sp>
      <p:pic>
        <p:nvPicPr>
          <p:cNvPr id="18449" name="Picture 17" descr="C:\Users\komatsu\Desktop\ユーザホーム2.png"/>
          <p:cNvPicPr>
            <a:picLocks noChangeAspect="1" noChangeArrowheads="1"/>
          </p:cNvPicPr>
          <p:nvPr/>
        </p:nvPicPr>
        <p:blipFill>
          <a:blip r:embed="rId2"/>
          <a:srcRect b="41684"/>
          <a:stretch>
            <a:fillRect/>
          </a:stretch>
        </p:blipFill>
        <p:spPr bwMode="auto">
          <a:xfrm>
            <a:off x="638175" y="1988840"/>
            <a:ext cx="7867651" cy="396044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16216" y="3501008"/>
            <a:ext cx="1512168" cy="100811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</a:t>
            </a:r>
            <a:r>
              <a:rPr lang="ja-JP" altLang="en-US" dirty="0" smtClean="0">
                <a:latin typeface="小塚ゴシック Pro H" pitchFamily="-107" charset="-128"/>
                <a:ea typeface="小塚ゴシック Pro B" pitchFamily="-107" charset="-128"/>
              </a:rPr>
              <a:t>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講習会・目次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676400" y="1600200"/>
            <a:ext cx="69342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とは何か、できることを知ろう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に登場するメンバーのことを知ろう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「著者」として論文を投稿しよう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94383" y="1746250"/>
            <a:ext cx="425450" cy="400050"/>
            <a:chOff x="147" y="2350"/>
            <a:chExt cx="276" cy="259"/>
          </a:xfrm>
        </p:grpSpPr>
        <p:sp>
          <p:nvSpPr>
            <p:cNvPr id="5" name="角丸四角形 17"/>
            <p:cNvSpPr/>
            <p:nvPr/>
          </p:nvSpPr>
          <p:spPr>
            <a:xfrm>
              <a:off x="169" y="2350"/>
              <a:ext cx="242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61" name="テキスト ボックス 24"/>
            <p:cNvSpPr txBox="1">
              <a:spLocks noChangeArrowheads="1"/>
            </p:cNvSpPr>
            <p:nvPr/>
          </p:nvSpPr>
          <p:spPr bwMode="auto">
            <a:xfrm>
              <a:off x="147" y="235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92796" y="2293063"/>
            <a:ext cx="428625" cy="396875"/>
            <a:chOff x="154" y="2350"/>
            <a:chExt cx="278" cy="257"/>
          </a:xfrm>
        </p:grpSpPr>
        <p:sp>
          <p:nvSpPr>
            <p:cNvPr id="8" name="角丸四角形 17"/>
            <p:cNvSpPr/>
            <p:nvPr/>
          </p:nvSpPr>
          <p:spPr>
            <a:xfrm>
              <a:off x="169" y="2350"/>
              <a:ext cx="251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9" name="テキスト ボックス 24"/>
            <p:cNvSpPr txBox="1">
              <a:spLocks noChangeArrowheads="1"/>
            </p:cNvSpPr>
            <p:nvPr/>
          </p:nvSpPr>
          <p:spPr bwMode="auto">
            <a:xfrm>
              <a:off x="154" y="2355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  <a:endParaRPr lang="en-US" altLang="ja-JP" sz="200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92796" y="2836701"/>
            <a:ext cx="428625" cy="407987"/>
            <a:chOff x="153" y="2350"/>
            <a:chExt cx="278" cy="265"/>
          </a:xfrm>
        </p:grpSpPr>
        <p:sp>
          <p:nvSpPr>
            <p:cNvPr id="11" name="角丸四角形 17"/>
            <p:cNvSpPr/>
            <p:nvPr/>
          </p:nvSpPr>
          <p:spPr>
            <a:xfrm>
              <a:off x="169" y="2350"/>
              <a:ext cx="244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7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86446" y="3391451"/>
            <a:ext cx="441325" cy="420687"/>
            <a:chOff x="153" y="2350"/>
            <a:chExt cx="286" cy="273"/>
          </a:xfrm>
        </p:grpSpPr>
        <p:sp>
          <p:nvSpPr>
            <p:cNvPr id="23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086446" y="3958901"/>
            <a:ext cx="441325" cy="420687"/>
            <a:chOff x="153" y="2350"/>
            <a:chExt cx="286" cy="273"/>
          </a:xfrm>
        </p:grpSpPr>
        <p:sp>
          <p:nvSpPr>
            <p:cNvPr id="29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3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５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086446" y="4526351"/>
            <a:ext cx="441325" cy="420687"/>
            <a:chOff x="153" y="2350"/>
            <a:chExt cx="286" cy="273"/>
          </a:xfrm>
        </p:grpSpPr>
        <p:sp>
          <p:nvSpPr>
            <p:cNvPr id="32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1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６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86446" y="5093801"/>
            <a:ext cx="441325" cy="420687"/>
            <a:chOff x="153" y="2350"/>
            <a:chExt cx="286" cy="273"/>
          </a:xfrm>
        </p:grpSpPr>
        <p:sp>
          <p:nvSpPr>
            <p:cNvPr id="24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>
                  <a:latin typeface="小塚ゴシック Pro B" pitchFamily="-107" charset="-128"/>
                  <a:ea typeface="小塚ゴシック Pro B" pitchFamily="-107" charset="-128"/>
                </a:rPr>
                <a:t>７</a:t>
              </a: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086446" y="5661248"/>
            <a:ext cx="441325" cy="420687"/>
            <a:chOff x="153" y="2350"/>
            <a:chExt cx="286" cy="273"/>
          </a:xfrm>
        </p:grpSpPr>
        <p:sp>
          <p:nvSpPr>
            <p:cNvPr id="27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8" name="テキスト ボックス 27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 smtClean="0">
                  <a:latin typeface="小塚ゴシック Pro B" pitchFamily="-107" charset="-128"/>
                  <a:ea typeface="小塚ゴシック Pro B" pitchFamily="-107" charset="-128"/>
                </a:rPr>
                <a:t>８</a:t>
              </a:r>
              <a:endParaRPr lang="ja-JP" altLang="en-US" sz="20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「著者」をクリックします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18449" name="Picture 17" descr="C:\Users\komatsu\Desktop\ユーザホーム2.png"/>
          <p:cNvPicPr>
            <a:picLocks noChangeAspect="1" noChangeArrowheads="1"/>
          </p:cNvPicPr>
          <p:nvPr/>
        </p:nvPicPr>
        <p:blipFill>
          <a:blip r:embed="rId2"/>
          <a:srcRect r="25865" b="43804"/>
          <a:stretch>
            <a:fillRect/>
          </a:stretch>
        </p:blipFill>
        <p:spPr bwMode="auto">
          <a:xfrm>
            <a:off x="1655676" y="1628800"/>
            <a:ext cx="5832648" cy="3816424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3789040"/>
            <a:ext cx="648072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>
                <a:latin typeface="小塚ゴシック Pro M" pitchFamily="-107" charset="-128"/>
                <a:ea typeface="小塚ゴシック Pro M" pitchFamily="-107" charset="-128"/>
              </a:rPr>
              <a:t>投稿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の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5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ステップを開始するには「ここをクリック」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…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74754" name="Picture 2" descr="C:\Users\komatsu\Desktop\処理中の投稿物3.png"/>
          <p:cNvPicPr>
            <a:picLocks noChangeAspect="1" noChangeArrowheads="1"/>
          </p:cNvPicPr>
          <p:nvPr/>
        </p:nvPicPr>
        <p:blipFill>
          <a:blip r:embed="rId2"/>
          <a:srcRect r="24950" b="44276"/>
          <a:stretch>
            <a:fillRect/>
          </a:stretch>
        </p:blipFill>
        <p:spPr bwMode="auto">
          <a:xfrm>
            <a:off x="1619672" y="1556792"/>
            <a:ext cx="5904656" cy="432048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707904" y="4725144"/>
            <a:ext cx="792088" cy="36004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講習会の目標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286000" y="1428750"/>
            <a:ext cx="64008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-107" charset="2"/>
              <a:buNone/>
            </a:pPr>
            <a:endParaRPr lang="en-US" altLang="ja-JP" sz="24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eaLnBrk="1" hangingPunct="1">
              <a:buFont typeface="Wingdings" pitchFamily="-107" charset="2"/>
              <a:buNone/>
            </a:pPr>
            <a:endParaRPr lang="en-US" altLang="ja-JP" sz="24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eaLnBrk="1" hangingPunct="1">
              <a:buFont typeface="Wingdings" pitchFamily="-107" charset="2"/>
              <a:buNone/>
            </a:pPr>
            <a:endParaRPr lang="en-US" altLang="ja-JP" sz="24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eaLnBrk="1" hangingPunct="1">
              <a:buFont typeface="Wingdings" pitchFamily="-107" charset="2"/>
              <a:buNone/>
            </a:pPr>
            <a:r>
              <a:rPr lang="en-US" altLang="ja-JP" sz="2400" dirty="0" smtClean="0">
                <a:latin typeface="小塚ゴシック Pro M" pitchFamily="-107" charset="-128"/>
                <a:ea typeface="小塚ゴシック Pro M" pitchFamily="-107" charset="-128"/>
              </a:rPr>
              <a:t>OJS</a:t>
            </a:r>
            <a:r>
              <a:rPr lang="ja-JP" altLang="en-US" sz="2400" dirty="0" smtClean="0">
                <a:latin typeface="小塚ゴシック Pro M" pitchFamily="-107" charset="-128"/>
                <a:ea typeface="小塚ゴシック Pro M" pitchFamily="-107" charset="-128"/>
              </a:rPr>
              <a:t>を初めて使ってみる！</a:t>
            </a:r>
            <a:endParaRPr lang="en-US" altLang="ja-JP" sz="24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eaLnBrk="1" hangingPunct="1">
              <a:buFont typeface="Wingdings" pitchFamily="-107" charset="2"/>
              <a:buNone/>
            </a:pPr>
            <a:endParaRPr lang="en-US" altLang="ja-JP" sz="24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eaLnBrk="1" hangingPunct="1">
              <a:buFont typeface="Wingdings" pitchFamily="-107" charset="2"/>
              <a:buNone/>
            </a:pPr>
            <a:r>
              <a:rPr lang="en-US" altLang="ja-JP" sz="2400" dirty="0" smtClean="0">
                <a:latin typeface="小塚ゴシック Pro M" pitchFamily="-107" charset="-128"/>
                <a:ea typeface="小塚ゴシック Pro M" pitchFamily="-107" charset="-128"/>
              </a:rPr>
              <a:t>OJS</a:t>
            </a:r>
            <a:r>
              <a:rPr lang="ja-JP" altLang="en-US" sz="2400" dirty="0" smtClean="0">
                <a:latin typeface="小塚ゴシック Pro M" pitchFamily="-107" charset="-128"/>
                <a:ea typeface="小塚ゴシック Pro M" pitchFamily="-107" charset="-128"/>
              </a:rPr>
              <a:t>に論文を登録し、査読をしてみる！</a:t>
            </a:r>
          </a:p>
        </p:txBody>
      </p:sp>
      <p:sp>
        <p:nvSpPr>
          <p:cNvPr id="18" name="円/楕円 8"/>
          <p:cNvSpPr/>
          <p:nvPr/>
        </p:nvSpPr>
        <p:spPr>
          <a:xfrm>
            <a:off x="1762125" y="2786063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9" name="円/楕円 8"/>
          <p:cNvSpPr/>
          <p:nvPr/>
        </p:nvSpPr>
        <p:spPr>
          <a:xfrm>
            <a:off x="1762125" y="3667125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投稿する前に確認すべきチェックリストにチェックを入れる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75778" name="Picture 2" descr="C:\Users\komatsu\Desktop\ステップ 1. 投稿の開始.png"/>
          <p:cNvPicPr>
            <a:picLocks noChangeAspect="1" noChangeArrowheads="1"/>
          </p:cNvPicPr>
          <p:nvPr/>
        </p:nvPicPr>
        <p:blipFill>
          <a:blip r:embed="rId2"/>
          <a:srcRect t="14248" r="24950" b="32112"/>
          <a:stretch>
            <a:fillRect/>
          </a:stretch>
        </p:blipFill>
        <p:spPr bwMode="auto">
          <a:xfrm>
            <a:off x="1619672" y="1412776"/>
            <a:ext cx="5904656" cy="4608512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3212976"/>
            <a:ext cx="5040560" cy="187220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論文データーをアップロードします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76802" name="Picture 2" descr="C:\Users\komatsu\Desktop\ステップ 2. 投稿物のアップロード.png"/>
          <p:cNvPicPr>
            <a:picLocks noChangeAspect="1" noChangeArrowheads="1"/>
          </p:cNvPicPr>
          <p:nvPr/>
        </p:nvPicPr>
        <p:blipFill>
          <a:blip r:embed="rId2"/>
          <a:srcRect t="18025" r="24950" b="26840"/>
          <a:stretch>
            <a:fillRect/>
          </a:stretch>
        </p:blipFill>
        <p:spPr bwMode="auto">
          <a:xfrm>
            <a:off x="1619672" y="1772816"/>
            <a:ext cx="5904656" cy="374441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67744" y="4653136"/>
            <a:ext cx="4032448" cy="79208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アップロードに成功しました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77826" name="Picture 2" descr="C:\Users\komatsu\Desktop\ステップ 2. 投稿物のアップロード2.png"/>
          <p:cNvPicPr>
            <a:picLocks noChangeAspect="1" noChangeArrowheads="1"/>
          </p:cNvPicPr>
          <p:nvPr/>
        </p:nvPicPr>
        <p:blipFill>
          <a:blip r:embed="rId2"/>
          <a:srcRect t="18025" r="24950" b="17297"/>
          <a:stretch>
            <a:fillRect/>
          </a:stretch>
        </p:blipFill>
        <p:spPr bwMode="auto">
          <a:xfrm>
            <a:off x="1619672" y="1556792"/>
            <a:ext cx="5904656" cy="4392488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4293096"/>
            <a:ext cx="2448272" cy="79208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39752" y="5517232"/>
            <a:ext cx="1008112" cy="36004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著者の名前を入力します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78850" name="Picture 2" descr="C:\Users\komatsu\Desktop\ステップ 3. 投稿物のメタデータ入力.png"/>
          <p:cNvPicPr>
            <a:picLocks noChangeAspect="1" noChangeArrowheads="1"/>
          </p:cNvPicPr>
          <p:nvPr/>
        </p:nvPicPr>
        <p:blipFill>
          <a:blip r:embed="rId2"/>
          <a:srcRect t="10048" r="25865" b="50350"/>
          <a:stretch>
            <a:fillRect/>
          </a:stretch>
        </p:blipFill>
        <p:spPr bwMode="auto">
          <a:xfrm>
            <a:off x="1655676" y="1412776"/>
            <a:ext cx="5832648" cy="482453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2492896"/>
            <a:ext cx="3168352" cy="100811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論文のタイトルを入力します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78850" name="Picture 2" descr="C:\Users\komatsu\Desktop\ステップ 3. 投稿物のメタデータ入力.png"/>
          <p:cNvPicPr>
            <a:picLocks noChangeAspect="1" noChangeArrowheads="1"/>
          </p:cNvPicPr>
          <p:nvPr/>
        </p:nvPicPr>
        <p:blipFill>
          <a:blip r:embed="rId2"/>
          <a:srcRect t="53788" r="24035" b="4836"/>
          <a:stretch>
            <a:fillRect/>
          </a:stretch>
        </p:blipFill>
        <p:spPr bwMode="auto">
          <a:xfrm>
            <a:off x="1583668" y="1340768"/>
            <a:ext cx="5976664" cy="504056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267744" y="1556792"/>
            <a:ext cx="5040560" cy="252028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39752" y="6093296"/>
            <a:ext cx="936104" cy="2880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補足ファイルがあればアップロードします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79874" name="Picture 2" descr="C:\Users\komatsu\Desktop\ステップ 4. 補足ファイルのアップロード.png"/>
          <p:cNvPicPr>
            <a:picLocks noChangeAspect="1" noChangeArrowheads="1"/>
          </p:cNvPicPr>
          <p:nvPr/>
        </p:nvPicPr>
        <p:blipFill>
          <a:blip r:embed="rId2"/>
          <a:srcRect t="18025" r="24950" b="42744"/>
          <a:stretch>
            <a:fillRect/>
          </a:stretch>
        </p:blipFill>
        <p:spPr bwMode="auto">
          <a:xfrm>
            <a:off x="1619672" y="2204864"/>
            <a:ext cx="5904656" cy="266429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4005064"/>
            <a:ext cx="3888432" cy="36004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39752" y="4365104"/>
            <a:ext cx="1080120" cy="36004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最終確認画面が表示されますので、チェックします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80898" name="Picture 2" descr="C:\Users\komatsu\Desktop\ステップ 5. 投稿の確認.png"/>
          <p:cNvPicPr>
            <a:picLocks noChangeAspect="1" noChangeArrowheads="1"/>
          </p:cNvPicPr>
          <p:nvPr/>
        </p:nvPicPr>
        <p:blipFill>
          <a:blip r:embed="rId2"/>
          <a:srcRect t="16965" r="25865" b="41684"/>
          <a:stretch>
            <a:fillRect/>
          </a:stretch>
        </p:blipFill>
        <p:spPr bwMode="auto">
          <a:xfrm>
            <a:off x="1655676" y="2060848"/>
            <a:ext cx="5832648" cy="2808312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39752" y="4416564"/>
            <a:ext cx="1080120" cy="36004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投稿が完了しました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81922" name="Picture 2" descr="C:\Users\komatsu\Desktop\投稿物一覧.png"/>
          <p:cNvPicPr>
            <a:picLocks noChangeAspect="1" noChangeArrowheads="1"/>
          </p:cNvPicPr>
          <p:nvPr/>
        </p:nvPicPr>
        <p:blipFill>
          <a:blip r:embed="rId2"/>
          <a:srcRect r="25865" b="62890"/>
          <a:stretch>
            <a:fillRect/>
          </a:stretch>
        </p:blipFill>
        <p:spPr bwMode="auto">
          <a:xfrm>
            <a:off x="1655676" y="1916832"/>
            <a:ext cx="5832648" cy="252028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3933056"/>
            <a:ext cx="864096" cy="36004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「著者」のページに投稿した論文が表示されています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82946" name="Picture 2" descr="C:\Users\komatsu\Desktop\処理中の投稿物6.png"/>
          <p:cNvPicPr>
            <a:picLocks noChangeAspect="1" noChangeArrowheads="1"/>
          </p:cNvPicPr>
          <p:nvPr/>
        </p:nvPicPr>
        <p:blipFill>
          <a:blip r:embed="rId2"/>
          <a:srcRect r="24950" b="51706"/>
          <a:stretch>
            <a:fillRect/>
          </a:stretch>
        </p:blipFill>
        <p:spPr bwMode="auto">
          <a:xfrm>
            <a:off x="1619672" y="1628800"/>
            <a:ext cx="5904656" cy="374441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3645024"/>
            <a:ext cx="5112568" cy="72008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「著者」として論文を投稿しよう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論文について、査読の進捗状況や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/>
            </a:r>
            <a:b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</a:b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入力した概要などが確認できます。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３</a:t>
            </a:r>
          </a:p>
        </p:txBody>
      </p:sp>
      <p:pic>
        <p:nvPicPr>
          <p:cNvPr id="83970" name="Picture 2" descr="C:\Users\komatsu\Desktop\#5 概要.png"/>
          <p:cNvPicPr>
            <a:picLocks noChangeAspect="1" noChangeArrowheads="1"/>
          </p:cNvPicPr>
          <p:nvPr/>
        </p:nvPicPr>
        <p:blipFill>
          <a:blip r:embed="rId2"/>
          <a:srcRect t="13614" r="25865" b="41539"/>
          <a:stretch>
            <a:fillRect/>
          </a:stretch>
        </p:blipFill>
        <p:spPr bwMode="auto">
          <a:xfrm>
            <a:off x="1655676" y="1844824"/>
            <a:ext cx="5832648" cy="4032448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</a:t>
            </a:r>
            <a:r>
              <a:rPr lang="ja-JP" altLang="en-US" dirty="0" smtClean="0">
                <a:latin typeface="小塚ゴシック Pro H" pitchFamily="-107" charset="-128"/>
                <a:ea typeface="小塚ゴシック Pro B" pitchFamily="-107" charset="-128"/>
              </a:rPr>
              <a:t>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講習会・目次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676400" y="1600200"/>
            <a:ext cx="69342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とは何か、できることを知ろう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に登場するメンバーのことを知ろう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「著者」として論文を投稿しよう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grpSp>
        <p:nvGrpSpPr>
          <p:cNvPr id="10244" name="Group 16"/>
          <p:cNvGrpSpPr>
            <a:grpSpLocks/>
          </p:cNvGrpSpPr>
          <p:nvPr/>
        </p:nvGrpSpPr>
        <p:grpSpPr bwMode="auto">
          <a:xfrm>
            <a:off x="1094383" y="1746250"/>
            <a:ext cx="425450" cy="400050"/>
            <a:chOff x="147" y="2350"/>
            <a:chExt cx="276" cy="259"/>
          </a:xfrm>
        </p:grpSpPr>
        <p:sp>
          <p:nvSpPr>
            <p:cNvPr id="5" name="角丸四角形 17"/>
            <p:cNvSpPr/>
            <p:nvPr/>
          </p:nvSpPr>
          <p:spPr>
            <a:xfrm>
              <a:off x="169" y="2350"/>
              <a:ext cx="242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61" name="テキスト ボックス 24"/>
            <p:cNvSpPr txBox="1">
              <a:spLocks noChangeArrowheads="1"/>
            </p:cNvSpPr>
            <p:nvPr/>
          </p:nvSpPr>
          <p:spPr bwMode="auto">
            <a:xfrm>
              <a:off x="147" y="235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grpSp>
        <p:nvGrpSpPr>
          <p:cNvPr id="10245" name="Group 16"/>
          <p:cNvGrpSpPr>
            <a:grpSpLocks/>
          </p:cNvGrpSpPr>
          <p:nvPr/>
        </p:nvGrpSpPr>
        <p:grpSpPr bwMode="auto">
          <a:xfrm>
            <a:off x="1092796" y="2293063"/>
            <a:ext cx="428625" cy="396875"/>
            <a:chOff x="154" y="2350"/>
            <a:chExt cx="278" cy="257"/>
          </a:xfrm>
        </p:grpSpPr>
        <p:sp>
          <p:nvSpPr>
            <p:cNvPr id="8" name="角丸四角形 17"/>
            <p:cNvSpPr/>
            <p:nvPr/>
          </p:nvSpPr>
          <p:spPr>
            <a:xfrm>
              <a:off x="169" y="2350"/>
              <a:ext cx="251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9" name="テキスト ボックス 24"/>
            <p:cNvSpPr txBox="1">
              <a:spLocks noChangeArrowheads="1"/>
            </p:cNvSpPr>
            <p:nvPr/>
          </p:nvSpPr>
          <p:spPr bwMode="auto">
            <a:xfrm>
              <a:off x="154" y="2355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  <a:endParaRPr lang="en-US" altLang="ja-JP" sz="200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grpSp>
        <p:nvGrpSpPr>
          <p:cNvPr id="10246" name="Group 16"/>
          <p:cNvGrpSpPr>
            <a:grpSpLocks/>
          </p:cNvGrpSpPr>
          <p:nvPr/>
        </p:nvGrpSpPr>
        <p:grpSpPr bwMode="auto">
          <a:xfrm>
            <a:off x="1092796" y="2836701"/>
            <a:ext cx="428625" cy="407987"/>
            <a:chOff x="153" y="2350"/>
            <a:chExt cx="278" cy="265"/>
          </a:xfrm>
        </p:grpSpPr>
        <p:sp>
          <p:nvSpPr>
            <p:cNvPr id="11" name="角丸四角形 17"/>
            <p:cNvSpPr/>
            <p:nvPr/>
          </p:nvSpPr>
          <p:spPr>
            <a:xfrm>
              <a:off x="169" y="2350"/>
              <a:ext cx="244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7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grpSp>
        <p:nvGrpSpPr>
          <p:cNvPr id="10247" name="Group 16"/>
          <p:cNvGrpSpPr>
            <a:grpSpLocks/>
          </p:cNvGrpSpPr>
          <p:nvPr/>
        </p:nvGrpSpPr>
        <p:grpSpPr bwMode="auto">
          <a:xfrm>
            <a:off x="1086446" y="3391451"/>
            <a:ext cx="441325" cy="420687"/>
            <a:chOff x="153" y="2350"/>
            <a:chExt cx="286" cy="273"/>
          </a:xfrm>
        </p:grpSpPr>
        <p:sp>
          <p:nvSpPr>
            <p:cNvPr id="23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</a:p>
          </p:txBody>
        </p:sp>
      </p:grpSp>
      <p:grpSp>
        <p:nvGrpSpPr>
          <p:cNvPr id="10248" name="Group 16"/>
          <p:cNvGrpSpPr>
            <a:grpSpLocks/>
          </p:cNvGrpSpPr>
          <p:nvPr/>
        </p:nvGrpSpPr>
        <p:grpSpPr bwMode="auto">
          <a:xfrm>
            <a:off x="1086446" y="3958901"/>
            <a:ext cx="441325" cy="420687"/>
            <a:chOff x="153" y="2350"/>
            <a:chExt cx="286" cy="273"/>
          </a:xfrm>
        </p:grpSpPr>
        <p:sp>
          <p:nvSpPr>
            <p:cNvPr id="29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3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５</a:t>
              </a:r>
            </a:p>
          </p:txBody>
        </p:sp>
      </p:grpSp>
      <p:grpSp>
        <p:nvGrpSpPr>
          <p:cNvPr id="10249" name="Group 16"/>
          <p:cNvGrpSpPr>
            <a:grpSpLocks/>
          </p:cNvGrpSpPr>
          <p:nvPr/>
        </p:nvGrpSpPr>
        <p:grpSpPr bwMode="auto">
          <a:xfrm>
            <a:off x="1086446" y="4526351"/>
            <a:ext cx="441325" cy="420687"/>
            <a:chOff x="153" y="2350"/>
            <a:chExt cx="286" cy="273"/>
          </a:xfrm>
        </p:grpSpPr>
        <p:sp>
          <p:nvSpPr>
            <p:cNvPr id="32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1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６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086446" y="5093801"/>
            <a:ext cx="441325" cy="420687"/>
            <a:chOff x="153" y="2350"/>
            <a:chExt cx="286" cy="273"/>
          </a:xfrm>
        </p:grpSpPr>
        <p:sp>
          <p:nvSpPr>
            <p:cNvPr id="24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>
                  <a:latin typeface="小塚ゴシック Pro B" pitchFamily="-107" charset="-128"/>
                  <a:ea typeface="小塚ゴシック Pro B" pitchFamily="-107" charset="-128"/>
                </a:rPr>
                <a:t>７</a:t>
              </a:r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1086446" y="5661248"/>
            <a:ext cx="441325" cy="420687"/>
            <a:chOff x="153" y="2350"/>
            <a:chExt cx="286" cy="273"/>
          </a:xfrm>
        </p:grpSpPr>
        <p:sp>
          <p:nvSpPr>
            <p:cNvPr id="27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8" name="テキスト ボックス 27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 smtClean="0">
                  <a:latin typeface="小塚ゴシック Pro B" pitchFamily="-107" charset="-128"/>
                  <a:ea typeface="小塚ゴシック Pro B" pitchFamily="-107" charset="-128"/>
                </a:rPr>
                <a:t>８</a:t>
              </a:r>
              <a:endParaRPr lang="ja-JP" altLang="en-US" sz="20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</a:t>
            </a:r>
            <a:r>
              <a:rPr lang="ja-JP" altLang="en-US" dirty="0" smtClean="0">
                <a:latin typeface="小塚ゴシック Pro H" pitchFamily="-107" charset="-128"/>
                <a:ea typeface="小塚ゴシック Pro B" pitchFamily="-107" charset="-128"/>
              </a:rPr>
              <a:t>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講習会・目次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676400" y="1600200"/>
            <a:ext cx="69342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とは何か、できることを知ろう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に登場するメンバーのことを知ろう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94383" y="1746250"/>
            <a:ext cx="425450" cy="400050"/>
            <a:chOff x="147" y="2350"/>
            <a:chExt cx="276" cy="259"/>
          </a:xfrm>
        </p:grpSpPr>
        <p:sp>
          <p:nvSpPr>
            <p:cNvPr id="5" name="角丸四角形 17"/>
            <p:cNvSpPr/>
            <p:nvPr/>
          </p:nvSpPr>
          <p:spPr>
            <a:xfrm>
              <a:off x="169" y="2350"/>
              <a:ext cx="242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61" name="テキスト ボックス 24"/>
            <p:cNvSpPr txBox="1">
              <a:spLocks noChangeArrowheads="1"/>
            </p:cNvSpPr>
            <p:nvPr/>
          </p:nvSpPr>
          <p:spPr bwMode="auto">
            <a:xfrm>
              <a:off x="147" y="235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92796" y="2293063"/>
            <a:ext cx="428625" cy="396875"/>
            <a:chOff x="154" y="2350"/>
            <a:chExt cx="278" cy="257"/>
          </a:xfrm>
        </p:grpSpPr>
        <p:sp>
          <p:nvSpPr>
            <p:cNvPr id="8" name="角丸四角形 17"/>
            <p:cNvSpPr/>
            <p:nvPr/>
          </p:nvSpPr>
          <p:spPr>
            <a:xfrm>
              <a:off x="169" y="2350"/>
              <a:ext cx="251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9" name="テキスト ボックス 24"/>
            <p:cNvSpPr txBox="1">
              <a:spLocks noChangeArrowheads="1"/>
            </p:cNvSpPr>
            <p:nvPr/>
          </p:nvSpPr>
          <p:spPr bwMode="auto">
            <a:xfrm>
              <a:off x="154" y="2355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  <a:endParaRPr lang="en-US" altLang="ja-JP" sz="200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92796" y="2836701"/>
            <a:ext cx="428625" cy="407987"/>
            <a:chOff x="153" y="2350"/>
            <a:chExt cx="278" cy="265"/>
          </a:xfrm>
        </p:grpSpPr>
        <p:sp>
          <p:nvSpPr>
            <p:cNvPr id="11" name="角丸四角形 17"/>
            <p:cNvSpPr/>
            <p:nvPr/>
          </p:nvSpPr>
          <p:spPr>
            <a:xfrm>
              <a:off x="169" y="2350"/>
              <a:ext cx="244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7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86446" y="3391451"/>
            <a:ext cx="441325" cy="420687"/>
            <a:chOff x="153" y="2350"/>
            <a:chExt cx="286" cy="273"/>
          </a:xfrm>
        </p:grpSpPr>
        <p:sp>
          <p:nvSpPr>
            <p:cNvPr id="23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086446" y="3958901"/>
            <a:ext cx="441325" cy="420687"/>
            <a:chOff x="153" y="2350"/>
            <a:chExt cx="286" cy="273"/>
          </a:xfrm>
        </p:grpSpPr>
        <p:sp>
          <p:nvSpPr>
            <p:cNvPr id="29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3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５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086446" y="4526351"/>
            <a:ext cx="441325" cy="420687"/>
            <a:chOff x="153" y="2350"/>
            <a:chExt cx="286" cy="273"/>
          </a:xfrm>
        </p:grpSpPr>
        <p:sp>
          <p:nvSpPr>
            <p:cNvPr id="32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1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６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86446" y="5093801"/>
            <a:ext cx="441325" cy="420687"/>
            <a:chOff x="153" y="2350"/>
            <a:chExt cx="286" cy="273"/>
          </a:xfrm>
        </p:grpSpPr>
        <p:sp>
          <p:nvSpPr>
            <p:cNvPr id="24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>
                  <a:latin typeface="小塚ゴシック Pro B" pitchFamily="-107" charset="-128"/>
                  <a:ea typeface="小塚ゴシック Pro B" pitchFamily="-107" charset="-128"/>
                </a:rPr>
                <a:t>７</a:t>
              </a: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086446" y="5661248"/>
            <a:ext cx="441325" cy="420687"/>
            <a:chOff x="153" y="2350"/>
            <a:chExt cx="286" cy="273"/>
          </a:xfrm>
        </p:grpSpPr>
        <p:sp>
          <p:nvSpPr>
            <p:cNvPr id="27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8" name="テキスト ボックス 27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 smtClean="0">
                  <a:latin typeface="小塚ゴシック Pro B" pitchFamily="-107" charset="-128"/>
                  <a:ea typeface="小塚ゴシック Pro B" pitchFamily="-107" charset="-128"/>
                </a:rPr>
                <a:t>８</a:t>
              </a:r>
              <a:endParaRPr lang="ja-JP" altLang="en-US" sz="20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ユーザーホームから「編集者」をクリックします。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9219" name="Picture 3" descr="C:\Users\komatsu\Desktop\OJS-SS\ユーザホーム10.png"/>
          <p:cNvPicPr>
            <a:picLocks noChangeAspect="1" noChangeArrowheads="1"/>
          </p:cNvPicPr>
          <p:nvPr/>
        </p:nvPicPr>
        <p:blipFill>
          <a:blip r:embed="rId2"/>
          <a:srcRect r="25567"/>
          <a:stretch>
            <a:fillRect/>
          </a:stretch>
        </p:blipFill>
        <p:spPr bwMode="auto">
          <a:xfrm>
            <a:off x="1583668" y="1412776"/>
            <a:ext cx="5976664" cy="4667251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329478" y="4056524"/>
            <a:ext cx="864096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投稿されたばかりの論文は「未処理」として扱われます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「未処理」をクリックします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7" name="Picture 2" descr="C:\Users\komatsu\Desktop\編集者ホーム.png"/>
          <p:cNvPicPr>
            <a:picLocks noChangeAspect="1" noChangeArrowheads="1"/>
          </p:cNvPicPr>
          <p:nvPr/>
        </p:nvPicPr>
        <p:blipFill>
          <a:blip r:embed="rId2"/>
          <a:srcRect r="24950" b="40624"/>
          <a:stretch>
            <a:fillRect/>
          </a:stretch>
        </p:blipFill>
        <p:spPr bwMode="auto">
          <a:xfrm>
            <a:off x="1619672" y="1844824"/>
            <a:ext cx="5904656" cy="4032448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73494" y="3984516"/>
            <a:ext cx="864096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査読者に割り振る論文のタイトルをクリックします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86018" name="Picture 2" descr="C:\Users\komatsu\Desktop\未処理の投稿物.png"/>
          <p:cNvPicPr>
            <a:picLocks noChangeAspect="1" noChangeArrowheads="1"/>
          </p:cNvPicPr>
          <p:nvPr/>
        </p:nvPicPr>
        <p:blipFill>
          <a:blip r:embed="rId2"/>
          <a:srcRect r="25865" b="50551"/>
          <a:stretch>
            <a:fillRect/>
          </a:stretch>
        </p:blipFill>
        <p:spPr bwMode="auto">
          <a:xfrm>
            <a:off x="1655676" y="1484784"/>
            <a:ext cx="5832648" cy="4248472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76056" y="5198996"/>
            <a:ext cx="864096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編集者の欄でこの論文を担当する編集者を登録します。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今回は「自分を似任命」をクリックします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87042" name="Picture 2" descr="C:\Users\komatsu\Desktop\#5 概要2.png"/>
          <p:cNvPicPr>
            <a:picLocks noChangeAspect="1" noChangeArrowheads="1"/>
          </p:cNvPicPr>
          <p:nvPr/>
        </p:nvPicPr>
        <p:blipFill>
          <a:blip r:embed="rId2"/>
          <a:srcRect t="12081" r="25163" b="46194"/>
          <a:stretch>
            <a:fillRect/>
          </a:stretch>
        </p:blipFill>
        <p:spPr bwMode="auto">
          <a:xfrm>
            <a:off x="1628031" y="1700808"/>
            <a:ext cx="5887938" cy="4248472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0" y="5157192"/>
            <a:ext cx="864096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「査読」をクリックします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87042" name="Picture 2" descr="C:\Users\komatsu\Desktop\#5 概要2.png"/>
          <p:cNvPicPr>
            <a:picLocks noChangeAspect="1" noChangeArrowheads="1"/>
          </p:cNvPicPr>
          <p:nvPr/>
        </p:nvPicPr>
        <p:blipFill>
          <a:blip r:embed="rId2"/>
          <a:srcRect r="24950" b="56861"/>
          <a:stretch>
            <a:fillRect/>
          </a:stretch>
        </p:blipFill>
        <p:spPr bwMode="auto">
          <a:xfrm>
            <a:off x="1619672" y="1412776"/>
            <a:ext cx="5904656" cy="4392488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99792" y="3130694"/>
            <a:ext cx="432048" cy="22629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「査読者の選択」をクリックします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88066" name="Picture 2" descr="C:\Users\komatsu\Desktop\#5 査読.png"/>
          <p:cNvPicPr>
            <a:picLocks noChangeAspect="1" noChangeArrowheads="1"/>
          </p:cNvPicPr>
          <p:nvPr/>
        </p:nvPicPr>
        <p:blipFill>
          <a:blip r:embed="rId2"/>
          <a:srcRect t="14248" r="24950" b="37979"/>
          <a:stretch>
            <a:fillRect/>
          </a:stretch>
        </p:blipFill>
        <p:spPr bwMode="auto">
          <a:xfrm>
            <a:off x="1619672" y="1556792"/>
            <a:ext cx="5904656" cy="410445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057670" y="4190266"/>
            <a:ext cx="864096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「任命日」をクリックすると、査読を依頼できます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89090" name="Picture 2" descr="C:\Users\komatsu\Desktop\査読者.png"/>
          <p:cNvPicPr>
            <a:picLocks noChangeAspect="1" noChangeArrowheads="1"/>
          </p:cNvPicPr>
          <p:nvPr/>
        </p:nvPicPr>
        <p:blipFill>
          <a:blip r:embed="rId2"/>
          <a:srcRect t="14248" r="24950" b="43007"/>
          <a:stretch>
            <a:fillRect/>
          </a:stretch>
        </p:blipFill>
        <p:spPr bwMode="auto">
          <a:xfrm>
            <a:off x="1619672" y="1916832"/>
            <a:ext cx="5904656" cy="3672408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948264" y="4797152"/>
            <a:ext cx="360040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「依頼」の下部にあるメールボタンをクリックして、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査読依頼メールを出しましょう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90114" name="Picture 2" descr="C:\Users\komatsu\Desktop\#5 査読2.png"/>
          <p:cNvPicPr>
            <a:picLocks noChangeAspect="1" noChangeArrowheads="1"/>
          </p:cNvPicPr>
          <p:nvPr/>
        </p:nvPicPr>
        <p:blipFill>
          <a:blip r:embed="rId2"/>
          <a:srcRect t="14248" r="25865" b="33788"/>
          <a:stretch>
            <a:fillRect/>
          </a:stretch>
        </p:blipFill>
        <p:spPr bwMode="auto">
          <a:xfrm>
            <a:off x="1655676" y="1700808"/>
            <a:ext cx="5832648" cy="446449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347864" y="5805264"/>
            <a:ext cx="360040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メールの雛形が表示されますので、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必要に応じて変更し、査読者に送信します。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４</a:t>
            </a:r>
          </a:p>
        </p:txBody>
      </p:sp>
      <p:pic>
        <p:nvPicPr>
          <p:cNvPr id="1026" name="Picture 2" descr="C:\Users\komatsu\Desktop\OJS-SS\メール送信.png"/>
          <p:cNvPicPr>
            <a:picLocks noChangeAspect="1" noChangeArrowheads="1"/>
          </p:cNvPicPr>
          <p:nvPr/>
        </p:nvPicPr>
        <p:blipFill>
          <a:blip r:embed="rId2"/>
          <a:srcRect t="14248" r="25865" b="25407"/>
          <a:stretch>
            <a:fillRect/>
          </a:stretch>
        </p:blipFill>
        <p:spPr bwMode="auto">
          <a:xfrm>
            <a:off x="2020216" y="1628800"/>
            <a:ext cx="5103568" cy="4536504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96872" y="5733256"/>
            <a:ext cx="864096" cy="2880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>OJS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とは何か、できることを知ろう</a:t>
            </a:r>
          </a:p>
        </p:txBody>
      </p:sp>
      <p:sp>
        <p:nvSpPr>
          <p:cNvPr id="11267" name="Rectangle 16"/>
          <p:cNvSpPr>
            <a:spLocks noGrp="1" noChangeArrowheads="1"/>
          </p:cNvSpPr>
          <p:nvPr>
            <p:ph idx="4294967295"/>
          </p:nvPr>
        </p:nvSpPr>
        <p:spPr bwMode="auto">
          <a:xfrm>
            <a:off x="1905000" y="1485900"/>
            <a:ext cx="6553200" cy="4068763"/>
          </a:xfrm>
          <a:custGeom>
            <a:avLst/>
            <a:gdLst>
              <a:gd name="T0" fmla="*/ 0 w 8229600"/>
              <a:gd name="T1" fmla="*/ 0 h 5287963"/>
              <a:gd name="T2" fmla="*/ 2024913 w 8229600"/>
              <a:gd name="T3" fmla="*/ 0 h 5287963"/>
              <a:gd name="T4" fmla="*/ 2024913 w 8229600"/>
              <a:gd name="T5" fmla="*/ 1097319 h 5287963"/>
              <a:gd name="T6" fmla="*/ 0 w 8229600"/>
              <a:gd name="T7" fmla="*/ 1097319 h 5287963"/>
              <a:gd name="T8" fmla="*/ 0 w 8229600"/>
              <a:gd name="T9" fmla="*/ 0 h 52879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29600"/>
              <a:gd name="T16" fmla="*/ 0 h 5287963"/>
              <a:gd name="T17" fmla="*/ 8229600 w 8229600"/>
              <a:gd name="T18" fmla="*/ 5287963 h 52879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29600" h="5287963">
                <a:moveTo>
                  <a:pt x="0" y="0"/>
                </a:moveTo>
                <a:lnTo>
                  <a:pt x="8229600" y="0"/>
                </a:lnTo>
                <a:lnTo>
                  <a:pt x="8229600" y="5287963"/>
                </a:lnTo>
                <a:lnTo>
                  <a:pt x="0" y="5287963"/>
                </a:lnTo>
                <a:lnTo>
                  <a:pt x="0" y="0"/>
                </a:lnTo>
                <a:close/>
              </a:path>
            </a:pathLst>
          </a:custGeom>
          <a:noFill/>
          <a:ln>
            <a:miter lim="800000"/>
            <a:headEnd/>
            <a:tailEnd/>
          </a:ln>
        </p:spPr>
        <p:txBody>
          <a:bodyPr/>
          <a:lstStyle/>
          <a:p>
            <a:pPr marL="0" lvl="1" indent="0" eaLnBrk="1" hangingPunct="1">
              <a:lnSpc>
                <a:spcPct val="20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インターネト上で学術論文の投稿から出版までできる！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lvl="1" indent="0" eaLnBrk="1" hangingPunct="1">
              <a:lnSpc>
                <a:spcPct val="200000"/>
              </a:lnSpc>
              <a:spcBef>
                <a:spcPct val="0"/>
              </a:spcBef>
              <a:buFont typeface="Arial" charset="0"/>
              <a:buNone/>
            </a:pP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lvl="1" indent="0" eaLnBrk="1" hangingPunct="1">
              <a:lnSpc>
                <a:spcPct val="200000"/>
              </a:lnSpc>
              <a:spcBef>
                <a:spcPct val="0"/>
              </a:spcBef>
              <a:buFont typeface="Arial" charset="0"/>
              <a:buNone/>
            </a:pP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lvl="1" indent="0" eaLnBrk="1" hangingPunct="1">
              <a:lnSpc>
                <a:spcPct val="200000"/>
              </a:lnSpc>
              <a:spcBef>
                <a:spcPct val="0"/>
              </a:spcBef>
              <a:buFont typeface="Arial" charset="0"/>
              <a:buNone/>
            </a:pP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lvl="1" indent="0" eaLnBrk="1" hangingPunct="1">
              <a:lnSpc>
                <a:spcPct val="20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オープンソースなので、誰でもプログラムを入手して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/>
            </a:r>
            <a:b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</a:b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自分のコンピュータにインストールして使える！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1268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１</a:t>
            </a:r>
          </a:p>
        </p:txBody>
      </p:sp>
      <p:sp>
        <p:nvSpPr>
          <p:cNvPr id="9" name="円/楕円 8"/>
          <p:cNvSpPr/>
          <p:nvPr/>
        </p:nvSpPr>
        <p:spPr>
          <a:xfrm>
            <a:off x="990600" y="952500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1270" name="Rectangle 16"/>
          <p:cNvSpPr txBox="1">
            <a:spLocks noChangeArrowheads="1"/>
          </p:cNvSpPr>
          <p:nvPr/>
        </p:nvSpPr>
        <p:spPr bwMode="auto">
          <a:xfrm>
            <a:off x="14811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buFont typeface="Arial" charset="0"/>
              <a:buNone/>
            </a:pPr>
            <a:r>
              <a:rPr lang="en-US" altLang="ja-JP" sz="2400" dirty="0" smtClean="0">
                <a:latin typeface="小塚ゴシック Pro B" pitchFamily="-107" charset="-128"/>
                <a:ea typeface="小塚ゴシック Pro B" pitchFamily="-107" charset="-128"/>
              </a:rPr>
              <a:t>Open Journal Systems</a:t>
            </a:r>
            <a:r>
              <a:rPr lang="ja-JP" altLang="en-US" sz="2400" dirty="0">
                <a:latin typeface="小塚ゴシック Pro B" pitchFamily="-107" charset="-128"/>
                <a:ea typeface="小塚ゴシック Pro B" pitchFamily="-107" charset="-128"/>
              </a:rPr>
              <a:t>とは</a:t>
            </a:r>
          </a:p>
        </p:txBody>
      </p:sp>
      <p:sp>
        <p:nvSpPr>
          <p:cNvPr id="11271" name="二等辺三角形 46"/>
          <p:cNvSpPr>
            <a:spLocks noChangeAspect="1"/>
          </p:cNvSpPr>
          <p:nvPr/>
        </p:nvSpPr>
        <p:spPr bwMode="auto">
          <a:xfrm rot="5400000">
            <a:off x="1589088" y="1808162"/>
            <a:ext cx="165100" cy="142875"/>
          </a:xfrm>
          <a:prstGeom prst="triangle">
            <a:avLst>
              <a:gd name="adj" fmla="val 50000"/>
            </a:avLst>
          </a:prstGeom>
          <a:solidFill>
            <a:srgbClr val="6FAD2C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4400">
              <a:latin typeface="Times New Roman" pitchFamily="-107" charset="0"/>
            </a:endParaRPr>
          </a:p>
        </p:txBody>
      </p:sp>
      <p:sp>
        <p:nvSpPr>
          <p:cNvPr id="13" name="二等辺三角形 47"/>
          <p:cNvSpPr>
            <a:spLocks noChangeAspect="1"/>
          </p:cNvSpPr>
          <p:nvPr/>
        </p:nvSpPr>
        <p:spPr bwMode="auto">
          <a:xfrm rot="5400000">
            <a:off x="2328640" y="2417762"/>
            <a:ext cx="165100" cy="142875"/>
          </a:xfrm>
          <a:prstGeom prst="triangle">
            <a:avLst>
              <a:gd name="adj" fmla="val 50000"/>
            </a:avLst>
          </a:prstGeom>
          <a:solidFill>
            <a:srgbClr val="6FAD2C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4400">
              <a:latin typeface="Times New Roman" pitchFamily="-107" charset="0"/>
            </a:endParaRPr>
          </a:p>
        </p:txBody>
      </p:sp>
      <p:sp>
        <p:nvSpPr>
          <p:cNvPr id="14" name="二等辺三角形 47"/>
          <p:cNvSpPr>
            <a:spLocks noChangeAspect="1"/>
          </p:cNvSpPr>
          <p:nvPr/>
        </p:nvSpPr>
        <p:spPr bwMode="auto">
          <a:xfrm rot="5400000">
            <a:off x="2328640" y="3027362"/>
            <a:ext cx="165100" cy="142875"/>
          </a:xfrm>
          <a:prstGeom prst="triangle">
            <a:avLst>
              <a:gd name="adj" fmla="val 50000"/>
            </a:avLst>
          </a:prstGeom>
          <a:solidFill>
            <a:srgbClr val="6FAD2C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4400">
              <a:latin typeface="Times New Roman" pitchFamily="-107" charset="0"/>
            </a:endParaRPr>
          </a:p>
        </p:txBody>
      </p:sp>
      <p:sp>
        <p:nvSpPr>
          <p:cNvPr id="15" name="二等辺三角形 47"/>
          <p:cNvSpPr>
            <a:spLocks noChangeAspect="1"/>
          </p:cNvSpPr>
          <p:nvPr/>
        </p:nvSpPr>
        <p:spPr bwMode="auto">
          <a:xfrm rot="5400000">
            <a:off x="2328640" y="3636962"/>
            <a:ext cx="165100" cy="142875"/>
          </a:xfrm>
          <a:prstGeom prst="triangle">
            <a:avLst>
              <a:gd name="adj" fmla="val 50000"/>
            </a:avLst>
          </a:prstGeom>
          <a:solidFill>
            <a:srgbClr val="6FAD2C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4400">
              <a:latin typeface="Times New Roman" pitchFamily="-107" charset="0"/>
            </a:endParaRPr>
          </a:p>
        </p:txBody>
      </p:sp>
      <p:sp>
        <p:nvSpPr>
          <p:cNvPr id="18" name="Rectangle 16"/>
          <p:cNvSpPr txBox="1">
            <a:spLocks noChangeArrowheads="1"/>
          </p:cNvSpPr>
          <p:nvPr/>
        </p:nvSpPr>
        <p:spPr bwMode="auto">
          <a:xfrm>
            <a:off x="2601686" y="2100198"/>
            <a:ext cx="6434810" cy="4068763"/>
          </a:xfrm>
          <a:custGeom>
            <a:avLst/>
            <a:gdLst>
              <a:gd name="T0" fmla="*/ 0 w 8229600"/>
              <a:gd name="T1" fmla="*/ 0 h 5287963"/>
              <a:gd name="T2" fmla="*/ 2024913 w 8229600"/>
              <a:gd name="T3" fmla="*/ 0 h 5287963"/>
              <a:gd name="T4" fmla="*/ 2024913 w 8229600"/>
              <a:gd name="T5" fmla="*/ 1097319 h 5287963"/>
              <a:gd name="T6" fmla="*/ 0 w 8229600"/>
              <a:gd name="T7" fmla="*/ 1097319 h 5287963"/>
              <a:gd name="T8" fmla="*/ 0 w 8229600"/>
              <a:gd name="T9" fmla="*/ 0 h 52879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29600"/>
              <a:gd name="T16" fmla="*/ 0 h 5287963"/>
              <a:gd name="T17" fmla="*/ 8229600 w 8229600"/>
              <a:gd name="T18" fmla="*/ 5287963 h 52879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29600" h="5287963">
                <a:moveTo>
                  <a:pt x="0" y="0"/>
                </a:moveTo>
                <a:lnTo>
                  <a:pt x="8229600" y="0"/>
                </a:lnTo>
                <a:lnTo>
                  <a:pt x="8229600" y="5287963"/>
                </a:lnTo>
                <a:lnTo>
                  <a:pt x="0" y="5287963"/>
                </a:lnTo>
                <a:lnTo>
                  <a:pt x="0" y="0"/>
                </a:lnTo>
                <a:close/>
              </a:path>
            </a:pathLst>
          </a:cu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1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小塚ゴシック Pro M" pitchFamily="-107" charset="-128"/>
                <a:ea typeface="小塚ゴシック Pro M" pitchFamily="-107" charset="-128"/>
                <a:cs typeface="+mn-cs"/>
              </a:rPr>
              <a:t>論文の投稿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小塚ゴシック Pro M" pitchFamily="-107" charset="-128"/>
              <a:ea typeface="小塚ゴシック Pro M" pitchFamily="-107" charset="-128"/>
              <a:cs typeface="+mn-cs"/>
            </a:endParaRPr>
          </a:p>
          <a:p>
            <a:pPr marL="0" marR="0" lvl="1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小塚ゴシック Pro M" pitchFamily="-107" charset="-128"/>
                <a:ea typeface="小塚ゴシック Pro M" pitchFamily="-107" charset="-128"/>
                <a:cs typeface="+mn-cs"/>
              </a:rPr>
              <a:t>投稿された論文の査読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小塚ゴシック Pro M" pitchFamily="-107" charset="-128"/>
              <a:ea typeface="小塚ゴシック Pro M" pitchFamily="-107" charset="-128"/>
              <a:cs typeface="+mn-cs"/>
            </a:endParaRPr>
          </a:p>
          <a:p>
            <a:pPr marL="0" marR="0" lvl="1" indent="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小塚ゴシック Pro M" pitchFamily="-107" charset="-128"/>
                <a:ea typeface="小塚ゴシック Pro M" pitchFamily="-107" charset="-128"/>
                <a:cs typeface="+mn-cs"/>
              </a:rPr>
              <a:t>論文を収録する雑誌の編集・オンライン出版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小塚ゴシック Pro M" pitchFamily="-107" charset="-128"/>
                <a:ea typeface="小塚ゴシック Pro M" pitchFamily="-107" charset="-128"/>
                <a:cs typeface="+mn-cs"/>
              </a:rPr>
              <a:t/>
            </a:r>
            <a:b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小塚ゴシック Pro M" pitchFamily="-107" charset="-128"/>
                <a:ea typeface="小塚ゴシック Pro M" pitchFamily="-107" charset="-128"/>
                <a:cs typeface="+mn-cs"/>
              </a:rPr>
            </a:br>
            <a:endParaRPr kumimoji="1" lang="ja-JP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小塚ゴシック Pro M" pitchFamily="-107" charset="-128"/>
              <a:ea typeface="小塚ゴシック Pro M" pitchFamily="-107" charset="-128"/>
              <a:cs typeface="+mn-cs"/>
            </a:endParaRPr>
          </a:p>
        </p:txBody>
      </p:sp>
      <p:sp>
        <p:nvSpPr>
          <p:cNvPr id="19" name="二等辺三角形 46"/>
          <p:cNvSpPr>
            <a:spLocks noChangeAspect="1"/>
          </p:cNvSpPr>
          <p:nvPr/>
        </p:nvSpPr>
        <p:spPr bwMode="auto">
          <a:xfrm rot="5400000">
            <a:off x="1589088" y="4253973"/>
            <a:ext cx="165100" cy="142875"/>
          </a:xfrm>
          <a:prstGeom prst="triangle">
            <a:avLst>
              <a:gd name="adj" fmla="val 50000"/>
            </a:avLst>
          </a:prstGeom>
          <a:solidFill>
            <a:srgbClr val="6FAD2C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4400">
              <a:latin typeface="Times New Roman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</a:t>
            </a:r>
            <a:r>
              <a:rPr lang="ja-JP" altLang="en-US" dirty="0" smtClean="0">
                <a:latin typeface="小塚ゴシック Pro H" pitchFamily="-107" charset="-128"/>
                <a:ea typeface="小塚ゴシック Pro B" pitchFamily="-107" charset="-128"/>
              </a:rPr>
              <a:t>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講習会・目次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676400" y="1600200"/>
            <a:ext cx="69342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とは何か、できることを知ろう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に登場するメンバーのことを知ろう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94383" y="1746250"/>
            <a:ext cx="425450" cy="400050"/>
            <a:chOff x="147" y="2350"/>
            <a:chExt cx="276" cy="259"/>
          </a:xfrm>
        </p:grpSpPr>
        <p:sp>
          <p:nvSpPr>
            <p:cNvPr id="5" name="角丸四角形 17"/>
            <p:cNvSpPr/>
            <p:nvPr/>
          </p:nvSpPr>
          <p:spPr>
            <a:xfrm>
              <a:off x="169" y="2350"/>
              <a:ext cx="242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61" name="テキスト ボックス 24"/>
            <p:cNvSpPr txBox="1">
              <a:spLocks noChangeArrowheads="1"/>
            </p:cNvSpPr>
            <p:nvPr/>
          </p:nvSpPr>
          <p:spPr bwMode="auto">
            <a:xfrm>
              <a:off x="147" y="235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92796" y="2293063"/>
            <a:ext cx="428625" cy="396875"/>
            <a:chOff x="154" y="2350"/>
            <a:chExt cx="278" cy="257"/>
          </a:xfrm>
        </p:grpSpPr>
        <p:sp>
          <p:nvSpPr>
            <p:cNvPr id="8" name="角丸四角形 17"/>
            <p:cNvSpPr/>
            <p:nvPr/>
          </p:nvSpPr>
          <p:spPr>
            <a:xfrm>
              <a:off x="169" y="2350"/>
              <a:ext cx="251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9" name="テキスト ボックス 24"/>
            <p:cNvSpPr txBox="1">
              <a:spLocks noChangeArrowheads="1"/>
            </p:cNvSpPr>
            <p:nvPr/>
          </p:nvSpPr>
          <p:spPr bwMode="auto">
            <a:xfrm>
              <a:off x="154" y="2355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  <a:endParaRPr lang="en-US" altLang="ja-JP" sz="200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92796" y="2836701"/>
            <a:ext cx="428625" cy="407987"/>
            <a:chOff x="153" y="2350"/>
            <a:chExt cx="278" cy="265"/>
          </a:xfrm>
        </p:grpSpPr>
        <p:sp>
          <p:nvSpPr>
            <p:cNvPr id="11" name="角丸四角形 17"/>
            <p:cNvSpPr/>
            <p:nvPr/>
          </p:nvSpPr>
          <p:spPr>
            <a:xfrm>
              <a:off x="169" y="2350"/>
              <a:ext cx="244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7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86446" y="3391451"/>
            <a:ext cx="441325" cy="420687"/>
            <a:chOff x="153" y="2350"/>
            <a:chExt cx="286" cy="273"/>
          </a:xfrm>
        </p:grpSpPr>
        <p:sp>
          <p:nvSpPr>
            <p:cNvPr id="23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086446" y="3958901"/>
            <a:ext cx="441325" cy="420687"/>
            <a:chOff x="153" y="2350"/>
            <a:chExt cx="286" cy="273"/>
          </a:xfrm>
        </p:grpSpPr>
        <p:sp>
          <p:nvSpPr>
            <p:cNvPr id="29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3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５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086446" y="4526351"/>
            <a:ext cx="441325" cy="420687"/>
            <a:chOff x="153" y="2350"/>
            <a:chExt cx="286" cy="273"/>
          </a:xfrm>
        </p:grpSpPr>
        <p:sp>
          <p:nvSpPr>
            <p:cNvPr id="32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1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６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86446" y="5093801"/>
            <a:ext cx="441325" cy="420687"/>
            <a:chOff x="153" y="2350"/>
            <a:chExt cx="286" cy="273"/>
          </a:xfrm>
        </p:grpSpPr>
        <p:sp>
          <p:nvSpPr>
            <p:cNvPr id="24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>
                  <a:latin typeface="小塚ゴシック Pro B" pitchFamily="-107" charset="-128"/>
                  <a:ea typeface="小塚ゴシック Pro B" pitchFamily="-107" charset="-128"/>
                </a:rPr>
                <a:t>７</a:t>
              </a: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086446" y="5661248"/>
            <a:ext cx="441325" cy="420687"/>
            <a:chOff x="153" y="2350"/>
            <a:chExt cx="286" cy="273"/>
          </a:xfrm>
        </p:grpSpPr>
        <p:sp>
          <p:nvSpPr>
            <p:cNvPr id="27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8" name="テキスト ボックス 27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 smtClean="0">
                  <a:latin typeface="小塚ゴシック Pro B" pitchFamily="-107" charset="-128"/>
                  <a:ea typeface="小塚ゴシック Pro B" pitchFamily="-107" charset="-128"/>
                </a:rPr>
                <a:t>８</a:t>
              </a:r>
              <a:endParaRPr lang="ja-JP" altLang="en-US" sz="20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ユーザーホームから「査読者」をクリックします。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５</a:t>
            </a:r>
          </a:p>
        </p:txBody>
      </p:sp>
      <p:pic>
        <p:nvPicPr>
          <p:cNvPr id="2050" name="Picture 2" descr="C:\Users\komatsu\Desktop\OJS-SS\ユーザホーム5.png"/>
          <p:cNvPicPr>
            <a:picLocks noChangeAspect="1" noChangeArrowheads="1"/>
          </p:cNvPicPr>
          <p:nvPr/>
        </p:nvPicPr>
        <p:blipFill>
          <a:blip r:embed="rId2"/>
          <a:srcRect r="25865" b="44865"/>
          <a:stretch>
            <a:fillRect/>
          </a:stretch>
        </p:blipFill>
        <p:spPr bwMode="auto">
          <a:xfrm>
            <a:off x="1655676" y="1772816"/>
            <a:ext cx="5832648" cy="374441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01486" y="4118258"/>
            <a:ext cx="586338" cy="23657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査読を依頼された論文が表示されますので、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タイトルをクリックします。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５</a:t>
            </a:r>
          </a:p>
        </p:txBody>
      </p:sp>
      <p:pic>
        <p:nvPicPr>
          <p:cNvPr id="3074" name="Picture 2" descr="C:\Users\komatsu\Desktop\OJS-SS\処理中の投稿物5.png"/>
          <p:cNvPicPr>
            <a:picLocks noChangeAspect="1" noChangeArrowheads="1"/>
          </p:cNvPicPr>
          <p:nvPr/>
        </p:nvPicPr>
        <p:blipFill>
          <a:blip r:embed="rId2"/>
          <a:srcRect r="25865" b="60360"/>
          <a:stretch>
            <a:fillRect/>
          </a:stretch>
        </p:blipFill>
        <p:spPr bwMode="auto">
          <a:xfrm>
            <a:off x="1655676" y="2132856"/>
            <a:ext cx="5832648" cy="302433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46170" y="4570854"/>
            <a:ext cx="864096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査読を引き受ける場合は「査読処理」の「回答」で「受諾する」の横にあるメールボタンを押します。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５</a:t>
            </a:r>
          </a:p>
        </p:txBody>
      </p:sp>
      <p:pic>
        <p:nvPicPr>
          <p:cNvPr id="4098" name="Picture 2" descr="C:\Users\komatsu\Desktop\OJS-SS\#5 査読5.png"/>
          <p:cNvPicPr>
            <a:picLocks noChangeAspect="1" noChangeArrowheads="1"/>
          </p:cNvPicPr>
          <p:nvPr/>
        </p:nvPicPr>
        <p:blipFill>
          <a:blip r:embed="rId2"/>
          <a:srcRect t="32137" r="24950" b="23483"/>
          <a:stretch>
            <a:fillRect/>
          </a:stretch>
        </p:blipFill>
        <p:spPr bwMode="auto">
          <a:xfrm>
            <a:off x="1619672" y="1772816"/>
            <a:ext cx="5904656" cy="4176464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327316" y="3758218"/>
            <a:ext cx="360040" cy="22629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査読を受諾する旨を編集者にメールで伝えられます。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必要に応じてメールを変更し、送信します。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５</a:t>
            </a:r>
          </a:p>
        </p:txBody>
      </p:sp>
      <p:pic>
        <p:nvPicPr>
          <p:cNvPr id="5122" name="Picture 2" descr="C:\Users\komatsu\Desktop\OJS-SS\メール送信5.png"/>
          <p:cNvPicPr>
            <a:picLocks noChangeAspect="1" noChangeArrowheads="1"/>
          </p:cNvPicPr>
          <p:nvPr/>
        </p:nvPicPr>
        <p:blipFill>
          <a:blip r:embed="rId2"/>
          <a:srcRect t="16045" r="26781" b="16001"/>
          <a:stretch>
            <a:fillRect/>
          </a:stretch>
        </p:blipFill>
        <p:spPr bwMode="auto">
          <a:xfrm>
            <a:off x="2076511" y="1673424"/>
            <a:ext cx="4990978" cy="449188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27784" y="5784716"/>
            <a:ext cx="864096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実際に査読を行います。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査読が終わったら「査読」の右側にある吹き出しの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アイコンをクリックします。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５</a:t>
            </a:r>
          </a:p>
        </p:txBody>
      </p:sp>
      <p:pic>
        <p:nvPicPr>
          <p:cNvPr id="6146" name="Picture 2" descr="C:\Users\komatsu\Desktop\OJS-SS\#5 査読6.png"/>
          <p:cNvPicPr>
            <a:picLocks noChangeAspect="1" noChangeArrowheads="1"/>
          </p:cNvPicPr>
          <p:nvPr/>
        </p:nvPicPr>
        <p:blipFill>
          <a:blip r:embed="rId2"/>
          <a:srcRect t="47585" r="25865" b="10202"/>
          <a:stretch>
            <a:fillRect/>
          </a:stretch>
        </p:blipFill>
        <p:spPr bwMode="auto">
          <a:xfrm>
            <a:off x="1655676" y="2132856"/>
            <a:ext cx="5832648" cy="396044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771800" y="4231362"/>
            <a:ext cx="288032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査読した上でのコメントを記入します。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５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056" t="8816" r="21867" b="16246"/>
          <a:stretch>
            <a:fillRect/>
          </a:stretch>
        </p:blipFill>
        <p:spPr bwMode="auto">
          <a:xfrm>
            <a:off x="1943708" y="1340768"/>
            <a:ext cx="5256584" cy="4896544"/>
          </a:xfrm>
          <a:prstGeom prst="rect">
            <a:avLst/>
          </a:prstGeom>
          <a:noFill/>
          <a:ln w="9525">
            <a:solidFill>
              <a:srgbClr val="6FAD2C"/>
            </a:solidFill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979712" y="2564904"/>
            <a:ext cx="4392488" cy="324036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79712" y="5805264"/>
            <a:ext cx="576064" cy="360040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審査結果のプルダウンメニューから「掲載」「改訂を要求」「不採用」などを選択し、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/>
            </a:r>
            <a:b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</a:b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最後に「査読結果を編集者に送付」をクリックします。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５</a:t>
            </a:r>
          </a:p>
        </p:txBody>
      </p:sp>
      <p:pic>
        <p:nvPicPr>
          <p:cNvPr id="9" name="Picture 2" descr="C:\Users\komatsu\Desktop\OJS-SS\#5 査読6.png"/>
          <p:cNvPicPr>
            <a:picLocks noChangeAspect="1" noChangeArrowheads="1"/>
          </p:cNvPicPr>
          <p:nvPr/>
        </p:nvPicPr>
        <p:blipFill>
          <a:blip r:embed="rId2"/>
          <a:srcRect t="47585" r="25865" b="10202"/>
          <a:stretch>
            <a:fillRect/>
          </a:stretch>
        </p:blipFill>
        <p:spPr bwMode="auto">
          <a:xfrm>
            <a:off x="1655676" y="2132856"/>
            <a:ext cx="5832648" cy="396044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95936" y="5640700"/>
            <a:ext cx="2808312" cy="349766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自動的にメール送信画面になります。編集者に査読が終わったことをメールで伝えることが出来ます。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５</a:t>
            </a:r>
          </a:p>
        </p:txBody>
      </p:sp>
      <p:pic>
        <p:nvPicPr>
          <p:cNvPr id="8196" name="Picture 4" descr="C:\Users\komatsu\Desktop\OJS-SS\メール送信9.png"/>
          <p:cNvPicPr>
            <a:picLocks noChangeAspect="1" noChangeArrowheads="1"/>
          </p:cNvPicPr>
          <p:nvPr/>
        </p:nvPicPr>
        <p:blipFill>
          <a:blip r:embed="rId2"/>
          <a:srcRect t="16045" r="25865" b="16945"/>
          <a:stretch>
            <a:fillRect/>
          </a:stretch>
        </p:blipFill>
        <p:spPr bwMode="auto">
          <a:xfrm>
            <a:off x="2051720" y="1700808"/>
            <a:ext cx="5040560" cy="4418269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99792" y="5733256"/>
            <a:ext cx="720080" cy="349766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</a:t>
            </a:r>
            <a:r>
              <a:rPr lang="ja-JP" altLang="en-US" dirty="0" smtClean="0">
                <a:latin typeface="小塚ゴシック Pro H" pitchFamily="-107" charset="-128"/>
                <a:ea typeface="小塚ゴシック Pro B" pitchFamily="-107" charset="-128"/>
              </a:rPr>
              <a:t>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講習会・目次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676400" y="1600200"/>
            <a:ext cx="69342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とは何か、できることを知ろう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に登場するメンバーのことを知ろう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94383" y="1746250"/>
            <a:ext cx="425450" cy="400050"/>
            <a:chOff x="147" y="2350"/>
            <a:chExt cx="276" cy="259"/>
          </a:xfrm>
        </p:grpSpPr>
        <p:sp>
          <p:nvSpPr>
            <p:cNvPr id="5" name="角丸四角形 17"/>
            <p:cNvSpPr/>
            <p:nvPr/>
          </p:nvSpPr>
          <p:spPr>
            <a:xfrm>
              <a:off x="169" y="2350"/>
              <a:ext cx="242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61" name="テキスト ボックス 24"/>
            <p:cNvSpPr txBox="1">
              <a:spLocks noChangeArrowheads="1"/>
            </p:cNvSpPr>
            <p:nvPr/>
          </p:nvSpPr>
          <p:spPr bwMode="auto">
            <a:xfrm>
              <a:off x="147" y="235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92796" y="2293063"/>
            <a:ext cx="428625" cy="396875"/>
            <a:chOff x="154" y="2350"/>
            <a:chExt cx="278" cy="257"/>
          </a:xfrm>
        </p:grpSpPr>
        <p:sp>
          <p:nvSpPr>
            <p:cNvPr id="8" name="角丸四角形 17"/>
            <p:cNvSpPr/>
            <p:nvPr/>
          </p:nvSpPr>
          <p:spPr>
            <a:xfrm>
              <a:off x="169" y="2350"/>
              <a:ext cx="251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9" name="テキスト ボックス 24"/>
            <p:cNvSpPr txBox="1">
              <a:spLocks noChangeArrowheads="1"/>
            </p:cNvSpPr>
            <p:nvPr/>
          </p:nvSpPr>
          <p:spPr bwMode="auto">
            <a:xfrm>
              <a:off x="154" y="2355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  <a:endParaRPr lang="en-US" altLang="ja-JP" sz="200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92796" y="2836701"/>
            <a:ext cx="428625" cy="407987"/>
            <a:chOff x="153" y="2350"/>
            <a:chExt cx="278" cy="265"/>
          </a:xfrm>
        </p:grpSpPr>
        <p:sp>
          <p:nvSpPr>
            <p:cNvPr id="11" name="角丸四角形 17"/>
            <p:cNvSpPr/>
            <p:nvPr/>
          </p:nvSpPr>
          <p:spPr>
            <a:xfrm>
              <a:off x="169" y="2350"/>
              <a:ext cx="244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7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86446" y="3391451"/>
            <a:ext cx="441325" cy="420687"/>
            <a:chOff x="153" y="2350"/>
            <a:chExt cx="286" cy="273"/>
          </a:xfrm>
        </p:grpSpPr>
        <p:sp>
          <p:nvSpPr>
            <p:cNvPr id="23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086446" y="3958901"/>
            <a:ext cx="441325" cy="420687"/>
            <a:chOff x="153" y="2350"/>
            <a:chExt cx="286" cy="273"/>
          </a:xfrm>
        </p:grpSpPr>
        <p:sp>
          <p:nvSpPr>
            <p:cNvPr id="29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3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５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086446" y="4526351"/>
            <a:ext cx="441325" cy="420687"/>
            <a:chOff x="153" y="2350"/>
            <a:chExt cx="286" cy="273"/>
          </a:xfrm>
        </p:grpSpPr>
        <p:sp>
          <p:nvSpPr>
            <p:cNvPr id="32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1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６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86446" y="5093801"/>
            <a:ext cx="441325" cy="420687"/>
            <a:chOff x="153" y="2350"/>
            <a:chExt cx="286" cy="273"/>
          </a:xfrm>
        </p:grpSpPr>
        <p:sp>
          <p:nvSpPr>
            <p:cNvPr id="24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>
                  <a:latin typeface="小塚ゴシック Pro B" pitchFamily="-107" charset="-128"/>
                  <a:ea typeface="小塚ゴシック Pro B" pitchFamily="-107" charset="-128"/>
                </a:rPr>
                <a:t>７</a:t>
              </a: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086446" y="5661248"/>
            <a:ext cx="441325" cy="420687"/>
            <a:chOff x="153" y="2350"/>
            <a:chExt cx="286" cy="273"/>
          </a:xfrm>
        </p:grpSpPr>
        <p:sp>
          <p:nvSpPr>
            <p:cNvPr id="27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8" name="テキスト ボックス 27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 smtClean="0">
                  <a:latin typeface="小塚ゴシック Pro B" pitchFamily="-107" charset="-128"/>
                  <a:ea typeface="小塚ゴシック Pro B" pitchFamily="-107" charset="-128"/>
                </a:rPr>
                <a:t>８</a:t>
              </a:r>
              <a:endParaRPr lang="ja-JP" altLang="en-US" sz="20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</a:t>
            </a:r>
            <a:r>
              <a:rPr lang="ja-JP" altLang="en-US" dirty="0" smtClean="0">
                <a:latin typeface="小塚ゴシック Pro H" pitchFamily="-107" charset="-128"/>
                <a:ea typeface="小塚ゴシック Pro B" pitchFamily="-107" charset="-128"/>
              </a:rPr>
              <a:t>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講習会・目次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676400" y="1600200"/>
            <a:ext cx="69342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とは何か、できることを知ろう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に登場するメンバーのことを知ろう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94383" y="1746250"/>
            <a:ext cx="425450" cy="400050"/>
            <a:chOff x="147" y="2350"/>
            <a:chExt cx="276" cy="259"/>
          </a:xfrm>
        </p:grpSpPr>
        <p:sp>
          <p:nvSpPr>
            <p:cNvPr id="5" name="角丸四角形 17"/>
            <p:cNvSpPr/>
            <p:nvPr/>
          </p:nvSpPr>
          <p:spPr>
            <a:xfrm>
              <a:off x="169" y="2350"/>
              <a:ext cx="242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61" name="テキスト ボックス 24"/>
            <p:cNvSpPr txBox="1">
              <a:spLocks noChangeArrowheads="1"/>
            </p:cNvSpPr>
            <p:nvPr/>
          </p:nvSpPr>
          <p:spPr bwMode="auto">
            <a:xfrm>
              <a:off x="147" y="235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92796" y="2293063"/>
            <a:ext cx="428625" cy="396875"/>
            <a:chOff x="154" y="2350"/>
            <a:chExt cx="278" cy="257"/>
          </a:xfrm>
        </p:grpSpPr>
        <p:sp>
          <p:nvSpPr>
            <p:cNvPr id="8" name="角丸四角形 17"/>
            <p:cNvSpPr/>
            <p:nvPr/>
          </p:nvSpPr>
          <p:spPr>
            <a:xfrm>
              <a:off x="169" y="2350"/>
              <a:ext cx="251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9" name="テキスト ボックス 24"/>
            <p:cNvSpPr txBox="1">
              <a:spLocks noChangeArrowheads="1"/>
            </p:cNvSpPr>
            <p:nvPr/>
          </p:nvSpPr>
          <p:spPr bwMode="auto">
            <a:xfrm>
              <a:off x="154" y="2355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  <a:endParaRPr lang="en-US" altLang="ja-JP" sz="200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92796" y="2836701"/>
            <a:ext cx="428625" cy="407987"/>
            <a:chOff x="153" y="2350"/>
            <a:chExt cx="278" cy="265"/>
          </a:xfrm>
        </p:grpSpPr>
        <p:sp>
          <p:nvSpPr>
            <p:cNvPr id="11" name="角丸四角形 17"/>
            <p:cNvSpPr/>
            <p:nvPr/>
          </p:nvSpPr>
          <p:spPr>
            <a:xfrm>
              <a:off x="169" y="2350"/>
              <a:ext cx="244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7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86446" y="3391451"/>
            <a:ext cx="441325" cy="420687"/>
            <a:chOff x="153" y="2350"/>
            <a:chExt cx="286" cy="273"/>
          </a:xfrm>
        </p:grpSpPr>
        <p:sp>
          <p:nvSpPr>
            <p:cNvPr id="23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086446" y="3958901"/>
            <a:ext cx="441325" cy="420687"/>
            <a:chOff x="153" y="2350"/>
            <a:chExt cx="286" cy="273"/>
          </a:xfrm>
        </p:grpSpPr>
        <p:sp>
          <p:nvSpPr>
            <p:cNvPr id="29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3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５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086446" y="4526351"/>
            <a:ext cx="441325" cy="420687"/>
            <a:chOff x="153" y="2350"/>
            <a:chExt cx="286" cy="273"/>
          </a:xfrm>
        </p:grpSpPr>
        <p:sp>
          <p:nvSpPr>
            <p:cNvPr id="32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1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６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86446" y="5093801"/>
            <a:ext cx="441325" cy="420687"/>
            <a:chOff x="153" y="2350"/>
            <a:chExt cx="286" cy="273"/>
          </a:xfrm>
        </p:grpSpPr>
        <p:sp>
          <p:nvSpPr>
            <p:cNvPr id="24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>
                  <a:latin typeface="小塚ゴシック Pro B" pitchFamily="-107" charset="-128"/>
                  <a:ea typeface="小塚ゴシック Pro B" pitchFamily="-107" charset="-128"/>
                </a:rPr>
                <a:t>７</a:t>
              </a: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086446" y="5661248"/>
            <a:ext cx="441325" cy="420687"/>
            <a:chOff x="153" y="2350"/>
            <a:chExt cx="286" cy="273"/>
          </a:xfrm>
        </p:grpSpPr>
        <p:sp>
          <p:nvSpPr>
            <p:cNvPr id="27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8" name="テキスト ボックス 27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 smtClean="0">
                  <a:latin typeface="小塚ゴシック Pro B" pitchFamily="-107" charset="-128"/>
                  <a:ea typeface="小塚ゴシック Pro B" pitchFamily="-107" charset="-128"/>
                </a:rPr>
                <a:t>８</a:t>
              </a:r>
              <a:endParaRPr lang="ja-JP" altLang="en-US" sz="20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ユーザーホームから「編集者」をクリックします。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</a:p>
        </p:txBody>
      </p:sp>
      <p:pic>
        <p:nvPicPr>
          <p:cNvPr id="9219" name="Picture 3" descr="C:\Users\komatsu\Desktop\OJS-SS\ユーザホーム10.png"/>
          <p:cNvPicPr>
            <a:picLocks noChangeAspect="1" noChangeArrowheads="1"/>
          </p:cNvPicPr>
          <p:nvPr/>
        </p:nvPicPr>
        <p:blipFill>
          <a:blip r:embed="rId2"/>
          <a:srcRect r="25567" b="7430"/>
          <a:stretch>
            <a:fillRect/>
          </a:stretch>
        </p:blipFill>
        <p:spPr bwMode="auto">
          <a:xfrm>
            <a:off x="1583668" y="1484784"/>
            <a:ext cx="5976664" cy="432048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80938" y="4087346"/>
            <a:ext cx="576064" cy="2880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「査読中」をクリックします。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</a:p>
        </p:txBody>
      </p:sp>
      <p:pic>
        <p:nvPicPr>
          <p:cNvPr id="10242" name="Picture 2" descr="C:\Users\komatsu\Desktop\OJS-SS\編集者ホーム11.png"/>
          <p:cNvPicPr>
            <a:picLocks noChangeAspect="1" noChangeArrowheads="1"/>
          </p:cNvPicPr>
          <p:nvPr/>
        </p:nvPicPr>
        <p:blipFill>
          <a:blip r:embed="rId2"/>
          <a:srcRect r="24950" b="41684"/>
          <a:stretch>
            <a:fillRect/>
          </a:stretch>
        </p:blipFill>
        <p:spPr bwMode="auto">
          <a:xfrm>
            <a:off x="1619672" y="1772816"/>
            <a:ext cx="5904656" cy="396044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55776" y="4077072"/>
            <a:ext cx="648072" cy="144016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最終的な査読結果を登録する論文のタイトルを選択します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</a:p>
        </p:txBody>
      </p:sp>
      <p:pic>
        <p:nvPicPr>
          <p:cNvPr id="11266" name="Picture 2" descr="C:\Users\komatsu\Desktop\OJS-SS\査読中の投稿物11.png"/>
          <p:cNvPicPr>
            <a:picLocks noChangeAspect="1" noChangeArrowheads="1"/>
          </p:cNvPicPr>
          <p:nvPr/>
        </p:nvPicPr>
        <p:blipFill>
          <a:blip r:embed="rId2"/>
          <a:srcRect r="25865" b="51389"/>
          <a:stretch>
            <a:fillRect/>
          </a:stretch>
        </p:blipFill>
        <p:spPr bwMode="auto">
          <a:xfrm>
            <a:off x="1655676" y="1556792"/>
            <a:ext cx="5832648" cy="4176464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273694" y="5023450"/>
            <a:ext cx="792088" cy="349766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査読者による審査結果が表示されています。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12290" name="Picture 2" descr="C:\Users\komatsu\Desktop\OJS-SS\#5 査読11.png"/>
          <p:cNvPicPr>
            <a:picLocks noChangeAspect="1" noChangeArrowheads="1"/>
          </p:cNvPicPr>
          <p:nvPr/>
        </p:nvPicPr>
        <p:blipFill>
          <a:blip r:embed="rId2"/>
          <a:srcRect t="14248" r="24950" b="27083"/>
          <a:stretch>
            <a:fillRect/>
          </a:stretch>
        </p:blipFill>
        <p:spPr bwMode="auto">
          <a:xfrm>
            <a:off x="1727684" y="1412776"/>
            <a:ext cx="5688632" cy="4856149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11760" y="5517232"/>
            <a:ext cx="2376264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査読の部分にある「ふきだし」をクリックすると、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査読者による論文に対するコメントを読むことができます。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1056" t="9918" r="19755" b="55919"/>
          <a:stretch>
            <a:fillRect/>
          </a:stretch>
        </p:blipFill>
        <p:spPr bwMode="auto">
          <a:xfrm>
            <a:off x="1871700" y="2276872"/>
            <a:ext cx="5400600" cy="2232248"/>
          </a:xfrm>
          <a:prstGeom prst="rect">
            <a:avLst/>
          </a:prstGeom>
          <a:noFill/>
          <a:ln w="9525">
            <a:solidFill>
              <a:srgbClr val="6FAD2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査読者の審査結果を踏まえ、最終的な編集者の判断を登録します。「判断の選択」のプルダウンメニューから「アクセプト」や「改訂の要求」を選択します。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</a:p>
        </p:txBody>
      </p:sp>
      <p:pic>
        <p:nvPicPr>
          <p:cNvPr id="7" name="Picture 2" descr="C:\Users\komatsu\Desktop\OJS-SS\#5 査読11.png"/>
          <p:cNvPicPr>
            <a:picLocks noChangeAspect="1" noChangeArrowheads="1"/>
          </p:cNvPicPr>
          <p:nvPr/>
        </p:nvPicPr>
        <p:blipFill>
          <a:blip r:embed="rId2"/>
          <a:srcRect t="55316" r="24950"/>
          <a:stretch>
            <a:fillRect/>
          </a:stretch>
        </p:blipFill>
        <p:spPr bwMode="auto">
          <a:xfrm>
            <a:off x="1619672" y="2132856"/>
            <a:ext cx="5904656" cy="3839022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131840" y="4005064"/>
            <a:ext cx="2376264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確認メッセージが表示されますので、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/>
            </a:r>
            <a:b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</a:b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OK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」をクリックします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3688" y="2805113"/>
            <a:ext cx="3476625" cy="1247775"/>
          </a:xfrm>
          <a:prstGeom prst="rect">
            <a:avLst/>
          </a:prstGeom>
          <a:noFill/>
          <a:ln w="9525">
            <a:solidFill>
              <a:srgbClr val="6FAD2C"/>
            </a:solidFill>
            <a:miter lim="800000"/>
            <a:headEnd/>
            <a:tailEnd/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635896" y="3501008"/>
            <a:ext cx="1080120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登録された結果を著者に連絡する必要があります。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「著者に通知」の右側にあるメールアイコンをクリックします。</a:t>
            </a:r>
            <a:endParaRPr lang="en-US" altLang="ja-JP" sz="2000" dirty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</a:p>
        </p:txBody>
      </p:sp>
      <p:pic>
        <p:nvPicPr>
          <p:cNvPr id="15362" name="Picture 2" descr="C:\Users\komatsu\Desktop\OJS-SS\#5 査読12.png"/>
          <p:cNvPicPr>
            <a:picLocks noChangeAspect="1" noChangeArrowheads="1"/>
          </p:cNvPicPr>
          <p:nvPr/>
        </p:nvPicPr>
        <p:blipFill>
          <a:blip r:embed="rId2"/>
          <a:srcRect t="58669" r="24950"/>
          <a:stretch>
            <a:fillRect/>
          </a:stretch>
        </p:blipFill>
        <p:spPr bwMode="auto">
          <a:xfrm>
            <a:off x="1619672" y="1916832"/>
            <a:ext cx="5904656" cy="3550991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347864" y="3933056"/>
            <a:ext cx="288032" cy="2880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メール送信画面になります。査読者のコメントをメールに含める場合は「査読のインポート」をクリックします。その他、必要に応じて編集し、送信します。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６</a:t>
            </a:r>
          </a:p>
        </p:txBody>
      </p:sp>
      <p:pic>
        <p:nvPicPr>
          <p:cNvPr id="16386" name="Picture 2" descr="C:\Users\komatsu\Desktop\OJS-SS\メール送信12.png"/>
          <p:cNvPicPr>
            <a:picLocks noChangeAspect="1" noChangeArrowheads="1"/>
          </p:cNvPicPr>
          <p:nvPr/>
        </p:nvPicPr>
        <p:blipFill>
          <a:blip r:embed="rId2"/>
          <a:srcRect t="14248" r="25865" b="18702"/>
          <a:stretch>
            <a:fillRect/>
          </a:stretch>
        </p:blipFill>
        <p:spPr bwMode="auto">
          <a:xfrm>
            <a:off x="2384757" y="1916832"/>
            <a:ext cx="4374486" cy="432048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05542" y="5805264"/>
            <a:ext cx="720080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687356" y="3418726"/>
            <a:ext cx="864096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</a:t>
            </a:r>
            <a:r>
              <a:rPr lang="ja-JP" altLang="en-US" dirty="0" smtClean="0">
                <a:latin typeface="小塚ゴシック Pro H" pitchFamily="-107" charset="-128"/>
                <a:ea typeface="小塚ゴシック Pro B" pitchFamily="-107" charset="-128"/>
              </a:rPr>
              <a:t>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講習会・目次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676400" y="1600200"/>
            <a:ext cx="69342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とは何か、できることを知ろう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に登場するメンバーのことを知ろう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94383" y="1746250"/>
            <a:ext cx="425450" cy="400050"/>
            <a:chOff x="147" y="2350"/>
            <a:chExt cx="276" cy="259"/>
          </a:xfrm>
        </p:grpSpPr>
        <p:sp>
          <p:nvSpPr>
            <p:cNvPr id="5" name="角丸四角形 17"/>
            <p:cNvSpPr/>
            <p:nvPr/>
          </p:nvSpPr>
          <p:spPr>
            <a:xfrm>
              <a:off x="169" y="2350"/>
              <a:ext cx="242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61" name="テキスト ボックス 24"/>
            <p:cNvSpPr txBox="1">
              <a:spLocks noChangeArrowheads="1"/>
            </p:cNvSpPr>
            <p:nvPr/>
          </p:nvSpPr>
          <p:spPr bwMode="auto">
            <a:xfrm>
              <a:off x="147" y="235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92796" y="2293063"/>
            <a:ext cx="428625" cy="396875"/>
            <a:chOff x="154" y="2350"/>
            <a:chExt cx="278" cy="257"/>
          </a:xfrm>
        </p:grpSpPr>
        <p:sp>
          <p:nvSpPr>
            <p:cNvPr id="8" name="角丸四角形 17"/>
            <p:cNvSpPr/>
            <p:nvPr/>
          </p:nvSpPr>
          <p:spPr>
            <a:xfrm>
              <a:off x="169" y="2350"/>
              <a:ext cx="251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9" name="テキスト ボックス 24"/>
            <p:cNvSpPr txBox="1">
              <a:spLocks noChangeArrowheads="1"/>
            </p:cNvSpPr>
            <p:nvPr/>
          </p:nvSpPr>
          <p:spPr bwMode="auto">
            <a:xfrm>
              <a:off x="154" y="2355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  <a:endParaRPr lang="en-US" altLang="ja-JP" sz="200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92796" y="2836701"/>
            <a:ext cx="428625" cy="407987"/>
            <a:chOff x="153" y="2350"/>
            <a:chExt cx="278" cy="265"/>
          </a:xfrm>
        </p:grpSpPr>
        <p:sp>
          <p:nvSpPr>
            <p:cNvPr id="11" name="角丸四角形 17"/>
            <p:cNvSpPr/>
            <p:nvPr/>
          </p:nvSpPr>
          <p:spPr>
            <a:xfrm>
              <a:off x="169" y="2350"/>
              <a:ext cx="244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7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86446" y="3391451"/>
            <a:ext cx="441325" cy="420687"/>
            <a:chOff x="153" y="2350"/>
            <a:chExt cx="286" cy="273"/>
          </a:xfrm>
        </p:grpSpPr>
        <p:sp>
          <p:nvSpPr>
            <p:cNvPr id="23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086446" y="3958901"/>
            <a:ext cx="441325" cy="420687"/>
            <a:chOff x="153" y="2350"/>
            <a:chExt cx="286" cy="273"/>
          </a:xfrm>
        </p:grpSpPr>
        <p:sp>
          <p:nvSpPr>
            <p:cNvPr id="29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3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５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086446" y="4526351"/>
            <a:ext cx="441325" cy="420687"/>
            <a:chOff x="153" y="2350"/>
            <a:chExt cx="286" cy="273"/>
          </a:xfrm>
        </p:grpSpPr>
        <p:sp>
          <p:nvSpPr>
            <p:cNvPr id="32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1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６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86446" y="5093801"/>
            <a:ext cx="441325" cy="420687"/>
            <a:chOff x="153" y="2350"/>
            <a:chExt cx="286" cy="273"/>
          </a:xfrm>
        </p:grpSpPr>
        <p:sp>
          <p:nvSpPr>
            <p:cNvPr id="24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>
                  <a:latin typeface="小塚ゴシック Pro B" pitchFamily="-107" charset="-128"/>
                  <a:ea typeface="小塚ゴシック Pro B" pitchFamily="-107" charset="-128"/>
                </a:rPr>
                <a:t>７</a:t>
              </a: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086446" y="5661248"/>
            <a:ext cx="441325" cy="420687"/>
            <a:chOff x="153" y="2350"/>
            <a:chExt cx="286" cy="273"/>
          </a:xfrm>
        </p:grpSpPr>
        <p:sp>
          <p:nvSpPr>
            <p:cNvPr id="27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8" name="テキスト ボックス 27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 smtClean="0">
                  <a:latin typeface="小塚ゴシック Pro B" pitchFamily="-107" charset="-128"/>
                  <a:ea typeface="小塚ゴシック Pro B" pitchFamily="-107" charset="-128"/>
                </a:rPr>
                <a:t>８</a:t>
              </a:r>
              <a:endParaRPr lang="ja-JP" altLang="en-US" sz="20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5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>
                <a:latin typeface="小塚ゴシック Pro B" pitchFamily="-107" charset="-128"/>
                <a:ea typeface="小塚ゴシック Pro B" pitchFamily="-107" charset="-128"/>
              </a:rPr>
              <a:t>OJS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に登場するメンバーのことを知ろう</a:t>
            </a:r>
          </a:p>
        </p:txBody>
      </p:sp>
      <p:sp>
        <p:nvSpPr>
          <p:cNvPr id="11268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990600" y="952500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1270" name="Rectangle 16"/>
          <p:cNvSpPr txBox="1">
            <a:spLocks noChangeArrowheads="1"/>
          </p:cNvSpPr>
          <p:nvPr/>
        </p:nvSpPr>
        <p:spPr bwMode="auto">
          <a:xfrm>
            <a:off x="1481138" y="914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buFont typeface="Arial" charset="0"/>
              <a:buNone/>
            </a:pPr>
            <a:r>
              <a:rPr lang="ja-JP" altLang="en-US" sz="2400" dirty="0" smtClean="0">
                <a:latin typeface="小塚ゴシック Pro B" pitchFamily="-107" charset="-128"/>
                <a:ea typeface="小塚ゴシック Pro B" pitchFamily="-107" charset="-128"/>
              </a:rPr>
              <a:t>投稿から査読結果の通知まで</a:t>
            </a:r>
          </a:p>
        </p:txBody>
      </p:sp>
      <p:sp>
        <p:nvSpPr>
          <p:cNvPr id="12" name="角丸四角形 11"/>
          <p:cNvSpPr/>
          <p:nvPr/>
        </p:nvSpPr>
        <p:spPr>
          <a:xfrm rot="5400000">
            <a:off x="82738" y="3309749"/>
            <a:ext cx="1656000" cy="598357"/>
          </a:xfrm>
          <a:prstGeom prst="roundRect">
            <a:avLst>
              <a:gd name="adj" fmla="val 19966"/>
            </a:avLst>
          </a:prstGeom>
          <a:solidFill>
            <a:srgbClr val="FFEA7C"/>
          </a:solidFill>
          <a:ln w="38100" cap="flat" cmpd="sng" algn="ctr">
            <a:solidFill>
              <a:srgbClr val="FFB21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著</a:t>
            </a:r>
            <a:r>
              <a:rPr lang="en-US" altLang="ja-JP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者</a:t>
            </a:r>
            <a:endParaRPr lang="ja-JP" altLang="en-US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259632" y="3356991"/>
            <a:ext cx="1014969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59632" y="386104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論文の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/>
            </a:r>
            <a:b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</a:b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投稿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 rot="5400000">
            <a:off x="1774832" y="3309749"/>
            <a:ext cx="1656185" cy="598357"/>
          </a:xfrm>
          <a:prstGeom prst="roundRect">
            <a:avLst>
              <a:gd name="adj" fmla="val 19966"/>
            </a:avLst>
          </a:prstGeom>
          <a:solidFill>
            <a:srgbClr val="FFEA7C"/>
          </a:solidFill>
          <a:ln w="38100" cap="flat" cmpd="sng" algn="ctr">
            <a:solidFill>
              <a:srgbClr val="FFB21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編集者</a:t>
            </a:r>
            <a:endParaRPr lang="ja-JP" altLang="en-US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 rot="5400000">
            <a:off x="3467096" y="3309766"/>
            <a:ext cx="1368000" cy="598357"/>
          </a:xfrm>
          <a:prstGeom prst="roundRect">
            <a:avLst>
              <a:gd name="adj" fmla="val 19966"/>
            </a:avLst>
          </a:prstGeom>
          <a:solidFill>
            <a:srgbClr val="FFEA7C"/>
          </a:solidFill>
          <a:ln w="38100" cap="flat" cmpd="sng" algn="ctr">
            <a:solidFill>
              <a:srgbClr val="FFB21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査読者</a:t>
            </a:r>
            <a:endParaRPr lang="en-US" altLang="ja-JP" dirty="0" smtClean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B</a:t>
            </a:r>
            <a:endParaRPr lang="ja-JP" altLang="en-US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 rot="5400000">
            <a:off x="3467098" y="1797598"/>
            <a:ext cx="1368000" cy="598357"/>
          </a:xfrm>
          <a:prstGeom prst="roundRect">
            <a:avLst>
              <a:gd name="adj" fmla="val 19966"/>
            </a:avLst>
          </a:prstGeom>
          <a:solidFill>
            <a:srgbClr val="FFEA7C"/>
          </a:solidFill>
          <a:ln w="38100" cap="flat" cmpd="sng" algn="ctr">
            <a:solidFill>
              <a:srgbClr val="FFB21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査読者</a:t>
            </a:r>
            <a:endParaRPr lang="en-US" altLang="ja-JP" dirty="0" smtClean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A</a:t>
            </a:r>
            <a:endParaRPr lang="ja-JP" altLang="en-US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 rot="5400000">
            <a:off x="3467098" y="4821933"/>
            <a:ext cx="1368000" cy="598357"/>
          </a:xfrm>
          <a:prstGeom prst="roundRect">
            <a:avLst>
              <a:gd name="adj" fmla="val 19966"/>
            </a:avLst>
          </a:prstGeom>
          <a:solidFill>
            <a:srgbClr val="FFEA7C"/>
          </a:solidFill>
          <a:ln w="38100" cap="flat" cmpd="sng" algn="ctr">
            <a:solidFill>
              <a:srgbClr val="FFB21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査読者</a:t>
            </a:r>
            <a:endParaRPr lang="en-US" altLang="ja-JP" dirty="0" smtClean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  <a:p>
            <a:pPr algn="ctr">
              <a:defRPr/>
            </a:pPr>
            <a:r>
              <a:rPr lang="en-US" altLang="ja-JP" dirty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C</a:t>
            </a:r>
            <a:endParaRPr lang="ja-JP" altLang="en-US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 rot="18900000">
            <a:off x="2986835" y="2193159"/>
            <a:ext cx="802800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2944962" y="3342227"/>
            <a:ext cx="864096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 rot="2700000">
            <a:off x="2986834" y="4570821"/>
            <a:ext cx="802800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43808" y="522919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査読者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/>
            </a:r>
            <a:b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</a:br>
            <a:r>
              <a:rPr kumimoji="1" lang="ja-JP" altLang="en-US" dirty="0" err="1" smtClean="0">
                <a:latin typeface="小塚ゴシック Pro M" pitchFamily="34" charset="-128"/>
                <a:ea typeface="小塚ゴシック Pro M" pitchFamily="34" charset="-128"/>
              </a:rPr>
              <a:t>の割振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 rot="5400000">
            <a:off x="4655151" y="3309749"/>
            <a:ext cx="1656185" cy="598357"/>
          </a:xfrm>
          <a:prstGeom prst="roundRect">
            <a:avLst>
              <a:gd name="adj" fmla="val 19966"/>
            </a:avLst>
          </a:prstGeom>
          <a:solidFill>
            <a:srgbClr val="FFEA7C"/>
          </a:solidFill>
          <a:ln w="38100" cap="flat" cmpd="sng" algn="ctr">
            <a:solidFill>
              <a:srgbClr val="FFB21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編集者</a:t>
            </a:r>
            <a:endParaRPr lang="ja-JP" altLang="en-US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4493133" y="3342227"/>
            <a:ext cx="648072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 rot="2700000">
            <a:off x="4499003" y="2194557"/>
            <a:ext cx="802800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rot="18900000">
            <a:off x="4499001" y="4498812"/>
            <a:ext cx="802800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72000" y="522919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査読結果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/>
            </a:r>
            <a:b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</a:b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の登録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825282" y="3342227"/>
            <a:ext cx="978966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" name="角丸四角形 32"/>
          <p:cNvSpPr/>
          <p:nvPr/>
        </p:nvSpPr>
        <p:spPr>
          <a:xfrm rot="5400000">
            <a:off x="6347434" y="3309749"/>
            <a:ext cx="1656000" cy="598357"/>
          </a:xfrm>
          <a:prstGeom prst="roundRect">
            <a:avLst>
              <a:gd name="adj" fmla="val 19966"/>
            </a:avLst>
          </a:prstGeom>
          <a:solidFill>
            <a:srgbClr val="FFEA7C"/>
          </a:solidFill>
          <a:ln w="38100" cap="flat" cmpd="sng" algn="ctr">
            <a:solidFill>
              <a:srgbClr val="FFB21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著</a:t>
            </a:r>
            <a:r>
              <a:rPr lang="en-US" altLang="ja-JP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者</a:t>
            </a:r>
            <a:endParaRPr lang="ja-JP" altLang="en-US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724128" y="386104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査読結果</a:t>
            </a:r>
            <a: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  <a:t/>
            </a:r>
            <a:br>
              <a:rPr kumimoji="1" lang="en-US" altLang="ja-JP" dirty="0" smtClean="0">
                <a:latin typeface="小塚ゴシック Pro M" pitchFamily="34" charset="-128"/>
                <a:ea typeface="小塚ゴシック Pro M" pitchFamily="34" charset="-128"/>
              </a:rPr>
            </a:br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の通知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7524328" y="3789040"/>
            <a:ext cx="978966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7524328" y="2852936"/>
            <a:ext cx="978966" cy="533400"/>
          </a:xfrm>
          <a:prstGeom prst="rightArrow">
            <a:avLst>
              <a:gd name="adj1" fmla="val 50556"/>
              <a:gd name="adj2" fmla="val 49745"/>
            </a:avLst>
          </a:prstGeom>
          <a:solidFill>
            <a:srgbClr val="6FAD2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524328" y="22048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採用</a:t>
            </a:r>
            <a:endParaRPr kumimoji="1"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 algn="ctr"/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掲載</a:t>
            </a:r>
            <a:endParaRPr kumimoji="1"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24328" y="429309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改訂版</a:t>
            </a:r>
            <a:endParaRPr kumimoji="1" lang="en-US" altLang="ja-JP" dirty="0" smtClean="0">
              <a:latin typeface="小塚ゴシック Pro M" pitchFamily="34" charset="-128"/>
              <a:ea typeface="小塚ゴシック Pro M" pitchFamily="34" charset="-128"/>
            </a:endParaRPr>
          </a:p>
          <a:p>
            <a:pPr algn="ctr"/>
            <a:r>
              <a:rPr kumimoji="1" lang="ja-JP" altLang="en-US" dirty="0" smtClean="0">
                <a:latin typeface="小塚ゴシック Pro M" pitchFamily="34" charset="-128"/>
                <a:ea typeface="小塚ゴシック Pro M" pitchFamily="34" charset="-128"/>
              </a:rPr>
              <a:t>の要求</a:t>
            </a:r>
            <a:endParaRPr kumimoji="1" lang="ja-JP" altLang="en-US" dirty="0"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ユーザーホームから「著者」を選択します。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７</a:t>
            </a:r>
          </a:p>
        </p:txBody>
      </p:sp>
      <p:pic>
        <p:nvPicPr>
          <p:cNvPr id="17410" name="Picture 2" descr="C:\Users\komatsu\Desktop\OJS-SS\ユーザホーム13.png"/>
          <p:cNvPicPr>
            <a:picLocks noChangeAspect="1" noChangeArrowheads="1"/>
          </p:cNvPicPr>
          <p:nvPr/>
        </p:nvPicPr>
        <p:blipFill>
          <a:blip r:embed="rId2"/>
          <a:srcRect r="24950" b="44865"/>
          <a:stretch>
            <a:fillRect/>
          </a:stretch>
        </p:blipFill>
        <p:spPr bwMode="auto">
          <a:xfrm>
            <a:off x="1619672" y="1700808"/>
            <a:ext cx="5904656" cy="374441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11760" y="3861048"/>
            <a:ext cx="432048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査読結果を確認する論文のタイトルをクリックします。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７</a:t>
            </a:r>
          </a:p>
        </p:txBody>
      </p:sp>
      <p:pic>
        <p:nvPicPr>
          <p:cNvPr id="2" name="Picture 2" descr="C:\Users\komatsu\Desktop\OJS-SS\処理中の投稿物15.png"/>
          <p:cNvPicPr>
            <a:picLocks noChangeAspect="1" noChangeArrowheads="1"/>
          </p:cNvPicPr>
          <p:nvPr/>
        </p:nvPicPr>
        <p:blipFill>
          <a:blip r:embed="rId2"/>
          <a:srcRect r="24950" b="51706"/>
          <a:stretch>
            <a:fillRect/>
          </a:stretch>
        </p:blipFill>
        <p:spPr bwMode="auto">
          <a:xfrm>
            <a:off x="1619672" y="1700808"/>
            <a:ext cx="5904656" cy="374441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716016" y="4077072"/>
            <a:ext cx="864096" cy="2880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「査読」をクリックします。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７</a:t>
            </a:r>
          </a:p>
        </p:txBody>
      </p:sp>
      <p:pic>
        <p:nvPicPr>
          <p:cNvPr id="19458" name="Picture 2" descr="C:\Users\komatsu\Desktop\OJS-SS\#5 概要15.png"/>
          <p:cNvPicPr>
            <a:picLocks noChangeAspect="1" noChangeArrowheads="1"/>
          </p:cNvPicPr>
          <p:nvPr/>
        </p:nvPicPr>
        <p:blipFill>
          <a:blip r:embed="rId2"/>
          <a:srcRect r="25865" b="50506"/>
          <a:stretch>
            <a:fillRect/>
          </a:stretch>
        </p:blipFill>
        <p:spPr bwMode="auto">
          <a:xfrm>
            <a:off x="1655676" y="1484784"/>
            <a:ext cx="5832648" cy="446449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99792" y="3140968"/>
            <a:ext cx="504056" cy="2880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編集者の判断で「改訂を要求」となっています。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７</a:t>
            </a:r>
          </a:p>
        </p:txBody>
      </p:sp>
      <p:pic>
        <p:nvPicPr>
          <p:cNvPr id="20482" name="Picture 2" descr="C:\Users\komatsu\Desktop\OJS-SS\#5 査読15.png"/>
          <p:cNvPicPr>
            <a:picLocks noChangeAspect="1" noChangeArrowheads="1"/>
          </p:cNvPicPr>
          <p:nvPr/>
        </p:nvPicPr>
        <p:blipFill>
          <a:blip r:embed="rId2"/>
          <a:srcRect t="18574" r="25865" b="19200"/>
          <a:stretch>
            <a:fillRect/>
          </a:stretch>
        </p:blipFill>
        <p:spPr bwMode="auto">
          <a:xfrm>
            <a:off x="1655676" y="1340768"/>
            <a:ext cx="5832648" cy="4824536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39752" y="5013176"/>
            <a:ext cx="2376264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dirty="0" smtClean="0"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査読者からのコメントを読み、改訂版を作成して、「著者版のアップロード」を行います。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７</a:t>
            </a:r>
          </a:p>
        </p:txBody>
      </p:sp>
      <p:pic>
        <p:nvPicPr>
          <p:cNvPr id="20482" name="Picture 2" descr="C:\Users\komatsu\Desktop\OJS-SS\#5 査読15.png"/>
          <p:cNvPicPr>
            <a:picLocks noChangeAspect="1" noChangeArrowheads="1"/>
          </p:cNvPicPr>
          <p:nvPr/>
        </p:nvPicPr>
        <p:blipFill>
          <a:blip r:embed="rId2"/>
          <a:srcRect t="31577" r="24950" b="19200"/>
          <a:stretch>
            <a:fillRect/>
          </a:stretch>
        </p:blipFill>
        <p:spPr bwMode="auto">
          <a:xfrm>
            <a:off x="1619672" y="1916832"/>
            <a:ext cx="5904656" cy="3816424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339752" y="5229200"/>
            <a:ext cx="3456384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7162800" cy="965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 smtClean="0">
                <a:latin typeface="小塚ゴシック Pro H" pitchFamily="-107" charset="-128"/>
                <a:ea typeface="小塚ゴシック Pro B" pitchFamily="-107" charset="-128"/>
              </a:rPr>
              <a:t>OJS</a:t>
            </a:r>
            <a:r>
              <a:rPr lang="ja-JP" altLang="en-US" dirty="0" smtClean="0">
                <a:latin typeface="小塚ゴシック Pro H" pitchFamily="-107" charset="-128"/>
                <a:ea typeface="小塚ゴシック Pro B" pitchFamily="-107" charset="-128"/>
              </a:rPr>
              <a:t> </a:t>
            </a:r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講習会・目次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676400" y="1600200"/>
            <a:ext cx="6934200" cy="4754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とは何か、できることを知ろう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OJS 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に登場するメンバーのことを知ろう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「編集者」として「査読者」を割り振ろう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「査読者」として論文を査読してみよう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「編集者」として論文に査読結果を登録しよう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  <a:latin typeface="小塚ゴシック Pro M" pitchFamily="-107" charset="-128"/>
                <a:ea typeface="小塚ゴシック Pro M" pitchFamily="-107" charset="-128"/>
              </a:rPr>
              <a:t>「著者」として修正した論文を投稿しよう</a:t>
            </a:r>
            <a:endParaRPr lang="en-US" altLang="ja-JP" sz="2000" dirty="0" smtClean="0">
              <a:solidFill>
                <a:schemeClr val="bg1">
                  <a:lumMod val="65000"/>
                </a:schemeClr>
              </a:solidFill>
              <a:latin typeface="小塚ゴシック Pro M" pitchFamily="-107" charset="-128"/>
              <a:ea typeface="小塚ゴシック Pro M" pitchFamily="-107" charset="-128"/>
            </a:endParaRPr>
          </a:p>
          <a:p>
            <a:pPr marL="0" indent="0" eaLnBrk="1" hangingPunct="1">
              <a:lnSpc>
                <a:spcPct val="180000"/>
              </a:lnSpc>
              <a:spcBef>
                <a:spcPct val="0"/>
              </a:spcBef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94383" y="1746250"/>
            <a:ext cx="425450" cy="400050"/>
            <a:chOff x="147" y="2350"/>
            <a:chExt cx="276" cy="259"/>
          </a:xfrm>
        </p:grpSpPr>
        <p:sp>
          <p:nvSpPr>
            <p:cNvPr id="5" name="角丸四角形 17"/>
            <p:cNvSpPr/>
            <p:nvPr/>
          </p:nvSpPr>
          <p:spPr>
            <a:xfrm>
              <a:off x="169" y="2350"/>
              <a:ext cx="242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61" name="テキスト ボックス 24"/>
            <p:cNvSpPr txBox="1">
              <a:spLocks noChangeArrowheads="1"/>
            </p:cNvSpPr>
            <p:nvPr/>
          </p:nvSpPr>
          <p:spPr bwMode="auto">
            <a:xfrm>
              <a:off x="147" y="235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１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92796" y="2293063"/>
            <a:ext cx="428625" cy="396875"/>
            <a:chOff x="154" y="2350"/>
            <a:chExt cx="278" cy="257"/>
          </a:xfrm>
        </p:grpSpPr>
        <p:sp>
          <p:nvSpPr>
            <p:cNvPr id="8" name="角丸四角形 17"/>
            <p:cNvSpPr/>
            <p:nvPr/>
          </p:nvSpPr>
          <p:spPr>
            <a:xfrm>
              <a:off x="169" y="2350"/>
              <a:ext cx="251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9" name="テキスト ボックス 24"/>
            <p:cNvSpPr txBox="1">
              <a:spLocks noChangeArrowheads="1"/>
            </p:cNvSpPr>
            <p:nvPr/>
          </p:nvSpPr>
          <p:spPr bwMode="auto">
            <a:xfrm>
              <a:off x="154" y="2355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２</a:t>
              </a:r>
              <a:endParaRPr lang="en-US" altLang="ja-JP" sz="200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92796" y="2836701"/>
            <a:ext cx="428625" cy="407987"/>
            <a:chOff x="153" y="2350"/>
            <a:chExt cx="278" cy="265"/>
          </a:xfrm>
        </p:grpSpPr>
        <p:sp>
          <p:nvSpPr>
            <p:cNvPr id="11" name="角丸四角形 17"/>
            <p:cNvSpPr/>
            <p:nvPr/>
          </p:nvSpPr>
          <p:spPr>
            <a:xfrm>
              <a:off x="169" y="2350"/>
              <a:ext cx="244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7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３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86446" y="3391451"/>
            <a:ext cx="441325" cy="420687"/>
            <a:chOff x="153" y="2350"/>
            <a:chExt cx="286" cy="273"/>
          </a:xfrm>
        </p:grpSpPr>
        <p:sp>
          <p:nvSpPr>
            <p:cNvPr id="23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４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086446" y="3958901"/>
            <a:ext cx="441325" cy="420687"/>
            <a:chOff x="153" y="2350"/>
            <a:chExt cx="286" cy="273"/>
          </a:xfrm>
        </p:grpSpPr>
        <p:sp>
          <p:nvSpPr>
            <p:cNvPr id="29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3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５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1086446" y="4526351"/>
            <a:ext cx="441325" cy="420687"/>
            <a:chOff x="153" y="2350"/>
            <a:chExt cx="286" cy="273"/>
          </a:xfrm>
        </p:grpSpPr>
        <p:sp>
          <p:nvSpPr>
            <p:cNvPr id="32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10251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小塚ゴシック Pro B" pitchFamily="-107" charset="-128"/>
                  <a:ea typeface="小塚ゴシック Pro B" pitchFamily="-107" charset="-128"/>
                </a:rPr>
                <a:t>６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086446" y="5093801"/>
            <a:ext cx="441325" cy="420687"/>
            <a:chOff x="153" y="2350"/>
            <a:chExt cx="286" cy="273"/>
          </a:xfrm>
        </p:grpSpPr>
        <p:sp>
          <p:nvSpPr>
            <p:cNvPr id="24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5" name="テキスト ボックス 24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>
                  <a:latin typeface="小塚ゴシック Pro B" pitchFamily="-107" charset="-128"/>
                  <a:ea typeface="小塚ゴシック Pro B" pitchFamily="-107" charset="-128"/>
                </a:rPr>
                <a:t>７</a:t>
              </a:r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086446" y="5661248"/>
            <a:ext cx="441325" cy="420687"/>
            <a:chOff x="153" y="2350"/>
            <a:chExt cx="286" cy="273"/>
          </a:xfrm>
        </p:grpSpPr>
        <p:sp>
          <p:nvSpPr>
            <p:cNvPr id="27" name="角丸四角形 17"/>
            <p:cNvSpPr/>
            <p:nvPr/>
          </p:nvSpPr>
          <p:spPr>
            <a:xfrm>
              <a:off x="169" y="2350"/>
              <a:ext cx="245" cy="243"/>
            </a:xfrm>
            <a:prstGeom prst="roundRect">
              <a:avLst/>
            </a:prstGeom>
            <a:solidFill>
              <a:srgbClr val="D2F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>
                <a:solidFill>
                  <a:srgbClr val="FFFFFF"/>
                </a:solidFill>
                <a:ea typeface="小塚ゴシック Pro M" pitchFamily="-107" charset="-128"/>
              </a:endParaRPr>
            </a:p>
          </p:txBody>
        </p:sp>
        <p:sp>
          <p:nvSpPr>
            <p:cNvPr id="28" name="テキスト ボックス 27"/>
            <p:cNvSpPr txBox="1">
              <a:spLocks noChangeArrowheads="1"/>
            </p:cNvSpPr>
            <p:nvPr/>
          </p:nvSpPr>
          <p:spPr bwMode="auto">
            <a:xfrm>
              <a:off x="153" y="2363"/>
              <a:ext cx="28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dirty="0" smtClean="0">
                  <a:latin typeface="小塚ゴシック Pro B" pitchFamily="-107" charset="-128"/>
                  <a:ea typeface="小塚ゴシック Pro B" pitchFamily="-107" charset="-128"/>
                </a:rPr>
                <a:t>８</a:t>
              </a:r>
              <a:endParaRPr lang="ja-JP" altLang="en-US" sz="2000" dirty="0">
                <a:latin typeface="小塚ゴシック Pro B" pitchFamily="-107" charset="-128"/>
                <a:ea typeface="小塚ゴシック Pro B" pitchFamily="-107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sz="22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編集者は改定された「著者版」を確認し、「判断の選択」プルダウンメニューから「査読のやり直し」を選択し、「判断の記録」をクリックします。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８</a:t>
            </a:r>
          </a:p>
        </p:txBody>
      </p:sp>
      <p:pic>
        <p:nvPicPr>
          <p:cNvPr id="21506" name="Picture 2" descr="C:\Users\komatsu\Desktop\OJS-SS\#5 査読17.png"/>
          <p:cNvPicPr>
            <a:picLocks noChangeAspect="1" noChangeArrowheads="1"/>
          </p:cNvPicPr>
          <p:nvPr/>
        </p:nvPicPr>
        <p:blipFill>
          <a:blip r:embed="rId2"/>
          <a:srcRect t="56154" r="24950"/>
          <a:stretch>
            <a:fillRect/>
          </a:stretch>
        </p:blipFill>
        <p:spPr bwMode="auto">
          <a:xfrm>
            <a:off x="1619672" y="2182265"/>
            <a:ext cx="5904656" cy="3767015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347864" y="4941168"/>
            <a:ext cx="1584176" cy="2880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75856" y="4005064"/>
            <a:ext cx="2160240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sz="22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改訂された著者版のラジオボタンをクリックして「再実行」をクリックします。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８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22530" name="Picture 2" descr="C:\Users\komatsu\Desktop\OJS-SS\#5 査読18.png"/>
          <p:cNvPicPr>
            <a:picLocks noChangeAspect="1" noChangeArrowheads="1"/>
          </p:cNvPicPr>
          <p:nvPr/>
        </p:nvPicPr>
        <p:blipFill>
          <a:blip r:embed="rId2"/>
          <a:srcRect t="59533" r="24950"/>
          <a:stretch>
            <a:fillRect/>
          </a:stretch>
        </p:blipFill>
        <p:spPr bwMode="auto">
          <a:xfrm>
            <a:off x="1619672" y="2204864"/>
            <a:ext cx="5904656" cy="3573091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19872" y="4653136"/>
            <a:ext cx="1728192" cy="432048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860032" y="4365104"/>
            <a:ext cx="720080" cy="288032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4" y="38100"/>
            <a:ext cx="8040564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80000"/>
              </a:lnSpc>
            </a:pPr>
            <a:r>
              <a:rPr lang="ja-JP" altLang="en-US" sz="2200" dirty="0" smtClean="0">
                <a:latin typeface="小塚ゴシック Pro M" pitchFamily="-107" charset="-128"/>
                <a:ea typeface="小塚ゴシック Pro M" pitchFamily="-107" charset="-128"/>
              </a:rPr>
              <a:t>「編集者」として修正された論文の再査読を依頼しよう</a:t>
            </a:r>
          </a:p>
        </p:txBody>
      </p:sp>
      <p:sp>
        <p:nvSpPr>
          <p:cNvPr id="18" name="円/楕円 17"/>
          <p:cNvSpPr/>
          <p:nvPr/>
        </p:nvSpPr>
        <p:spPr>
          <a:xfrm>
            <a:off x="762000" y="928688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18437" name="Rectangle 16"/>
          <p:cNvSpPr txBox="1">
            <a:spLocks noChangeArrowheads="1"/>
          </p:cNvSpPr>
          <p:nvPr/>
        </p:nvSpPr>
        <p:spPr bwMode="auto">
          <a:xfrm>
            <a:off x="1252538" y="914400"/>
            <a:ext cx="7351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査読が「ラウンド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2</a:t>
            </a: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」になりました。査読者に依頼のメールを出し、再度査読をしてもらいましょう。</a:t>
            </a: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</p:txBody>
      </p:sp>
      <p:sp>
        <p:nvSpPr>
          <p:cNvPr id="1844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８</a:t>
            </a:r>
          </a:p>
        </p:txBody>
      </p:sp>
      <p:pic>
        <p:nvPicPr>
          <p:cNvPr id="23554" name="Picture 2" descr="C:\Users\komatsu\Desktop\OJS-SS\#5 査読19.png"/>
          <p:cNvPicPr>
            <a:picLocks noChangeAspect="1" noChangeArrowheads="1"/>
          </p:cNvPicPr>
          <p:nvPr/>
        </p:nvPicPr>
        <p:blipFill>
          <a:blip r:embed="rId2"/>
          <a:srcRect t="22629" r="24950" b="32112"/>
          <a:stretch>
            <a:fillRect/>
          </a:stretch>
        </p:blipFill>
        <p:spPr bwMode="auto">
          <a:xfrm>
            <a:off x="1619672" y="1916832"/>
            <a:ext cx="5904656" cy="3888432"/>
          </a:xfrm>
          <a:prstGeom prst="rect">
            <a:avLst/>
          </a:prstGeom>
          <a:noFill/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347864" y="3717032"/>
            <a:ext cx="648072" cy="504056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347864" y="5301208"/>
            <a:ext cx="288032" cy="216024"/>
          </a:xfrm>
          <a:prstGeom prst="rect">
            <a:avLst/>
          </a:prstGeom>
          <a:noFill/>
          <a:ln w="38100">
            <a:solidFill>
              <a:srgbClr val="FFB21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smtClean="0">
                <a:latin typeface="小塚ゴシック Pro B" pitchFamily="-107" charset="-128"/>
                <a:ea typeface="小塚ゴシック Pro B" pitchFamily="-107" charset="-128"/>
              </a:rPr>
              <a:t>他にできること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257300" y="1988840"/>
            <a:ext cx="7467600" cy="41547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実際には、この後レイアウトエディタを任命し、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/>
            </a:r>
            <a:b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</a:b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雑誌の体裁を整えさせたり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…</a:t>
            </a:r>
          </a:p>
          <a:p>
            <a:pPr marL="0" eaLnBrk="1" hangingPunct="1">
              <a:spcBef>
                <a:spcPct val="0"/>
              </a:spcBef>
              <a:buFont typeface="Arial" charset="0"/>
              <a:buNone/>
            </a:pP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eaLnBrk="1" hangingPunct="1"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校正者に校正を依頼したり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>…</a:t>
            </a:r>
          </a:p>
          <a:p>
            <a:pPr marL="0" eaLnBrk="1" hangingPunct="1">
              <a:spcBef>
                <a:spcPct val="0"/>
              </a:spcBef>
              <a:buFont typeface="Arial" charset="0"/>
              <a:buNone/>
            </a:pPr>
            <a:endParaRPr lang="en-US" altLang="ja-JP" sz="2000" dirty="0" smtClean="0">
              <a:latin typeface="小塚ゴシック Pro M" pitchFamily="-107" charset="-128"/>
              <a:ea typeface="小塚ゴシック Pro M" pitchFamily="-107" charset="-128"/>
            </a:endParaRPr>
          </a:p>
          <a:p>
            <a:pPr marL="0" eaLnBrk="1" hangingPunct="1">
              <a:spcBef>
                <a:spcPct val="0"/>
              </a:spcBef>
              <a:buFont typeface="Arial" charset="0"/>
              <a:buNone/>
            </a:pP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編集者が「号」を設定し、複数の論文の並び順を調整し、</a:t>
            </a:r>
            <a: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  <a:t/>
            </a:r>
            <a:br>
              <a:rPr lang="en-US" altLang="ja-JP" sz="2000" dirty="0" smtClean="0">
                <a:latin typeface="小塚ゴシック Pro M" pitchFamily="-107" charset="-128"/>
                <a:ea typeface="小塚ゴシック Pro M" pitchFamily="-107" charset="-128"/>
              </a:rPr>
            </a:br>
            <a:r>
              <a:rPr lang="ja-JP" altLang="en-US" sz="2000" dirty="0" smtClean="0">
                <a:latin typeface="小塚ゴシック Pro M" pitchFamily="-107" charset="-128"/>
                <a:ea typeface="小塚ゴシック Pro M" pitchFamily="-107" charset="-128"/>
              </a:rPr>
              <a:t>表紙をつけて論文をオンライン発行するところまでできます。</a:t>
            </a:r>
          </a:p>
        </p:txBody>
      </p:sp>
      <p:sp>
        <p:nvSpPr>
          <p:cNvPr id="5" name="円/楕円 4"/>
          <p:cNvSpPr/>
          <p:nvPr/>
        </p:nvSpPr>
        <p:spPr>
          <a:xfrm>
            <a:off x="762000" y="2068066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762000" y="2960935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762000" y="3565773"/>
            <a:ext cx="295275" cy="295275"/>
          </a:xfrm>
          <a:prstGeom prst="ellipse">
            <a:avLst/>
          </a:prstGeom>
          <a:noFill/>
          <a:ln w="889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900">
              <a:solidFill>
                <a:srgbClr val="FFFFFF"/>
              </a:solidFill>
              <a:ea typeface="小塚ゴシック Pro M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3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ユーザーホーム</a:t>
            </a:r>
          </a:p>
        </p:txBody>
      </p:sp>
      <p:sp>
        <p:nvSpPr>
          <p:cNvPr id="12292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12294" name="Picture 6" descr="C:\Users\komatsu\Desktop\ユーザホー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1080000"/>
            <a:ext cx="8029575" cy="4953000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3284984"/>
            <a:ext cx="7239000" cy="609600"/>
          </a:xfrm>
        </p:spPr>
        <p:txBody>
          <a:bodyPr/>
          <a:lstStyle/>
          <a:p>
            <a:r>
              <a:rPr lang="en-US" altLang="ja-JP" dirty="0" smtClean="0">
                <a:latin typeface="小塚ゴシック Pro M" pitchFamily="-107" charset="-128"/>
                <a:ea typeface="小塚ゴシック Pro M" pitchFamily="-107" charset="-128"/>
              </a:rPr>
              <a:t>http://</a:t>
            </a:r>
            <a:r>
              <a:rPr lang="en-US" altLang="ja-JP" dirty="0" smtClean="0">
                <a:latin typeface="小塚ゴシック Pro M" pitchFamily="-107" charset="-128"/>
                <a:ea typeface="小塚ゴシック Pro M" pitchFamily="-107" charset="-128"/>
              </a:rPr>
              <a:t>ojs.viz.media.kyoto-u.ac.jp/ojsfortest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3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雑誌管理者のページ</a:t>
            </a:r>
          </a:p>
        </p:txBody>
      </p:sp>
      <p:sp>
        <p:nvSpPr>
          <p:cNvPr id="13316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13317" name="Picture 5" descr="C:\Users\komatsu\Desktop\雑誌管理.png"/>
          <p:cNvPicPr>
            <a:picLocks noChangeAspect="1" noChangeArrowheads="1"/>
          </p:cNvPicPr>
          <p:nvPr/>
        </p:nvPicPr>
        <p:blipFill>
          <a:blip r:embed="rId2"/>
          <a:srcRect b="27241"/>
          <a:stretch>
            <a:fillRect/>
          </a:stretch>
        </p:blipFill>
        <p:spPr bwMode="auto">
          <a:xfrm>
            <a:off x="638175" y="1080000"/>
            <a:ext cx="7867650" cy="4941288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3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 smtClean="0">
                <a:latin typeface="小塚ゴシック Pro B" pitchFamily="-107" charset="-128"/>
                <a:ea typeface="小塚ゴシック Pro B" pitchFamily="-107" charset="-128"/>
              </a:rPr>
              <a:t>編集者のページ</a:t>
            </a:r>
          </a:p>
        </p:txBody>
      </p:sp>
      <p:sp>
        <p:nvSpPr>
          <p:cNvPr id="13316" name="テキスト ボックス 24"/>
          <p:cNvSpPr txBox="1">
            <a:spLocks noChangeArrowheads="1"/>
          </p:cNvSpPr>
          <p:nvPr/>
        </p:nvSpPr>
        <p:spPr bwMode="auto">
          <a:xfrm>
            <a:off x="266700" y="3238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小塚ゴシック Pro B" pitchFamily="-107" charset="-128"/>
                <a:ea typeface="小塚ゴシック Pro B" pitchFamily="-107" charset="-128"/>
              </a:rPr>
              <a:t>２</a:t>
            </a:r>
            <a:endParaRPr lang="ja-JP" altLang="en-US" sz="2000" dirty="0">
              <a:solidFill>
                <a:schemeClr val="bg1"/>
              </a:solidFill>
              <a:latin typeface="小塚ゴシック Pro B" pitchFamily="-107" charset="-128"/>
              <a:ea typeface="小塚ゴシック Pro B" pitchFamily="-107" charset="-128"/>
            </a:endParaRPr>
          </a:p>
        </p:txBody>
      </p:sp>
      <p:pic>
        <p:nvPicPr>
          <p:cNvPr id="24578" name="Picture 2" descr="C:\Users\komatsu\Desktop\OJS-SS\編集者ホーム2.png"/>
          <p:cNvPicPr>
            <a:picLocks noChangeAspect="1" noChangeArrowheads="1"/>
          </p:cNvPicPr>
          <p:nvPr/>
        </p:nvPicPr>
        <p:blipFill>
          <a:blip r:embed="rId2"/>
          <a:srcRect b="27241"/>
          <a:stretch>
            <a:fillRect/>
          </a:stretch>
        </p:blipFill>
        <p:spPr bwMode="auto">
          <a:xfrm>
            <a:off x="638175" y="1080000"/>
            <a:ext cx="7867651" cy="4941288"/>
          </a:xfrm>
          <a:prstGeom prst="rect">
            <a:avLst/>
          </a:prstGeom>
          <a:noFill/>
          <a:ln>
            <a:solidFill>
              <a:srgbClr val="6FAD2C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設定 3">
      <a:dk1>
        <a:sysClr val="windowText" lastClr="000000"/>
      </a:dk1>
      <a:lt1>
        <a:sysClr val="window" lastClr="FFFFFF"/>
      </a:lt1>
      <a:dk2>
        <a:srgbClr val="F5FFFF"/>
      </a:dk2>
      <a:lt2>
        <a:srgbClr val="EEECE1"/>
      </a:lt2>
      <a:accent1>
        <a:srgbClr val="1840A7"/>
      </a:accent1>
      <a:accent2>
        <a:srgbClr val="D90202"/>
      </a:accent2>
      <a:accent3>
        <a:srgbClr val="B4E6FD"/>
      </a:accent3>
      <a:accent4>
        <a:srgbClr val="62B6FD"/>
      </a:accent4>
      <a:accent5>
        <a:srgbClr val="FFF5F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3415</TotalTime>
  <Words>2237</Words>
  <Application>Microsoft Office PowerPoint</Application>
  <PresentationFormat>画面に合わせる (4:3)</PresentationFormat>
  <Paragraphs>369</Paragraphs>
  <Slides>70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70</vt:i4>
      </vt:variant>
    </vt:vector>
  </HeadingPairs>
  <TitlesOfParts>
    <vt:vector size="72" baseType="lpstr">
      <vt:lpstr>Office テーマ</vt:lpstr>
      <vt:lpstr>Level</vt:lpstr>
      <vt:lpstr>京都大学 Open Journal Systems 講習会</vt:lpstr>
      <vt:lpstr>OJS 講習会の目標</vt:lpstr>
      <vt:lpstr>OJS 講習会・目次</vt:lpstr>
      <vt:lpstr>OJS とは何か、できることを知ろう</vt:lpstr>
      <vt:lpstr>OJS 講習会・目次</vt:lpstr>
      <vt:lpstr>OJS に登場するメンバーのことを知ろう</vt:lpstr>
      <vt:lpstr>ユーザーホーム</vt:lpstr>
      <vt:lpstr>雑誌管理者のページ</vt:lpstr>
      <vt:lpstr>編集者のページ</vt:lpstr>
      <vt:lpstr>著者のページ</vt:lpstr>
      <vt:lpstr>査読者のページ</vt:lpstr>
      <vt:lpstr>OJS にログインしてみよう</vt:lpstr>
      <vt:lpstr>OJS にログインしてみよう</vt:lpstr>
      <vt:lpstr>OJS にログインしてみよう</vt:lpstr>
      <vt:lpstr>OJS にログインしてみよう</vt:lpstr>
      <vt:lpstr>OJS にログインしてみよう</vt:lpstr>
      <vt:lpstr>OJS 講習会・目次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「著者」として論文を投稿しよう</vt:lpstr>
      <vt:lpstr>OJS 講習会・目次</vt:lpstr>
      <vt:lpstr>「編集者」として「査読者」を割り振ろう</vt:lpstr>
      <vt:lpstr>「編集者」として「査読者」を割り振ろう</vt:lpstr>
      <vt:lpstr>「編集者」として「査読者」を割り振ろう</vt:lpstr>
      <vt:lpstr>「編集者」として「査読者」を割り振ろう</vt:lpstr>
      <vt:lpstr>「編集者」として「査読者」を割り振ろう</vt:lpstr>
      <vt:lpstr>「編集者」として「査読者」を割り振ろう</vt:lpstr>
      <vt:lpstr>「編集者」として「査読者」を割り振ろう</vt:lpstr>
      <vt:lpstr>「編集者」として「査読者」を割り振ろう</vt:lpstr>
      <vt:lpstr>「編集者」として「査読者」を割り振ろう</vt:lpstr>
      <vt:lpstr>OJS 講習会・目次</vt:lpstr>
      <vt:lpstr>「査読者」として論文を査読してみよう</vt:lpstr>
      <vt:lpstr>「査読者」として論文を査読してみよう</vt:lpstr>
      <vt:lpstr>「査読者」として論文を査読してみよう</vt:lpstr>
      <vt:lpstr>「査読者」として論文を査読してみよう</vt:lpstr>
      <vt:lpstr>「査読者」として論文を査読してみよう</vt:lpstr>
      <vt:lpstr>「査読者」として論文を査読してみよう</vt:lpstr>
      <vt:lpstr>「査読者」として論文を査読してみよう</vt:lpstr>
      <vt:lpstr>「査読者」として論文を査読してみよう</vt:lpstr>
      <vt:lpstr>OJS 講習会・目次</vt:lpstr>
      <vt:lpstr>「編集者」として論文に査読結果を登録しよう</vt:lpstr>
      <vt:lpstr>「編集者」として論文に査読結果を登録しよう</vt:lpstr>
      <vt:lpstr>「編集者」として論文に査読結果を登録しよう</vt:lpstr>
      <vt:lpstr>「編集者」として論文に査読結果を登録しよう</vt:lpstr>
      <vt:lpstr>「編集者」として論文に査読結果を登録しよう</vt:lpstr>
      <vt:lpstr>「編集者」として論文に査読結果を登録しよう</vt:lpstr>
      <vt:lpstr>「編集者」として論文に査読結果を登録しよう</vt:lpstr>
      <vt:lpstr>「編集者」として論文に査読結果を登録しよう</vt:lpstr>
      <vt:lpstr>「編集者」として論文に査読結果を登録しよう</vt:lpstr>
      <vt:lpstr>OJS 講習会・目次</vt:lpstr>
      <vt:lpstr>「著者」として修正した論文を投稿しよう</vt:lpstr>
      <vt:lpstr>「著者」として修正した論文を投稿しよう</vt:lpstr>
      <vt:lpstr>「著者」として修正した論文を投稿しよう</vt:lpstr>
      <vt:lpstr>「著者」として修正した論文を投稿しよう</vt:lpstr>
      <vt:lpstr>「著者」として修正した論文を投稿しよう</vt:lpstr>
      <vt:lpstr>OJS 講習会・目次</vt:lpstr>
      <vt:lpstr>「編集者」として修正された論文の再査読を依頼しよう</vt:lpstr>
      <vt:lpstr>「編集者」として修正された論文の再査読を依頼しよう</vt:lpstr>
      <vt:lpstr>「編集者」として修正された論文の再査読を依頼しよう</vt:lpstr>
      <vt:lpstr>他にできること</vt:lpstr>
      <vt:lpstr>http://ojs.viz.media.kyoto-u.ac.jp/ojsfortest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福井工業大学 moodle講習会</dc:title>
  <dc:creator>morimoto</dc:creator>
  <cp:lastModifiedBy>group2</cp:lastModifiedBy>
  <cp:revision>98</cp:revision>
  <cp:lastPrinted>2009-07-02T08:23:56Z</cp:lastPrinted>
  <dcterms:created xsi:type="dcterms:W3CDTF">2009-07-02T04:43:38Z</dcterms:created>
  <dcterms:modified xsi:type="dcterms:W3CDTF">2011-02-01T10:58:12Z</dcterms:modified>
</cp:coreProperties>
</file>