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1" r:id="rId7"/>
    <p:sldId id="265" r:id="rId8"/>
    <p:sldId id="263" r:id="rId9"/>
    <p:sldId id="266" r:id="rId10"/>
    <p:sldId id="268" r:id="rId11"/>
    <p:sldId id="269" r:id="rId12"/>
    <p:sldId id="271" r:id="rId13"/>
    <p:sldId id="267" r:id="rId14"/>
    <p:sldId id="273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3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4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9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AEA6-F7CD-4578-9BE1-96D05761B19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3FD5-6B11-4E1E-B2E1-E67CCF9C0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35327"/>
            <a:ext cx="9144000" cy="238760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sz="4400" dirty="0"/>
              <a:t>在线</a:t>
            </a:r>
            <a:r>
              <a:rPr lang="en-US" altLang="zh-CN" sz="4400" dirty="0"/>
              <a:t>python</a:t>
            </a:r>
            <a:r>
              <a:rPr lang="zh-CN" altLang="en-US" sz="4400" dirty="0"/>
              <a:t>程序设计</a:t>
            </a:r>
            <a:br>
              <a:rPr lang="en-US" altLang="zh-CN" sz="4400" dirty="0"/>
            </a:br>
            <a:r>
              <a:rPr lang="en-US" altLang="zh-CN" dirty="0" err="1"/>
              <a:t>fake_jupyter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6111"/>
            <a:ext cx="9144000" cy="1655762"/>
          </a:xfrm>
        </p:spPr>
        <p:txBody>
          <a:bodyPr/>
          <a:lstStyle/>
          <a:p>
            <a:r>
              <a:rPr lang="en-US" altLang="zh-CN" dirty="0"/>
              <a:t>1700012886  </a:t>
            </a:r>
            <a:r>
              <a:rPr lang="zh-CN" altLang="en-US" dirty="0"/>
              <a:t>张克驰</a:t>
            </a:r>
          </a:p>
        </p:txBody>
      </p:sp>
    </p:spTree>
    <p:extLst>
      <p:ext uri="{BB962C8B-B14F-4D97-AF65-F5344CB8AC3E}">
        <p14:creationId xmlns:p14="http://schemas.microsoft.com/office/powerpoint/2010/main" val="345148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后端部分</a:t>
            </a:r>
            <a:r>
              <a:rPr lang="en-US" altLang="zh-CN" dirty="0"/>
              <a:t>——</a:t>
            </a:r>
            <a:r>
              <a:rPr lang="zh-CN" altLang="en-US" dirty="0"/>
              <a:t>端口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92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/ </a:t>
            </a:r>
            <a:r>
              <a:rPr lang="zh-CN" altLang="en-US" dirty="0"/>
              <a:t>：返回主页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runCode</a:t>
            </a:r>
            <a:r>
              <a:rPr lang="zh-CN" altLang="en-US" dirty="0"/>
              <a:t>：运行代码，返回运行结果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runLocal</a:t>
            </a:r>
            <a:r>
              <a:rPr lang="zh-CN" altLang="en-US" dirty="0"/>
              <a:t>：获取当前环境变量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getKeywords</a:t>
            </a:r>
            <a:r>
              <a:rPr lang="zh-CN" altLang="en-US" dirty="0"/>
              <a:t>：根据代码，返回代码补全预测结果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runStep</a:t>
            </a:r>
            <a:r>
              <a:rPr lang="zh-CN" altLang="en-US" dirty="0"/>
              <a:t>：分步运行代码，返回按时间步组织的结果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getAST</a:t>
            </a:r>
            <a:r>
              <a:rPr lang="zh-CN" altLang="en-US" dirty="0"/>
              <a:t>：获取代码的</a:t>
            </a:r>
            <a:r>
              <a:rPr lang="en-US" altLang="zh-CN" dirty="0"/>
              <a:t>AST</a:t>
            </a:r>
            <a:r>
              <a:rPr lang="zh-CN" altLang="en-US" dirty="0"/>
              <a:t>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699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后端部分</a:t>
            </a:r>
            <a:r>
              <a:rPr lang="en-US" altLang="zh-CN" dirty="0"/>
              <a:t>——</a:t>
            </a:r>
            <a:r>
              <a:rPr lang="zh-CN" altLang="en-US" dirty="0"/>
              <a:t>一些重要类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myPython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1"/>
            <a:r>
              <a:rPr lang="zh-CN" altLang="en-US" dirty="0"/>
              <a:t>继承了</a:t>
            </a:r>
            <a:r>
              <a:rPr lang="en-US" altLang="zh-CN" dirty="0" err="1"/>
              <a:t>code.InteractiveInterpreter</a:t>
            </a:r>
            <a:r>
              <a:rPr lang="zh-CN" altLang="en-US" dirty="0"/>
              <a:t>，对一些成员函数进行重写，对结果重定向</a:t>
            </a:r>
            <a:endParaRPr lang="en-US" altLang="zh-CN" dirty="0"/>
          </a:p>
          <a:p>
            <a:pPr lvl="1"/>
            <a:r>
              <a:rPr lang="zh-CN" altLang="en-US" dirty="0"/>
              <a:t>同时增加了</a:t>
            </a:r>
            <a:r>
              <a:rPr lang="en-US" altLang="zh-CN" dirty="0" err="1"/>
              <a:t>runcode_step</a:t>
            </a:r>
            <a:r>
              <a:rPr lang="zh-CN" altLang="en-US" dirty="0"/>
              <a:t>函数，使用</a:t>
            </a:r>
            <a:r>
              <a:rPr lang="en-US" altLang="zh-CN" dirty="0" err="1"/>
              <a:t>trace_func</a:t>
            </a:r>
            <a:r>
              <a:rPr lang="zh-CN" altLang="en-US" dirty="0"/>
              <a:t>分步跟踪代码运行环境，并根据返回信息还原每一步的运行结果</a:t>
            </a:r>
            <a:endParaRPr lang="en-US" altLang="zh-CN" dirty="0"/>
          </a:p>
          <a:p>
            <a:pPr lvl="1"/>
            <a:r>
              <a:rPr lang="zh-CN" altLang="en-US" dirty="0"/>
              <a:t>这是负责代码运行的类，每一个</a:t>
            </a:r>
            <a:r>
              <a:rPr lang="en-US" altLang="zh-CN" dirty="0"/>
              <a:t>cookie</a:t>
            </a:r>
            <a:r>
              <a:rPr lang="zh-CN" altLang="en-US" dirty="0"/>
              <a:t>对应一个</a:t>
            </a:r>
            <a:r>
              <a:rPr lang="en-US" altLang="zh-CN" dirty="0" err="1"/>
              <a:t>myPython</a:t>
            </a:r>
            <a:r>
              <a:rPr lang="zh-CN" altLang="en-US" dirty="0"/>
              <a:t>对象，每一个</a:t>
            </a:r>
            <a:r>
              <a:rPr lang="en-US" altLang="zh-CN" dirty="0" err="1"/>
              <a:t>myPython</a:t>
            </a:r>
            <a:r>
              <a:rPr lang="zh-CN" altLang="en-US" dirty="0"/>
              <a:t>对象对应一个运行环境，互相之间互不干扰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consoleList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1"/>
            <a:r>
              <a:rPr lang="en-US" altLang="zh-CN" dirty="0" err="1"/>
              <a:t>myPython</a:t>
            </a:r>
            <a:r>
              <a:rPr lang="zh-CN" altLang="en-US" dirty="0"/>
              <a:t>的管理类，核心是一个字典，根据</a:t>
            </a:r>
            <a:r>
              <a:rPr lang="en-US" altLang="zh-CN" dirty="0"/>
              <a:t>cookie</a:t>
            </a:r>
            <a:r>
              <a:rPr lang="zh-CN" altLang="en-US" dirty="0"/>
              <a:t>获取</a:t>
            </a:r>
            <a:r>
              <a:rPr lang="en-US" altLang="zh-CN" dirty="0" err="1"/>
              <a:t>myPython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56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后端部分</a:t>
            </a:r>
            <a:r>
              <a:rPr lang="en-US" altLang="zh-CN" dirty="0"/>
              <a:t>——</a:t>
            </a:r>
            <a:r>
              <a:rPr lang="zh-CN" altLang="en-US" dirty="0"/>
              <a:t>一些重要类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AbstractSyntaxTree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 err="1"/>
              <a:t>ast</a:t>
            </a:r>
            <a:r>
              <a:rPr lang="zh-CN" altLang="en-US" dirty="0"/>
              <a:t>的结果进行包装的类</a:t>
            </a:r>
            <a:endParaRPr lang="en-US" altLang="zh-CN" dirty="0"/>
          </a:p>
          <a:p>
            <a:pPr lvl="1"/>
            <a:r>
              <a:rPr lang="zh-CN" altLang="en-US" dirty="0"/>
              <a:t>利用该类可以将</a:t>
            </a:r>
            <a:r>
              <a:rPr lang="en-US" altLang="zh-CN" dirty="0"/>
              <a:t>python </a:t>
            </a:r>
            <a:r>
              <a:rPr lang="en-US" altLang="zh-CN" dirty="0" err="1"/>
              <a:t>ast</a:t>
            </a:r>
            <a:r>
              <a:rPr lang="zh-CN" altLang="en-US" dirty="0"/>
              <a:t>转化为更加方便操作的树结构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en-US" altLang="zh-CN" dirty="0" err="1"/>
              <a:t>ASDLGrammar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python</a:t>
            </a:r>
            <a:r>
              <a:rPr lang="zh-CN" altLang="en-US" dirty="0"/>
              <a:t>的文法进行了部分简化</a:t>
            </a:r>
            <a:endParaRPr lang="en-US" altLang="zh-CN" dirty="0"/>
          </a:p>
          <a:p>
            <a:pPr lvl="1"/>
            <a:r>
              <a:rPr lang="zh-CN" altLang="en-US" dirty="0"/>
              <a:t>核心文法的设计借鉴了一篇经典论文中的设计，即</a:t>
            </a:r>
            <a:r>
              <a:rPr lang="en-US" altLang="zh-CN" dirty="0"/>
              <a:t>ASDL</a:t>
            </a:r>
            <a:r>
              <a:rPr lang="zh-CN" altLang="en-US" dirty="0"/>
              <a:t>文法（</a:t>
            </a:r>
            <a:r>
              <a:rPr lang="en-US" altLang="zh-CN" dirty="0"/>
              <a:t>abstract syntax description language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Daniel C. Wang, Andrew W. Appel, Jeffrey L. </a:t>
            </a:r>
            <a:r>
              <a:rPr lang="en-US" altLang="zh-CN" dirty="0" err="1"/>
              <a:t>Korn</a:t>
            </a:r>
            <a:r>
              <a:rPr lang="en-US" altLang="zh-CN" dirty="0"/>
              <a:t>, and Christopher S. Serra. 1997. The Zephyr abstract syntax description language. In Proceedings of DSL</a:t>
            </a:r>
          </a:p>
        </p:txBody>
      </p:sp>
    </p:spTree>
    <p:extLst>
      <p:ext uri="{BB962C8B-B14F-4D97-AF65-F5344CB8AC3E}">
        <p14:creationId xmlns:p14="http://schemas.microsoft.com/office/powerpoint/2010/main" val="191611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41162"/>
            <a:ext cx="10515600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en-US" altLang="zh-CN" dirty="0"/>
              <a:t> + AJAX</a:t>
            </a:r>
            <a:r>
              <a:rPr lang="zh-CN" altLang="en-US" dirty="0"/>
              <a:t>的方式与后端通信</a:t>
            </a:r>
            <a:endParaRPr lang="en-US" altLang="zh-CN" dirty="0"/>
          </a:p>
          <a:p>
            <a:r>
              <a:rPr lang="zh-CN" altLang="en-US" dirty="0"/>
              <a:t>代码高亮采用了</a:t>
            </a:r>
            <a:r>
              <a:rPr lang="en-US" altLang="zh-CN" dirty="0"/>
              <a:t>highlight.js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借用了</a:t>
            </a:r>
            <a:r>
              <a:rPr lang="en-US" altLang="zh-CN" dirty="0" err="1"/>
              <a:t>jupyter</a:t>
            </a:r>
            <a:r>
              <a:rPr lang="zh-CN" altLang="en-US" dirty="0"/>
              <a:t>的样式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116769"/>
            <a:ext cx="10331480" cy="16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前端部分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4" y="1286741"/>
            <a:ext cx="10415371" cy="53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前端部分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前端部分整体比较繁琐，这里介绍一些小细节：</a:t>
            </a:r>
            <a:endParaRPr lang="en-US" altLang="zh-CN" dirty="0"/>
          </a:p>
          <a:p>
            <a:pPr lvl="1"/>
            <a:r>
              <a:rPr lang="zh-CN" altLang="en-US" dirty="0"/>
              <a:t>焦点选中的框会被一个蓝色的框圈起来，同时只会显示选中的框的按钮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focus</a:t>
            </a:r>
            <a:r>
              <a:rPr lang="zh-CN" altLang="en-US" dirty="0"/>
              <a:t>和</a:t>
            </a:r>
            <a:r>
              <a:rPr lang="en-US" altLang="zh-CN" dirty="0"/>
              <a:t>blur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左下的环境变量区可以隐藏，并且设置为了透明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支持输入制表符</a:t>
            </a:r>
            <a:r>
              <a:rPr lang="en-US" altLang="zh-CN" dirty="0"/>
              <a:t>tab</a:t>
            </a:r>
          </a:p>
          <a:p>
            <a:pPr lvl="2"/>
            <a:r>
              <a:rPr lang="zh-CN" altLang="en-US" dirty="0"/>
              <a:t>一个冷知识：在网页的输入框中默认是输入不进去</a:t>
            </a:r>
            <a:r>
              <a:rPr lang="en-US" altLang="zh-CN" dirty="0"/>
              <a:t>tab</a:t>
            </a:r>
            <a:r>
              <a:rPr lang="zh-CN" altLang="en-US" dirty="0"/>
              <a:t>的，可以用百度搜索试试</a:t>
            </a:r>
            <a:endParaRPr lang="en-US" altLang="zh-CN" dirty="0"/>
          </a:p>
          <a:p>
            <a:pPr lvl="2"/>
            <a:r>
              <a:rPr lang="zh-CN" altLang="en-US" dirty="0"/>
              <a:t>解决方法：</a:t>
            </a:r>
            <a:endParaRPr lang="en-US" altLang="zh-CN" dirty="0"/>
          </a:p>
          <a:p>
            <a:pPr lvl="3"/>
            <a:r>
              <a:rPr lang="zh-CN" altLang="en-US" dirty="0"/>
              <a:t>因为</a:t>
            </a:r>
            <a:r>
              <a:rPr lang="en-US" altLang="zh-CN" dirty="0"/>
              <a:t>tab</a:t>
            </a:r>
            <a:r>
              <a:rPr lang="zh-CN" altLang="en-US" dirty="0"/>
              <a:t>键默认是切换元素功能，因此需要修改其功能</a:t>
            </a:r>
            <a:endParaRPr lang="en-US" altLang="zh-CN" dirty="0"/>
          </a:p>
          <a:p>
            <a:pPr lvl="3"/>
            <a:r>
              <a:rPr lang="zh-CN" altLang="en-US" dirty="0"/>
              <a:t>可以使用</a:t>
            </a:r>
            <a:r>
              <a:rPr lang="en-US" altLang="zh-CN" dirty="0" err="1"/>
              <a:t>keydown</a:t>
            </a:r>
            <a:r>
              <a:rPr lang="zh-CN" altLang="en-US" dirty="0"/>
              <a:t>来实现，</a:t>
            </a:r>
            <a:r>
              <a:rPr lang="en-US" altLang="zh-CN" dirty="0" err="1"/>
              <a:t>keydown</a:t>
            </a:r>
            <a:r>
              <a:rPr lang="zh-CN" altLang="en-US" dirty="0"/>
              <a:t>绑定事件时检测按下的键是否（</a:t>
            </a:r>
            <a:r>
              <a:rPr lang="en-US" altLang="zh-CN" dirty="0" err="1"/>
              <a:t>e.which</a:t>
            </a:r>
            <a:r>
              <a:rPr lang="en-US" altLang="zh-CN" dirty="0"/>
              <a:t> == 9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然后手动在输入框里加一个</a:t>
            </a:r>
            <a:r>
              <a:rPr lang="en-US" altLang="zh-CN" dirty="0"/>
              <a:t>’    ‘</a:t>
            </a:r>
            <a:r>
              <a:rPr lang="zh-CN" altLang="en-US" dirty="0"/>
              <a:t>就可以了</a:t>
            </a:r>
            <a:endParaRPr lang="en-US" altLang="zh-CN" dirty="0"/>
          </a:p>
          <a:p>
            <a:pPr lvl="3"/>
            <a:r>
              <a:rPr lang="zh-CN" altLang="en-US" dirty="0"/>
              <a:t>但焦点处理上仍有一些问题（遗留</a:t>
            </a:r>
            <a:r>
              <a:rPr lang="en-US" altLang="zh-CN" dirty="0"/>
              <a:t>bug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8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前端部分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0" y="1337252"/>
            <a:ext cx="7013430" cy="489020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0317" y="1950316"/>
            <a:ext cx="6882245" cy="81655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&lt;mark&gt;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进行错误代码行的标记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29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02" y="248587"/>
            <a:ext cx="9797762" cy="64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52" y="284113"/>
            <a:ext cx="8704984" cy="6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19" y="134648"/>
            <a:ext cx="8544429" cy="67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2459470"/>
            <a:ext cx="11594726" cy="21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39660"/>
            <a:ext cx="8506691" cy="68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297440"/>
            <a:ext cx="8747413" cy="65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79" y="371699"/>
            <a:ext cx="8287185" cy="64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63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3" y="316922"/>
            <a:ext cx="4618439" cy="3652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76" y="356424"/>
            <a:ext cx="4400551" cy="3612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54" y="2812906"/>
            <a:ext cx="4614488" cy="3671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76" y="2511680"/>
            <a:ext cx="5132185" cy="4273473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9926" y="1638588"/>
            <a:ext cx="8281338" cy="20190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zh-CN" altLang="en-US" dirty="0"/>
              <a:t>实现思路：</a:t>
            </a:r>
            <a:endParaRPr lang="en-US" altLang="zh-CN" dirty="0"/>
          </a:p>
          <a:p>
            <a:pPr lvl="1"/>
            <a:r>
              <a:rPr lang="zh-CN" altLang="en-US" dirty="0"/>
              <a:t>后端使用</a:t>
            </a:r>
            <a:r>
              <a:rPr lang="en-US" altLang="zh-CN" dirty="0" err="1"/>
              <a:t>trace_func</a:t>
            </a:r>
            <a:r>
              <a:rPr lang="zh-CN" altLang="en-US" dirty="0"/>
              <a:t>记录程序运行过程并按时间步整理，统一发送给前端</a:t>
            </a:r>
            <a:endParaRPr lang="en-US" altLang="zh-CN" dirty="0"/>
          </a:p>
          <a:p>
            <a:pPr lvl="1"/>
            <a:r>
              <a:rPr lang="zh-CN" altLang="en-US" dirty="0"/>
              <a:t>前端通过一个</a:t>
            </a:r>
            <a:r>
              <a:rPr lang="en-US" altLang="zh-CN" dirty="0"/>
              <a:t>(input range)</a:t>
            </a:r>
            <a:r>
              <a:rPr lang="zh-CN" altLang="en-US" dirty="0"/>
              <a:t>滑槽进度条实现对不同结果的展示</a:t>
            </a:r>
          </a:p>
        </p:txBody>
      </p:sp>
    </p:spTree>
    <p:extLst>
      <p:ext uri="{BB962C8B-B14F-4D97-AF65-F5344CB8AC3E}">
        <p14:creationId xmlns:p14="http://schemas.microsoft.com/office/powerpoint/2010/main" val="6218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1" y="365412"/>
            <a:ext cx="11128731" cy="62120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2" y="518678"/>
            <a:ext cx="98393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82" y="259130"/>
            <a:ext cx="10990118" cy="6598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09" y="127720"/>
            <a:ext cx="3635949" cy="1804989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97644" y="4548042"/>
            <a:ext cx="8281338" cy="20190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zh-CN" altLang="en-US" dirty="0"/>
              <a:t>实现思路：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echarts</a:t>
            </a:r>
            <a:r>
              <a:rPr lang="zh-CN" altLang="en-US" dirty="0"/>
              <a:t>中的</a:t>
            </a:r>
            <a:r>
              <a:rPr lang="en-US" altLang="zh-CN" dirty="0"/>
              <a:t>tree</a:t>
            </a:r>
            <a:r>
              <a:rPr lang="zh-CN" altLang="en-US" dirty="0"/>
              <a:t>进行作图</a:t>
            </a:r>
            <a:endParaRPr lang="en-US" altLang="zh-CN" dirty="0"/>
          </a:p>
          <a:p>
            <a:pPr lvl="1"/>
            <a:r>
              <a:rPr lang="zh-CN" altLang="en-US" dirty="0"/>
              <a:t>由于地方不太够，竖着画不好看，因此将整个</a:t>
            </a:r>
            <a:r>
              <a:rPr lang="en-US" altLang="zh-CN" dirty="0"/>
              <a:t>AST</a:t>
            </a:r>
            <a:r>
              <a:rPr lang="zh-CN" altLang="en-US" dirty="0"/>
              <a:t>树横着画出来</a:t>
            </a:r>
          </a:p>
        </p:txBody>
      </p:sp>
    </p:spTree>
    <p:extLst>
      <p:ext uri="{BB962C8B-B14F-4D97-AF65-F5344CB8AC3E}">
        <p14:creationId xmlns:p14="http://schemas.microsoft.com/office/powerpoint/2010/main" val="7297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Flask</a:t>
            </a:r>
            <a:r>
              <a:rPr lang="zh-CN" altLang="en-US" dirty="0"/>
              <a:t>设计一个交互式的在线</a:t>
            </a:r>
            <a:r>
              <a:rPr lang="en-US" altLang="zh-CN" dirty="0"/>
              <a:t>python</a:t>
            </a:r>
            <a:r>
              <a:rPr lang="zh-CN" altLang="en-US" dirty="0"/>
              <a:t>程序设计项目</a:t>
            </a:r>
            <a:endParaRPr lang="en-US" altLang="zh-CN" dirty="0"/>
          </a:p>
          <a:p>
            <a:pPr lvl="1"/>
            <a:r>
              <a:rPr lang="zh-CN" altLang="en-US" dirty="0"/>
              <a:t>支持功能包括：</a:t>
            </a:r>
            <a:endParaRPr lang="en-US" altLang="zh-CN" dirty="0"/>
          </a:p>
          <a:p>
            <a:pPr lvl="2"/>
            <a:r>
              <a:rPr lang="zh-CN" altLang="en-US" dirty="0"/>
              <a:t>代码编辑、代码高亮、简单的代码补全提示、程序在线运行、简单的</a:t>
            </a:r>
            <a:r>
              <a:rPr lang="en-US" altLang="zh-CN" dirty="0"/>
              <a:t>bug</a:t>
            </a:r>
            <a:r>
              <a:rPr lang="zh-CN" altLang="en-US" dirty="0"/>
              <a:t>定位、单步调试、</a:t>
            </a:r>
            <a:r>
              <a:rPr lang="en-US" altLang="zh-CN" dirty="0"/>
              <a:t>AST</a:t>
            </a:r>
            <a:r>
              <a:rPr lang="zh-CN" altLang="en-US" dirty="0"/>
              <a:t>可视化、环境变量实时监测打印等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支持多用户使用，用户间运行环境独立不受影响</a:t>
            </a:r>
            <a:endParaRPr lang="en-US" altLang="zh-CN" dirty="0"/>
          </a:p>
          <a:p>
            <a:r>
              <a:rPr lang="zh-CN" altLang="en-US" dirty="0"/>
              <a:t>使用的学期内知识包括：</a:t>
            </a:r>
            <a:endParaRPr lang="en-US" altLang="zh-CN" dirty="0"/>
          </a:p>
          <a:p>
            <a:pPr lvl="1"/>
            <a:r>
              <a:rPr lang="en-US" altLang="zh-CN" dirty="0"/>
              <a:t>Flask</a:t>
            </a:r>
            <a:r>
              <a:rPr lang="zh-CN" altLang="en-US" dirty="0"/>
              <a:t>网页设计、</a:t>
            </a:r>
            <a:r>
              <a:rPr lang="en-US" altLang="zh-CN" dirty="0" err="1"/>
              <a:t>jquery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刷新、</a:t>
            </a:r>
            <a:r>
              <a:rPr lang="en-US" altLang="zh-CN" dirty="0"/>
              <a:t>python</a:t>
            </a:r>
            <a:r>
              <a:rPr lang="zh-CN" altLang="en-US" dirty="0"/>
              <a:t>修饰器功能、</a:t>
            </a:r>
            <a:r>
              <a:rPr lang="en-US" altLang="zh-CN" dirty="0" err="1"/>
              <a:t>echarts</a:t>
            </a:r>
            <a:r>
              <a:rPr lang="zh-CN" altLang="en-US" dirty="0"/>
              <a:t>可视化、表格设计等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211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中如何执行代码？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作为一个高级编程语言，其内部封装了一些系统调用函数和内置函数</a:t>
            </a:r>
            <a:endParaRPr lang="en-US" altLang="zh-CN" dirty="0"/>
          </a:p>
          <a:p>
            <a:pPr lvl="1"/>
            <a:r>
              <a:rPr lang="zh-CN" altLang="en-US" dirty="0"/>
              <a:t>我们可以采用内置函数</a:t>
            </a:r>
            <a:r>
              <a:rPr lang="en-US" altLang="zh-CN" dirty="0"/>
              <a:t>exec()</a:t>
            </a:r>
            <a:r>
              <a:rPr lang="zh-CN" altLang="en-US" dirty="0"/>
              <a:t> 来执行一段代码</a:t>
            </a:r>
            <a:endParaRPr lang="en-US" altLang="zh-CN" dirty="0"/>
          </a:p>
          <a:p>
            <a:pPr lvl="2"/>
            <a:r>
              <a:rPr lang="en-US" altLang="zh-CN" dirty="0"/>
              <a:t>exec(object[, </a:t>
            </a:r>
            <a:r>
              <a:rPr lang="en-US" altLang="zh-CN" dirty="0" err="1"/>
              <a:t>globals</a:t>
            </a:r>
            <a:r>
              <a:rPr lang="en-US" altLang="zh-CN" dirty="0"/>
              <a:t>[, locals]])</a:t>
            </a:r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如何获取运行结果的？</a:t>
            </a:r>
            <a:endParaRPr lang="en-US" altLang="zh-CN" dirty="0"/>
          </a:p>
          <a:p>
            <a:pPr lvl="1"/>
            <a:r>
              <a:rPr lang="zh-CN" altLang="en-US" dirty="0"/>
              <a:t>输出重定向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 err="1"/>
              <a:t>sys.stdout</a:t>
            </a:r>
            <a:endParaRPr lang="en-US" altLang="zh-CN" dirty="0"/>
          </a:p>
          <a:p>
            <a:pPr lvl="1"/>
            <a:r>
              <a:rPr lang="en-US" altLang="zh-CN" dirty="0"/>
              <a:t>from </a:t>
            </a:r>
            <a:r>
              <a:rPr lang="en-US" altLang="zh-CN" dirty="0" err="1"/>
              <a:t>io</a:t>
            </a:r>
            <a:r>
              <a:rPr lang="en-US" altLang="zh-CN" dirty="0"/>
              <a:t> import </a:t>
            </a:r>
            <a:r>
              <a:rPr lang="en-US" altLang="zh-CN" dirty="0" err="1"/>
              <a:t>StringIO</a:t>
            </a:r>
            <a:r>
              <a:rPr lang="zh-CN" altLang="en-US" dirty="0"/>
              <a:t>，将输入输出流导向字符串中（这里图省事没有做输入流的重定向）</a:t>
            </a:r>
            <a:endParaRPr lang="en-US" altLang="zh-CN" dirty="0"/>
          </a:p>
          <a:p>
            <a:pPr lvl="1"/>
            <a:r>
              <a:rPr lang="zh-CN" altLang="en-US" dirty="0"/>
              <a:t>自定义</a:t>
            </a:r>
            <a:r>
              <a:rPr lang="en-US" altLang="zh-CN" dirty="0"/>
              <a:t>python</a:t>
            </a:r>
            <a:r>
              <a:rPr lang="zh-CN" altLang="en-US" dirty="0"/>
              <a:t>修饰符，方便我们进行重定向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491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如何获取代码异常信息？</a:t>
            </a:r>
            <a:endParaRPr lang="en-US" altLang="zh-CN" dirty="0"/>
          </a:p>
          <a:p>
            <a:pPr lvl="1"/>
            <a:r>
              <a:rPr lang="zh-CN" altLang="en-US" dirty="0"/>
              <a:t>一种思路是对</a:t>
            </a:r>
            <a:r>
              <a:rPr lang="en-US" altLang="zh-CN" dirty="0"/>
              <a:t>python</a:t>
            </a:r>
            <a:r>
              <a:rPr lang="zh-CN" altLang="en-US" dirty="0"/>
              <a:t>代码进行静态分析</a:t>
            </a:r>
            <a:r>
              <a:rPr lang="en-US" altLang="zh-CN" dirty="0"/>
              <a:t>+</a:t>
            </a:r>
            <a:r>
              <a:rPr lang="zh-CN" altLang="en-US" dirty="0"/>
              <a:t>动态执行的分析，使用</a:t>
            </a:r>
            <a:r>
              <a:rPr lang="en-US" altLang="zh-CN" dirty="0"/>
              <a:t>python</a:t>
            </a:r>
            <a:r>
              <a:rPr lang="zh-CN" altLang="en-US" dirty="0"/>
              <a:t>编写的</a:t>
            </a:r>
            <a:r>
              <a:rPr lang="en-US" altLang="zh-CN" dirty="0"/>
              <a:t>python</a:t>
            </a:r>
            <a:r>
              <a:rPr lang="zh-CN" altLang="en-US" dirty="0"/>
              <a:t>解释器来执行代码</a:t>
            </a:r>
            <a:r>
              <a:rPr lang="en-US" altLang="zh-CN" dirty="0"/>
              <a:t>——</a:t>
            </a:r>
            <a:r>
              <a:rPr lang="en-US" altLang="zh-CN" dirty="0" err="1"/>
              <a:t>byterun</a:t>
            </a:r>
            <a:endParaRPr lang="en-US" altLang="zh-CN" dirty="0"/>
          </a:p>
          <a:p>
            <a:pPr lvl="1"/>
            <a:r>
              <a:rPr lang="zh-CN" altLang="en-US" dirty="0"/>
              <a:t>另一种思路是仿照</a:t>
            </a:r>
            <a:r>
              <a:rPr lang="en-US" altLang="zh-CN" dirty="0"/>
              <a:t>python</a:t>
            </a:r>
            <a:r>
              <a:rPr lang="zh-CN" altLang="en-US" dirty="0"/>
              <a:t>一个常用</a:t>
            </a:r>
            <a:r>
              <a:rPr lang="en-US" altLang="zh-CN" dirty="0"/>
              <a:t>debug</a:t>
            </a:r>
            <a:r>
              <a:rPr lang="zh-CN" altLang="en-US" dirty="0"/>
              <a:t>工具</a:t>
            </a:r>
            <a:r>
              <a:rPr lang="en-US" altLang="zh-CN" dirty="0"/>
              <a:t>——PDB</a:t>
            </a:r>
          </a:p>
          <a:p>
            <a:pPr lvl="2"/>
            <a:r>
              <a:rPr lang="en-US" altLang="zh-CN" dirty="0"/>
              <a:t>PDB</a:t>
            </a:r>
            <a:r>
              <a:rPr lang="zh-CN" altLang="en-US" dirty="0"/>
              <a:t>的实现采用了</a:t>
            </a:r>
            <a:r>
              <a:rPr lang="en-US" altLang="zh-CN" dirty="0"/>
              <a:t>python</a:t>
            </a:r>
            <a:r>
              <a:rPr lang="zh-CN" altLang="en-US" dirty="0"/>
              <a:t>的一个内建类</a:t>
            </a:r>
            <a:endParaRPr lang="en-US" altLang="zh-CN" dirty="0"/>
          </a:p>
          <a:p>
            <a:pPr lvl="1"/>
            <a:r>
              <a:rPr lang="zh-CN" altLang="en-US" dirty="0"/>
              <a:t>这里采用了简单的方式</a:t>
            </a:r>
            <a:r>
              <a:rPr lang="en-US" altLang="zh-CN" dirty="0"/>
              <a:t>——</a:t>
            </a:r>
            <a:r>
              <a:rPr lang="zh-CN" altLang="en-US" dirty="0"/>
              <a:t>直接跟踪</a:t>
            </a:r>
            <a:r>
              <a:rPr lang="en-US" altLang="zh-CN" dirty="0" err="1"/>
              <a:t>traceback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25" y="4287117"/>
            <a:ext cx="5804528" cy="188984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071561" y="5351320"/>
            <a:ext cx="613064" cy="1039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9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1484"/>
          </a:xfrm>
        </p:spPr>
        <p:txBody>
          <a:bodyPr>
            <a:normAutofit/>
          </a:bodyPr>
          <a:lstStyle/>
          <a:p>
            <a:r>
              <a:rPr lang="zh-CN" altLang="en-US" dirty="0"/>
              <a:t>如何获取代码异常信息？</a:t>
            </a:r>
            <a:endParaRPr lang="en-US" altLang="zh-CN" dirty="0"/>
          </a:p>
          <a:p>
            <a:pPr lvl="1"/>
            <a:r>
              <a:rPr lang="en-US" altLang="zh-CN" dirty="0"/>
              <a:t>Python code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57055"/>
            <a:ext cx="9896475" cy="21336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199" y="4890655"/>
            <a:ext cx="105156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只需要派生并重构这个类，将报错信息和输出结果重定向到我们需要的位置即可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216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90611"/>
          </a:xfrm>
        </p:spPr>
        <p:txBody>
          <a:bodyPr>
            <a:normAutofit/>
          </a:bodyPr>
          <a:lstStyle/>
          <a:p>
            <a:r>
              <a:rPr lang="zh-CN" altLang="en-US" dirty="0"/>
              <a:t>如何实现单步调试？</a:t>
            </a:r>
            <a:endParaRPr lang="en-US" altLang="zh-CN" dirty="0"/>
          </a:p>
          <a:p>
            <a:pPr lvl="1"/>
            <a:r>
              <a:rPr lang="en-US" altLang="zh-CN" dirty="0"/>
              <a:t>trace</a:t>
            </a:r>
          </a:p>
          <a:p>
            <a:pPr lvl="1"/>
            <a:r>
              <a:rPr lang="en-US" altLang="zh-CN" dirty="0" err="1"/>
              <a:t>sys.settrace</a:t>
            </a:r>
            <a:r>
              <a:rPr lang="en-US" altLang="zh-CN" dirty="0"/>
              <a:t>(</a:t>
            </a:r>
            <a:r>
              <a:rPr lang="en-US" altLang="zh-CN" dirty="0" err="1"/>
              <a:t>trace_func</a:t>
            </a:r>
            <a:r>
              <a:rPr lang="en-US" altLang="zh-CN" dirty="0"/>
              <a:t>)</a:t>
            </a:r>
            <a:r>
              <a:rPr lang="zh-CN" altLang="en-US" dirty="0"/>
              <a:t>，设定一个</a:t>
            </a:r>
            <a:r>
              <a:rPr lang="en-US" altLang="zh-CN" dirty="0"/>
              <a:t>trace</a:t>
            </a:r>
            <a:r>
              <a:rPr lang="zh-CN" altLang="en-US" dirty="0"/>
              <a:t>函数，即可在代码执行过程中跟踪代码的运行情况和栈堆变化</a:t>
            </a:r>
            <a:endParaRPr lang="en-US" altLang="zh-CN" dirty="0"/>
          </a:p>
          <a:p>
            <a:pPr lvl="1"/>
            <a:r>
              <a:rPr lang="zh-CN" altLang="en-US" dirty="0"/>
              <a:t>通过分析这些变化，可以还原代码的运行情况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88" y="3849651"/>
            <a:ext cx="8666381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90611"/>
          </a:xfrm>
        </p:spPr>
        <p:txBody>
          <a:bodyPr>
            <a:normAutofit/>
          </a:bodyPr>
          <a:lstStyle/>
          <a:p>
            <a:r>
              <a:rPr lang="zh-CN" altLang="en-US" dirty="0"/>
              <a:t>如何实现单步调试？</a:t>
            </a:r>
            <a:endParaRPr lang="en-US" altLang="zh-CN" dirty="0"/>
          </a:p>
          <a:p>
            <a:pPr lvl="1"/>
            <a:r>
              <a:rPr lang="en-US" altLang="zh-CN" dirty="0"/>
              <a:t>trace</a:t>
            </a:r>
          </a:p>
          <a:p>
            <a:pPr lvl="1"/>
            <a:r>
              <a:rPr lang="en-US" altLang="zh-CN" dirty="0" err="1"/>
              <a:t>sys.settrace</a:t>
            </a:r>
            <a:r>
              <a:rPr lang="en-US" altLang="zh-CN" dirty="0"/>
              <a:t>(</a:t>
            </a:r>
            <a:r>
              <a:rPr lang="en-US" altLang="zh-CN" dirty="0" err="1"/>
              <a:t>trace_func</a:t>
            </a:r>
            <a:r>
              <a:rPr lang="en-US" altLang="zh-CN" dirty="0"/>
              <a:t>)</a:t>
            </a:r>
            <a:r>
              <a:rPr lang="zh-CN" altLang="en-US" dirty="0"/>
              <a:t>，设定一个</a:t>
            </a:r>
            <a:r>
              <a:rPr lang="en-US" altLang="zh-CN" dirty="0"/>
              <a:t>trace</a:t>
            </a:r>
            <a:r>
              <a:rPr lang="zh-CN" altLang="en-US" dirty="0"/>
              <a:t>函数，即可在代码执行过程中跟踪代码的运行情况和栈堆变化</a:t>
            </a:r>
            <a:endParaRPr lang="en-US" altLang="zh-CN" dirty="0"/>
          </a:p>
          <a:p>
            <a:pPr lvl="1"/>
            <a:r>
              <a:rPr lang="zh-CN" altLang="en-US" dirty="0"/>
              <a:t>通过分析这些变化，可以还原代码的运行情况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88" y="3849651"/>
            <a:ext cx="8666381" cy="1501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15" y="2350943"/>
            <a:ext cx="8848725" cy="3714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936" y="353145"/>
            <a:ext cx="2133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8393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如何可视化代码？</a:t>
            </a:r>
            <a:endParaRPr lang="en-US" altLang="zh-CN" dirty="0"/>
          </a:p>
          <a:p>
            <a:pPr lvl="1"/>
            <a:r>
              <a:rPr lang="en-US" altLang="zh-CN" dirty="0"/>
              <a:t>AST</a:t>
            </a:r>
            <a:r>
              <a:rPr lang="zh-CN" altLang="en-US" dirty="0"/>
              <a:t>抽象语法树，通过设定上下文无关文法将字符串（代码）转化为</a:t>
            </a:r>
            <a:r>
              <a:rPr lang="en-US" altLang="zh-CN" dirty="0"/>
              <a:t>AST</a:t>
            </a:r>
            <a:r>
              <a:rPr lang="zh-CN" altLang="en-US" dirty="0"/>
              <a:t>树结构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同样有相应的内置库</a:t>
            </a:r>
            <a:r>
              <a:rPr lang="en-US" altLang="zh-CN" dirty="0" err="1"/>
              <a:t>ast</a:t>
            </a:r>
            <a:r>
              <a:rPr lang="zh-CN" altLang="en-US" dirty="0"/>
              <a:t>，可以将代码转化成为</a:t>
            </a:r>
            <a:r>
              <a:rPr lang="en-US" altLang="zh-CN" dirty="0"/>
              <a:t>AST</a:t>
            </a:r>
            <a:r>
              <a:rPr lang="zh-CN" altLang="en-US" dirty="0"/>
              <a:t>树结构</a:t>
            </a:r>
            <a:endParaRPr lang="en-US" altLang="zh-CN" dirty="0"/>
          </a:p>
          <a:p>
            <a:pPr lvl="1"/>
            <a:r>
              <a:rPr lang="en-US" altLang="zh-CN" dirty="0"/>
              <a:t>AST</a:t>
            </a:r>
            <a:r>
              <a:rPr lang="zh-CN" altLang="en-US" dirty="0"/>
              <a:t>树反映了一个代码的逻辑结构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264026"/>
            <a:ext cx="10515600" cy="1883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实现简单的代码补全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keyword.kwlist</a:t>
            </a:r>
            <a:r>
              <a:rPr lang="zh-CN" altLang="en-US" dirty="0"/>
              <a:t>为</a:t>
            </a:r>
            <a:r>
              <a:rPr lang="en-US" altLang="zh-CN" dirty="0"/>
              <a:t>python</a:t>
            </a:r>
            <a:r>
              <a:rPr lang="zh-CN" altLang="en-US" dirty="0"/>
              <a:t>的关键字，加上已经定义的变量，组成了总的候选词</a:t>
            </a:r>
            <a:endParaRPr lang="en-US" altLang="zh-CN" dirty="0"/>
          </a:p>
          <a:p>
            <a:pPr lvl="1"/>
            <a:r>
              <a:rPr lang="zh-CN" altLang="en-US" dirty="0"/>
              <a:t>对代码进行切分词处理后，最后一个词与候选词内的词进行比对，看是否是子串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34" y="365125"/>
            <a:ext cx="3400848" cy="41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987</Words>
  <Application>Microsoft Office PowerPoint</Application>
  <PresentationFormat>宽屏</PresentationFormat>
  <Paragraphs>105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 在线python程序设计 fake_jupyter</vt:lpstr>
      <vt:lpstr>项目介绍</vt:lpstr>
      <vt:lpstr>项目介绍</vt:lpstr>
      <vt:lpstr>实现原理</vt:lpstr>
      <vt:lpstr>实现原理</vt:lpstr>
      <vt:lpstr>实现原理</vt:lpstr>
      <vt:lpstr>实现原理</vt:lpstr>
      <vt:lpstr>实现原理</vt:lpstr>
      <vt:lpstr>实现原理</vt:lpstr>
      <vt:lpstr>后端部分——端口</vt:lpstr>
      <vt:lpstr>后端部分——一些重要类</vt:lpstr>
      <vt:lpstr>后端部分——一些重要类</vt:lpstr>
      <vt:lpstr>前端部分</vt:lpstr>
      <vt:lpstr>前端部分</vt:lpstr>
      <vt:lpstr>前端部分</vt:lpstr>
      <vt:lpstr>前端部分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fake_jupyter</dc:title>
  <dc:creator>张 克驰</dc:creator>
  <cp:lastModifiedBy>张 克驰</cp:lastModifiedBy>
  <cp:revision>324</cp:revision>
  <dcterms:created xsi:type="dcterms:W3CDTF">2020-06-03T07:02:10Z</dcterms:created>
  <dcterms:modified xsi:type="dcterms:W3CDTF">2020-06-03T11:19:52Z</dcterms:modified>
</cp:coreProperties>
</file>