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03" r:id="rId3"/>
    <p:sldId id="304" r:id="rId4"/>
    <p:sldId id="321" r:id="rId5"/>
    <p:sldId id="457" r:id="rId6"/>
    <p:sldId id="455" r:id="rId7"/>
    <p:sldId id="464" r:id="rId8"/>
    <p:sldId id="465" r:id="rId9"/>
    <p:sldId id="468" r:id="rId10"/>
    <p:sldId id="472" r:id="rId11"/>
    <p:sldId id="469" r:id="rId12"/>
    <p:sldId id="470" r:id="rId13"/>
    <p:sldId id="473" r:id="rId14"/>
    <p:sldId id="467" r:id="rId15"/>
    <p:sldId id="471" r:id="rId16"/>
    <p:sldId id="430" r:id="rId17"/>
    <p:sldId id="474" r:id="rId18"/>
    <p:sldId id="475" r:id="rId19"/>
    <p:sldId id="476" r:id="rId20"/>
    <p:sldId id="43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F0EF"/>
    <a:srgbClr val="9B0000"/>
    <a:srgbClr val="F5F5F5"/>
    <a:srgbClr val="A6A6A6"/>
    <a:srgbClr val="B9B9B9"/>
    <a:srgbClr val="C0C0C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7" autoAdjust="0"/>
    <p:restoredTop sz="92627" autoAdjust="0"/>
  </p:normalViewPr>
  <p:slideViewPr>
    <p:cSldViewPr snapToGrid="0" snapToObjects="1">
      <p:cViewPr varScale="1">
        <p:scale>
          <a:sx n="104" d="100"/>
          <a:sy n="104" d="100"/>
        </p:scale>
        <p:origin x="9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6F51-DF0D-4005-B030-16FC9B16714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459B-0650-4105-9E5F-96B0224DE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4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E67E0-8106-274C-B4F9-2DC4B16928B7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6B9F8-B34D-F841-9A17-0D0C759C8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7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74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B9F8-B34D-F841-9A17-0D0C759C8E0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93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B9F8-B34D-F841-9A17-0D0C759C8E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130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B9F8-B34D-F841-9A17-0D0C759C8E0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84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B9F8-B34D-F841-9A17-0D0C759C8E0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590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05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B9F8-B34D-F841-9A17-0D0C759C8E0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97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1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1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B9F8-B34D-F841-9A17-0D0C759C8E0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10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5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B9F8-B34D-F841-9A17-0D0C759C8E0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12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B9F8-B34D-F841-9A17-0D0C759C8E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73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B9F8-B34D-F841-9A17-0D0C759C8E0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202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B9F8-B34D-F841-9A17-0D0C759C8E0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94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13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1620000" cy="711139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7" y="249440"/>
            <a:ext cx="9641663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09" y="1055076"/>
            <a:ext cx="9953391" cy="5294924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300" y="6491482"/>
            <a:ext cx="1041400" cy="229993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1874268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8" y="249441"/>
            <a:ext cx="679464" cy="6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-3950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7" y="249440"/>
            <a:ext cx="9641663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09" y="1055076"/>
            <a:ext cx="9953391" cy="5294924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300" y="6491482"/>
            <a:ext cx="1041400" cy="229993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1874268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0960" y="2057400"/>
            <a:ext cx="1480457" cy="2743200"/>
            <a:chOff x="60960" y="2019300"/>
            <a:chExt cx="1480457" cy="2743200"/>
          </a:xfrm>
        </p:grpSpPr>
        <p:sp>
          <p:nvSpPr>
            <p:cNvPr id="10" name="标题 1"/>
            <p:cNvSpPr txBox="1">
              <a:spLocks/>
            </p:cNvSpPr>
            <p:nvPr/>
          </p:nvSpPr>
          <p:spPr>
            <a:xfrm>
              <a:off x="140109" y="21662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背景工作</a:t>
              </a: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>
            <a:xfrm>
              <a:off x="60960" y="2852011"/>
              <a:ext cx="1480457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模型介绍</a:t>
              </a:r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40109" y="35378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实验结果</a:t>
              </a: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40109" y="42236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问题回答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62000" y="2019300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62000" y="2705100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62000" y="33909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62000" y="40767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62000" y="47625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-3950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7" y="249440"/>
            <a:ext cx="9641663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09" y="1055076"/>
            <a:ext cx="9953391" cy="5294924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300" y="6491482"/>
            <a:ext cx="1041400" cy="229993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1874268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0960" y="2057400"/>
            <a:ext cx="1480457" cy="2743200"/>
            <a:chOff x="60960" y="2019300"/>
            <a:chExt cx="1480457" cy="2743200"/>
          </a:xfrm>
        </p:grpSpPr>
        <p:sp>
          <p:nvSpPr>
            <p:cNvPr id="10" name="标题 1"/>
            <p:cNvSpPr txBox="1">
              <a:spLocks/>
            </p:cNvSpPr>
            <p:nvPr/>
          </p:nvSpPr>
          <p:spPr>
            <a:xfrm>
              <a:off x="140109" y="21662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pPr marL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CN" altLang="en-US" sz="2000" b="1" kern="12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背景工作</a:t>
              </a: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>
            <a:xfrm>
              <a:off x="60960" y="2852011"/>
              <a:ext cx="1480457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pPr marL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CN" altLang="en-US" sz="2000" b="1" kern="1200" dirty="0">
                  <a:solidFill>
                    <a:srgbClr val="9B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模型介绍</a:t>
              </a:r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40109" y="35378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实验结果</a:t>
              </a: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40109" y="42236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问题回答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62000" y="20193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62000" y="2705100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62000" y="3390900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62000" y="40767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62000" y="47625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7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-3950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7" y="249440"/>
            <a:ext cx="9641663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09" y="1055076"/>
            <a:ext cx="9953391" cy="52949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300" y="6491482"/>
            <a:ext cx="1041400" cy="229993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1874268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0960" y="2057400"/>
            <a:ext cx="1480457" cy="2743200"/>
            <a:chOff x="60960" y="2019300"/>
            <a:chExt cx="1480457" cy="2743200"/>
          </a:xfrm>
        </p:grpSpPr>
        <p:sp>
          <p:nvSpPr>
            <p:cNvPr id="10" name="标题 1"/>
            <p:cNvSpPr txBox="1">
              <a:spLocks/>
            </p:cNvSpPr>
            <p:nvPr/>
          </p:nvSpPr>
          <p:spPr>
            <a:xfrm>
              <a:off x="140109" y="21662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pPr marL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CN" altLang="en-US" sz="2000" b="1" kern="12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背景工作</a:t>
              </a: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>
            <a:xfrm>
              <a:off x="60960" y="2852011"/>
              <a:ext cx="1480457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模型介绍</a:t>
              </a:r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40109" y="35378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pPr marL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CN" altLang="en-US" sz="2000" b="1" kern="1200" dirty="0">
                  <a:solidFill>
                    <a:srgbClr val="9B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实验结果</a:t>
              </a: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40109" y="42236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问题回答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62000" y="20193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62000" y="27051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62000" y="3390900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62000" y="4076700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62000" y="47625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-3950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7" y="249440"/>
            <a:ext cx="9641663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09" y="1055076"/>
            <a:ext cx="9953391" cy="52949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300" y="6491482"/>
            <a:ext cx="1041400" cy="229993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1874268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0960" y="2057400"/>
            <a:ext cx="1480457" cy="2743200"/>
            <a:chOff x="60960" y="2019300"/>
            <a:chExt cx="1480457" cy="2743200"/>
          </a:xfrm>
        </p:grpSpPr>
        <p:sp>
          <p:nvSpPr>
            <p:cNvPr id="10" name="标题 1"/>
            <p:cNvSpPr txBox="1">
              <a:spLocks/>
            </p:cNvSpPr>
            <p:nvPr/>
          </p:nvSpPr>
          <p:spPr>
            <a:xfrm>
              <a:off x="140109" y="21662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pPr marL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CN" altLang="en-US" sz="2000" b="1" kern="12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背景工作</a:t>
              </a: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>
            <a:xfrm>
              <a:off x="60960" y="2852011"/>
              <a:ext cx="1480457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模型介绍</a:t>
              </a:r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40109" y="35378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实验结果</a:t>
              </a: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40109" y="42236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pPr marL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CN" altLang="en-US" sz="2000" b="1" kern="1200" dirty="0">
                  <a:solidFill>
                    <a:srgbClr val="9B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问题回答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62000" y="20193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62000" y="27051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62000" y="33909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62000" y="4076700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62000" y="4762500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61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3950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922400" y="6490800"/>
            <a:ext cx="9954000" cy="230400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北京大学  信息科学技术学院  软件研究所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30400" y="6490800"/>
            <a:ext cx="1040400" cy="230400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8" y="249441"/>
            <a:ext cx="679464" cy="6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北京大学  信息科学技术学院  软件研究所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1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北京大学  信息科学技术学院  软件研究所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5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EBEB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EBEEA-9F8E-472B-8F35-1A81288C858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9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701" r:id="rId4"/>
    <p:sldLayoutId id="2147483702" r:id="rId5"/>
    <p:sldLayoutId id="2147483703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han-yt/guwenber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an-yt/guwenber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cxnSpLocks/>
          </p:cNvCxnSpPr>
          <p:nvPr/>
        </p:nvCxnSpPr>
        <p:spPr>
          <a:xfrm>
            <a:off x="2069487" y="3541097"/>
            <a:ext cx="8053019" cy="0"/>
          </a:xfrm>
          <a:prstGeom prst="line">
            <a:avLst/>
          </a:prstGeom>
          <a:ln w="12700"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</p:cNvCxnSpPr>
          <p:nvPr/>
        </p:nvCxnSpPr>
        <p:spPr>
          <a:xfrm>
            <a:off x="2069487" y="1509583"/>
            <a:ext cx="8053019" cy="0"/>
          </a:xfrm>
          <a:prstGeom prst="line">
            <a:avLst/>
          </a:prstGeom>
          <a:ln w="12700"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FA9F7B3-89BD-4A45-B357-9992FB2D26F3}"/>
              </a:ext>
            </a:extLst>
          </p:cNvPr>
          <p:cNvSpPr txBox="1"/>
          <p:nvPr/>
        </p:nvSpPr>
        <p:spPr>
          <a:xfrm>
            <a:off x="3595123" y="5627059"/>
            <a:ext cx="500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12.20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C833152-65DB-5C4F-9CAB-109EF34C9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587"/>
            <a:ext cx="9144000" cy="1434027"/>
          </a:xfrm>
        </p:spPr>
        <p:txBody>
          <a:bodyPr>
            <a:normAutofit/>
          </a:bodyPr>
          <a:lstStyle/>
          <a:p>
            <a:r>
              <a:rPr lang="zh-CN" altLang="en-US" dirty="0"/>
              <a:t>计算语言学大作业</a:t>
            </a:r>
          </a:p>
        </p:txBody>
      </p:sp>
    </p:spTree>
    <p:extLst>
      <p:ext uri="{BB962C8B-B14F-4D97-AF65-F5344CB8AC3E}">
        <p14:creationId xmlns:p14="http://schemas.microsoft.com/office/powerpoint/2010/main" val="163783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意象二分类</a:t>
            </a:r>
            <a:endParaRPr lang="en-US" altLang="zh-CN" sz="2400" dirty="0">
              <a:solidFill>
                <a:srgbClr val="9B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8DCA14-A60C-7A4D-BDBF-23560AF0A8B0}"/>
              </a:ext>
            </a:extLst>
          </p:cNvPr>
          <p:cNvSpPr txBox="1"/>
          <p:nvPr/>
        </p:nvSpPr>
        <p:spPr>
          <a:xfrm>
            <a:off x="2232835" y="878396"/>
            <a:ext cx="9278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观察到不同的答案之间存在一定的意象重叠</a:t>
            </a:r>
            <a:endParaRPr lang="en-US" altLang="zh-CN" dirty="0"/>
          </a:p>
          <a:p>
            <a:r>
              <a:rPr lang="zh-CN" altLang="en-US" dirty="0"/>
              <a:t>基于这样的想法：</a:t>
            </a:r>
            <a:r>
              <a:rPr lang="zh-CN" altLang="en-US" b="1" dirty="0"/>
              <a:t>错误的答案不一定整句话都是错的，可能其中一半是对的，一半是错的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86EE45-090C-1542-8801-69C2529CF7E2}"/>
              </a:ext>
            </a:extLst>
          </p:cNvPr>
          <p:cNvSpPr/>
          <p:nvPr/>
        </p:nvSpPr>
        <p:spPr>
          <a:xfrm>
            <a:off x="4205416" y="2145769"/>
            <a:ext cx="3781167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ctr">
              <a:lnSpc>
                <a:spcPct val="114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translation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D69912-2349-9A49-A97A-15069C47B685}"/>
              </a:ext>
            </a:extLst>
          </p:cNvPr>
          <p:cNvSpPr/>
          <p:nvPr/>
        </p:nvSpPr>
        <p:spPr>
          <a:xfrm>
            <a:off x="7986584" y="2145769"/>
            <a:ext cx="1245786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ctr">
              <a:lnSpc>
                <a:spcPct val="114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word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9A58C6-1ABC-F448-92D3-83C0905AFBB8}"/>
              </a:ext>
            </a:extLst>
          </p:cNvPr>
          <p:cNvSpPr/>
          <p:nvPr/>
        </p:nvSpPr>
        <p:spPr>
          <a:xfrm>
            <a:off x="4205416" y="3083011"/>
            <a:ext cx="5026954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ctr">
              <a:lnSpc>
                <a:spcPct val="114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encoder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25E432D-4F44-7A4E-BBD1-9C3B91A78E4E}"/>
              </a:ext>
            </a:extLst>
          </p:cNvPr>
          <p:cNvCxnSpPr>
            <a:stCxn id="4" idx="2"/>
          </p:cNvCxnSpPr>
          <p:nvPr/>
        </p:nvCxnSpPr>
        <p:spPr>
          <a:xfrm>
            <a:off x="6096000" y="2602969"/>
            <a:ext cx="60653" cy="480042"/>
          </a:xfrm>
          <a:prstGeom prst="straightConnector1">
            <a:avLst/>
          </a:prstGeom>
          <a:ln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BEA4EF8-A636-5549-8CBD-2B1285A3B9FF}"/>
              </a:ext>
            </a:extLst>
          </p:cNvPr>
          <p:cNvCxnSpPr>
            <a:stCxn id="14" idx="2"/>
          </p:cNvCxnSpPr>
          <p:nvPr/>
        </p:nvCxnSpPr>
        <p:spPr>
          <a:xfrm flipH="1">
            <a:off x="8512675" y="2602969"/>
            <a:ext cx="96802" cy="480042"/>
          </a:xfrm>
          <a:prstGeom prst="straightConnector1">
            <a:avLst/>
          </a:prstGeom>
          <a:ln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5A92BDD-1087-BF47-98A9-D65F8912DAB3}"/>
              </a:ext>
            </a:extLst>
          </p:cNvPr>
          <p:cNvCxnSpPr/>
          <p:nvPr/>
        </p:nvCxnSpPr>
        <p:spPr>
          <a:xfrm>
            <a:off x="4386649" y="3540211"/>
            <a:ext cx="0" cy="525162"/>
          </a:xfrm>
          <a:prstGeom prst="straightConnector1">
            <a:avLst/>
          </a:prstGeom>
          <a:ln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5026A5D-FA38-6648-A055-42351DF78FCA}"/>
              </a:ext>
            </a:extLst>
          </p:cNvPr>
          <p:cNvSpPr/>
          <p:nvPr/>
        </p:nvSpPr>
        <p:spPr>
          <a:xfrm>
            <a:off x="4205416" y="4072884"/>
            <a:ext cx="5026954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ctr">
              <a:lnSpc>
                <a:spcPct val="114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MLP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9DB562-64D7-0645-8659-5FE316EC8DA9}"/>
              </a:ext>
            </a:extLst>
          </p:cNvPr>
          <p:cNvSpPr txBox="1"/>
          <p:nvPr/>
        </p:nvSpPr>
        <p:spPr>
          <a:xfrm>
            <a:off x="6466259" y="4982438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0.7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00D271-07FA-0442-80C1-0F94C5A607E6}"/>
              </a:ext>
            </a:extLst>
          </p:cNvPr>
          <p:cNvSpPr txBox="1"/>
          <p:nvPr/>
        </p:nvSpPr>
        <p:spPr>
          <a:xfrm>
            <a:off x="6466259" y="5351770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0.3</a:t>
            </a:r>
            <a:endParaRPr kumimoji="1"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E292CDB-6CF8-FB48-A137-573B7C9D8DC1}"/>
              </a:ext>
            </a:extLst>
          </p:cNvPr>
          <p:cNvCxnSpPr>
            <a:stCxn id="26" idx="2"/>
          </p:cNvCxnSpPr>
          <p:nvPr/>
        </p:nvCxnSpPr>
        <p:spPr>
          <a:xfrm>
            <a:off x="6718893" y="4530084"/>
            <a:ext cx="3182" cy="457200"/>
          </a:xfrm>
          <a:prstGeom prst="straightConnector1">
            <a:avLst/>
          </a:prstGeom>
          <a:ln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80EC6DF-B18D-7A4E-ACC9-38896A52319E}"/>
              </a:ext>
            </a:extLst>
          </p:cNvPr>
          <p:cNvSpPr txBox="1"/>
          <p:nvPr/>
        </p:nvSpPr>
        <p:spPr>
          <a:xfrm>
            <a:off x="2232835" y="1556267"/>
            <a:ext cx="3055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guwen-bert</a:t>
            </a:r>
            <a:r>
              <a:rPr lang="zh-CN" altLang="en-US" dirty="0"/>
              <a:t>进行初始化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046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意象</a:t>
            </a:r>
            <a:r>
              <a:rPr lang="en-US" altLang="zh-CN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NER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8DCA14-A60C-7A4D-BDBF-23560AF0A8B0}"/>
              </a:ext>
            </a:extLst>
          </p:cNvPr>
          <p:cNvSpPr txBox="1"/>
          <p:nvPr/>
        </p:nvSpPr>
        <p:spPr>
          <a:xfrm>
            <a:off x="2232835" y="878396"/>
            <a:ext cx="9278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意象二分类在理想情况下可以帮助解决不同</a:t>
            </a:r>
            <a:r>
              <a:rPr lang="en-US" altLang="zh-CN" dirty="0"/>
              <a:t>choice</a:t>
            </a:r>
            <a:r>
              <a:rPr lang="zh-CN" altLang="en-US" dirty="0"/>
              <a:t>之间重叠的问题</a:t>
            </a:r>
            <a:endParaRPr lang="en-US" altLang="zh-CN" dirty="0"/>
          </a:p>
          <a:p>
            <a:r>
              <a:rPr lang="zh-CN" altLang="en-US" dirty="0"/>
              <a:t>但简单的拆分二分类的方法</a:t>
            </a:r>
            <a:r>
              <a:rPr lang="zh-CN" altLang="en-US" b="1" dirty="0"/>
              <a:t>破坏了同一句子中多个意象的前后关系</a:t>
            </a:r>
            <a:endParaRPr lang="en-US" altLang="zh-CN" b="1" dirty="0"/>
          </a:p>
          <a:p>
            <a:r>
              <a:rPr lang="zh-CN" altLang="en-US" b="1" dirty="0"/>
              <a:t>我们认为意象的预测应该在原本的诗句中进行，而非单独提取出来进行</a:t>
            </a:r>
            <a:endParaRPr lang="en-US" altLang="zh-CN" b="1" dirty="0"/>
          </a:p>
          <a:p>
            <a:r>
              <a:rPr lang="zh-CN" altLang="en-US" dirty="0"/>
              <a:t>我们将问题转化为了类似于</a:t>
            </a:r>
            <a:r>
              <a:rPr lang="en-US" altLang="zh-CN" dirty="0"/>
              <a:t>NER</a:t>
            </a:r>
            <a:r>
              <a:rPr lang="zh-CN" altLang="en-US" dirty="0"/>
              <a:t>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4920CE-6CAD-EB4A-8B65-569D66C48DB3}"/>
              </a:ext>
            </a:extLst>
          </p:cNvPr>
          <p:cNvSpPr txBox="1"/>
          <p:nvPr/>
        </p:nvSpPr>
        <p:spPr>
          <a:xfrm>
            <a:off x="2232835" y="2463746"/>
            <a:ext cx="62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&lt;s&gt;</a:t>
            </a:r>
            <a:r>
              <a:rPr lang="zh-CN" altLang="en-US" dirty="0"/>
              <a:t>昏暗的灯熄灭了又被重新点亮。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  <a:r>
              <a:rPr lang="zh-CN" altLang="en-US" dirty="0"/>
              <a:t>渔灯灭复明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FC3AD4-6178-384D-B446-EF5BC9789402}"/>
              </a:ext>
            </a:extLst>
          </p:cNvPr>
          <p:cNvSpPr txBox="1"/>
          <p:nvPr/>
        </p:nvSpPr>
        <p:spPr>
          <a:xfrm>
            <a:off x="2232835" y="4996908"/>
            <a:ext cx="62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&lt;s&gt;</a:t>
            </a:r>
            <a:r>
              <a:rPr lang="zh-CN" altLang="en-US" dirty="0"/>
              <a:t>昏暗的灯熄灭了又被重新点亮。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  <a:r>
              <a:rPr lang="zh-CN" altLang="en-US" b="1" dirty="0"/>
              <a:t>残灯灭又明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FC9513-BC93-034E-B4EC-C1AEA8E31D41}"/>
              </a:ext>
            </a:extLst>
          </p:cNvPr>
          <p:cNvSpPr txBox="1"/>
          <p:nvPr/>
        </p:nvSpPr>
        <p:spPr>
          <a:xfrm>
            <a:off x="2232834" y="4165912"/>
            <a:ext cx="62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&lt;s&gt;</a:t>
            </a:r>
            <a:r>
              <a:rPr lang="zh-CN" altLang="en-US" dirty="0"/>
              <a:t>昏暗的灯熄灭了又被重新点亮。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  <a:r>
              <a:rPr lang="zh-CN" altLang="en-US" b="1" dirty="0"/>
              <a:t>残灯</a:t>
            </a:r>
            <a:r>
              <a:rPr lang="zh-CN" altLang="en-US" dirty="0"/>
              <a:t>暗复明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17C453-EE1F-D048-A402-68D91402C347}"/>
              </a:ext>
            </a:extLst>
          </p:cNvPr>
          <p:cNvSpPr txBox="1"/>
          <p:nvPr/>
        </p:nvSpPr>
        <p:spPr>
          <a:xfrm>
            <a:off x="2232834" y="3294742"/>
            <a:ext cx="62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&lt;s&gt;</a:t>
            </a:r>
            <a:r>
              <a:rPr lang="zh-CN" altLang="en-US" dirty="0"/>
              <a:t>昏暗的灯熄灭了又被重新点亮。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  <a:r>
              <a:rPr lang="zh-CN" altLang="en-US" b="1" dirty="0"/>
              <a:t>残灯</a:t>
            </a:r>
            <a:r>
              <a:rPr lang="zh-CN" altLang="en-US" dirty="0"/>
              <a:t>灭又然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FD987D-FF4C-224B-8F3A-CFEEDCE8DBED}"/>
              </a:ext>
            </a:extLst>
          </p:cNvPr>
          <p:cNvSpPr txBox="1"/>
          <p:nvPr/>
        </p:nvSpPr>
        <p:spPr>
          <a:xfrm>
            <a:off x="6506041" y="2810182"/>
            <a:ext cx="109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31D947-BC40-E044-B1C9-6B2DB12C1C59}"/>
              </a:ext>
            </a:extLst>
          </p:cNvPr>
          <p:cNvSpPr txBox="1"/>
          <p:nvPr/>
        </p:nvSpPr>
        <p:spPr>
          <a:xfrm>
            <a:off x="6506041" y="3687831"/>
            <a:ext cx="109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6E558F-E9A3-8945-9AA1-36DBA349DEAE}"/>
              </a:ext>
            </a:extLst>
          </p:cNvPr>
          <p:cNvSpPr txBox="1"/>
          <p:nvPr/>
        </p:nvSpPr>
        <p:spPr>
          <a:xfrm>
            <a:off x="6506041" y="4529198"/>
            <a:ext cx="109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48674B-2CC0-8D43-8816-EC603562C02D}"/>
              </a:ext>
            </a:extLst>
          </p:cNvPr>
          <p:cNvSpPr txBox="1"/>
          <p:nvPr/>
        </p:nvSpPr>
        <p:spPr>
          <a:xfrm>
            <a:off x="6506041" y="5372835"/>
            <a:ext cx="109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55773C-1CB2-B840-8A6E-F66F500878B8}"/>
              </a:ext>
            </a:extLst>
          </p:cNvPr>
          <p:cNvSpPr txBox="1"/>
          <p:nvPr/>
        </p:nvSpPr>
        <p:spPr>
          <a:xfrm>
            <a:off x="9174225" y="3664074"/>
            <a:ext cx="2337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label</a:t>
            </a:r>
            <a:r>
              <a:rPr lang="zh-CN" altLang="en-US" dirty="0"/>
              <a:t>的构建根据整个意象的重叠情况进行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87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意象</a:t>
            </a:r>
            <a:r>
              <a:rPr lang="en-US" altLang="zh-CN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NER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8DCA14-A60C-7A4D-BDBF-23560AF0A8B0}"/>
              </a:ext>
            </a:extLst>
          </p:cNvPr>
          <p:cNvSpPr txBox="1"/>
          <p:nvPr/>
        </p:nvSpPr>
        <p:spPr>
          <a:xfrm>
            <a:off x="2232835" y="878396"/>
            <a:ext cx="9278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意象二分类在理想情况下可以帮助解决不同</a:t>
            </a:r>
            <a:r>
              <a:rPr lang="en-US" altLang="zh-CN" dirty="0"/>
              <a:t>choice</a:t>
            </a:r>
            <a:r>
              <a:rPr lang="zh-CN" altLang="en-US" dirty="0"/>
              <a:t>之间重叠的问题</a:t>
            </a:r>
            <a:endParaRPr lang="en-US" altLang="zh-CN" dirty="0"/>
          </a:p>
          <a:p>
            <a:r>
              <a:rPr lang="zh-CN" altLang="en-US" dirty="0"/>
              <a:t>但简单的拆分二分类的方法</a:t>
            </a:r>
            <a:r>
              <a:rPr lang="zh-CN" altLang="en-US" b="1" dirty="0"/>
              <a:t>破坏了同一句子中多个意象的前后关系</a:t>
            </a:r>
            <a:endParaRPr lang="en-US" altLang="zh-CN" b="1" dirty="0"/>
          </a:p>
          <a:p>
            <a:r>
              <a:rPr lang="zh-CN" altLang="en-US" b="1" dirty="0"/>
              <a:t>我们认为意象的预测应该在原本的诗句中进行，而非单独提取出来进行</a:t>
            </a:r>
            <a:endParaRPr lang="en-US" altLang="zh-CN" b="1" dirty="0"/>
          </a:p>
          <a:p>
            <a:r>
              <a:rPr lang="zh-CN" altLang="en-US" dirty="0"/>
              <a:t>我们将问题转化为了类似于</a:t>
            </a:r>
            <a:r>
              <a:rPr lang="en-US" altLang="zh-CN" dirty="0"/>
              <a:t>NER</a:t>
            </a:r>
            <a:r>
              <a:rPr lang="zh-CN" altLang="en-US" dirty="0"/>
              <a:t>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4920CE-6CAD-EB4A-8B65-569D66C48DB3}"/>
              </a:ext>
            </a:extLst>
          </p:cNvPr>
          <p:cNvSpPr txBox="1"/>
          <p:nvPr/>
        </p:nvSpPr>
        <p:spPr>
          <a:xfrm>
            <a:off x="2232834" y="3498215"/>
            <a:ext cx="62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&lt;s&gt;</a:t>
            </a:r>
            <a:r>
              <a:rPr lang="zh-CN" altLang="en-US" dirty="0"/>
              <a:t>昏暗的灯熄灭了又被重新点亮。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  <a:r>
              <a:rPr lang="zh-CN" altLang="en-US" dirty="0"/>
              <a:t>渔灯灭复明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FC3AD4-6178-384D-B446-EF5BC9789402}"/>
              </a:ext>
            </a:extLst>
          </p:cNvPr>
          <p:cNvSpPr txBox="1"/>
          <p:nvPr/>
        </p:nvSpPr>
        <p:spPr>
          <a:xfrm>
            <a:off x="2232834" y="4213983"/>
            <a:ext cx="62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&lt;s&gt;</a:t>
            </a:r>
            <a:r>
              <a:rPr lang="zh-CN" altLang="en-US" dirty="0"/>
              <a:t>昏暗的灯熄灭了又被重新点亮。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  <a:r>
              <a:rPr lang="zh-CN" altLang="en-US" b="1" dirty="0"/>
              <a:t>残灯灭又明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FD987D-FF4C-224B-8F3A-CFEEDCE8DBED}"/>
              </a:ext>
            </a:extLst>
          </p:cNvPr>
          <p:cNvSpPr txBox="1"/>
          <p:nvPr/>
        </p:nvSpPr>
        <p:spPr>
          <a:xfrm>
            <a:off x="6506040" y="3844651"/>
            <a:ext cx="109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48674B-2CC0-8D43-8816-EC603562C02D}"/>
              </a:ext>
            </a:extLst>
          </p:cNvPr>
          <p:cNvSpPr txBox="1"/>
          <p:nvPr/>
        </p:nvSpPr>
        <p:spPr>
          <a:xfrm>
            <a:off x="6506040" y="4663233"/>
            <a:ext cx="109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55773C-1CB2-B840-8A6E-F66F500878B8}"/>
              </a:ext>
            </a:extLst>
          </p:cNvPr>
          <p:cNvSpPr txBox="1"/>
          <p:nvPr/>
        </p:nvSpPr>
        <p:spPr>
          <a:xfrm>
            <a:off x="2232834" y="2326805"/>
            <a:ext cx="8678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我们同样尝试了</a:t>
            </a:r>
            <a:r>
              <a:rPr lang="en-US" altLang="zh-CN" dirty="0"/>
              <a:t>label</a:t>
            </a:r>
            <a:r>
              <a:rPr lang="zh-CN" altLang="en-US" dirty="0"/>
              <a:t>的构建根据字的重叠情况进行，发现这种效果并不好</a:t>
            </a:r>
            <a:endParaRPr lang="en-US" altLang="zh-CN" dirty="0"/>
          </a:p>
          <a:p>
            <a:r>
              <a:rPr lang="zh-CN" altLang="en-US" dirty="0"/>
              <a:t>猜想一个可能的原因是 意象的整体性受到了破坏</a:t>
            </a:r>
            <a:endParaRPr lang="en-US" altLang="zh-CN" dirty="0"/>
          </a:p>
          <a:p>
            <a:r>
              <a:rPr lang="zh-CN" altLang="en-US" dirty="0"/>
              <a:t>比如，对于 渔灯 和 残灯，二者虽是一字之差，但两个意象的差异还是比较显著的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3DC897-D980-724C-B2EA-2AC31B5EE79D}"/>
              </a:ext>
            </a:extLst>
          </p:cNvPr>
          <p:cNvSpPr txBox="1"/>
          <p:nvPr/>
        </p:nvSpPr>
        <p:spPr>
          <a:xfrm>
            <a:off x="2232834" y="5610272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/>
              <a:t>经过在验证集上的尝试，最终预测结果相乘比相加效果好</a:t>
            </a:r>
          </a:p>
        </p:txBody>
      </p:sp>
    </p:spTree>
    <p:extLst>
      <p:ext uri="{BB962C8B-B14F-4D97-AF65-F5344CB8AC3E}">
        <p14:creationId xmlns:p14="http://schemas.microsoft.com/office/powerpoint/2010/main" val="23168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意象</a:t>
            </a:r>
            <a:r>
              <a:rPr lang="en-US" altLang="zh-CN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NER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8DCA14-A60C-7A4D-BDBF-23560AF0A8B0}"/>
              </a:ext>
            </a:extLst>
          </p:cNvPr>
          <p:cNvSpPr txBox="1"/>
          <p:nvPr/>
        </p:nvSpPr>
        <p:spPr>
          <a:xfrm>
            <a:off x="2232835" y="878396"/>
            <a:ext cx="9278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意象二分类在理想情况下可以帮助解决不同</a:t>
            </a:r>
            <a:r>
              <a:rPr lang="en-US" altLang="zh-CN" dirty="0"/>
              <a:t>choice</a:t>
            </a:r>
            <a:r>
              <a:rPr lang="zh-CN" altLang="en-US" dirty="0"/>
              <a:t>之间重叠的问题</a:t>
            </a:r>
            <a:endParaRPr lang="en-US" altLang="zh-CN" dirty="0"/>
          </a:p>
          <a:p>
            <a:r>
              <a:rPr lang="zh-CN" altLang="en-US" dirty="0"/>
              <a:t>但简单的拆分二分类的方法</a:t>
            </a:r>
            <a:r>
              <a:rPr lang="zh-CN" altLang="en-US" b="1" dirty="0"/>
              <a:t>破坏了同一句子中多个意象的前后关系</a:t>
            </a:r>
            <a:endParaRPr lang="en-US" altLang="zh-CN" b="1" dirty="0"/>
          </a:p>
          <a:p>
            <a:r>
              <a:rPr lang="zh-CN" altLang="en-US" b="1" dirty="0"/>
              <a:t>我们认为意象的预测应该在原本的诗句中进行，而非单独提取出来进行</a:t>
            </a:r>
            <a:endParaRPr lang="en-US" altLang="zh-CN" b="1" dirty="0"/>
          </a:p>
          <a:p>
            <a:r>
              <a:rPr lang="zh-CN" altLang="en-US" dirty="0"/>
              <a:t>我们将问题转化为了类似于</a:t>
            </a:r>
            <a:r>
              <a:rPr lang="en-US" altLang="zh-CN" dirty="0"/>
              <a:t>NER</a:t>
            </a:r>
            <a:r>
              <a:rPr lang="zh-CN" altLang="en-US" dirty="0"/>
              <a:t>问题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D3C77F-0077-D846-8B0C-C28062B90B8D}"/>
              </a:ext>
            </a:extLst>
          </p:cNvPr>
          <p:cNvSpPr/>
          <p:nvPr/>
        </p:nvSpPr>
        <p:spPr>
          <a:xfrm>
            <a:off x="3914471" y="2852161"/>
            <a:ext cx="3158275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ctr">
              <a:lnSpc>
                <a:spcPct val="114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translation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83A82D-6A29-6F42-9F3A-D39399872A79}"/>
              </a:ext>
            </a:extLst>
          </p:cNvPr>
          <p:cNvSpPr/>
          <p:nvPr/>
        </p:nvSpPr>
        <p:spPr>
          <a:xfrm>
            <a:off x="7072746" y="2852161"/>
            <a:ext cx="257001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ctr">
              <a:lnSpc>
                <a:spcPct val="114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choice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01142A-1372-C14D-A318-3B4B4614585B}"/>
              </a:ext>
            </a:extLst>
          </p:cNvPr>
          <p:cNvSpPr/>
          <p:nvPr/>
        </p:nvSpPr>
        <p:spPr>
          <a:xfrm>
            <a:off x="3914470" y="3789403"/>
            <a:ext cx="5728285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ctr">
              <a:lnSpc>
                <a:spcPct val="114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encoder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22574D5-BDD3-FC4C-A677-E1B4A368E1C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493609" y="3309361"/>
            <a:ext cx="372099" cy="480042"/>
          </a:xfrm>
          <a:prstGeom prst="straightConnector1">
            <a:avLst/>
          </a:prstGeom>
          <a:ln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CABEBA-0C47-5F4C-9C35-526B8B5FF38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849633" y="3309361"/>
            <a:ext cx="508122" cy="480042"/>
          </a:xfrm>
          <a:prstGeom prst="straightConnector1">
            <a:avLst/>
          </a:prstGeom>
          <a:ln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A06B829-0E92-4C43-8C81-EFE4C9511D4E}"/>
              </a:ext>
            </a:extLst>
          </p:cNvPr>
          <p:cNvCxnSpPr/>
          <p:nvPr/>
        </p:nvCxnSpPr>
        <p:spPr>
          <a:xfrm>
            <a:off x="6415592" y="4246603"/>
            <a:ext cx="0" cy="525162"/>
          </a:xfrm>
          <a:prstGeom prst="straightConnector1">
            <a:avLst/>
          </a:prstGeom>
          <a:ln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2F73FD6-4E13-3648-AA30-59DEFDF13C70}"/>
              </a:ext>
            </a:extLst>
          </p:cNvPr>
          <p:cNvSpPr txBox="1"/>
          <p:nvPr/>
        </p:nvSpPr>
        <p:spPr>
          <a:xfrm>
            <a:off x="7172842" y="5693676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0.7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75F4E1-A6D4-684B-AF6B-FAD6B5258B20}"/>
              </a:ext>
            </a:extLst>
          </p:cNvPr>
          <p:cNvSpPr txBox="1"/>
          <p:nvPr/>
        </p:nvSpPr>
        <p:spPr>
          <a:xfrm>
            <a:off x="7172842" y="6063008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0.3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4F1C7B4-FFA8-4A4F-B395-E03E07D963D4}"/>
              </a:ext>
            </a:extLst>
          </p:cNvPr>
          <p:cNvCxnSpPr>
            <a:cxnSpLocks/>
          </p:cNvCxnSpPr>
          <p:nvPr/>
        </p:nvCxnSpPr>
        <p:spPr>
          <a:xfrm>
            <a:off x="7407877" y="5243987"/>
            <a:ext cx="3182" cy="457200"/>
          </a:xfrm>
          <a:prstGeom prst="straightConnector1">
            <a:avLst/>
          </a:prstGeom>
          <a:ln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0256F0B-CE30-D14D-9FB4-A365D34F5BE8}"/>
              </a:ext>
            </a:extLst>
          </p:cNvPr>
          <p:cNvSpPr txBox="1"/>
          <p:nvPr/>
        </p:nvSpPr>
        <p:spPr>
          <a:xfrm>
            <a:off x="2232835" y="2218081"/>
            <a:ext cx="3055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guwen-bert</a:t>
            </a:r>
            <a:r>
              <a:rPr lang="zh-CN" altLang="en-US" dirty="0"/>
              <a:t>进行初始化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9F706E-A9CB-8F45-BB86-F3C5F147E824}"/>
              </a:ext>
            </a:extLst>
          </p:cNvPr>
          <p:cNvSpPr/>
          <p:nvPr/>
        </p:nvSpPr>
        <p:spPr>
          <a:xfrm>
            <a:off x="3914471" y="4771765"/>
            <a:ext cx="3158275" cy="457200"/>
          </a:xfrm>
          <a:prstGeom prst="rect">
            <a:avLst/>
          </a:prstGeom>
          <a:solidFill>
            <a:srgbClr val="EFF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ctr">
              <a:lnSpc>
                <a:spcPct val="114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masked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359330-B8EB-2E49-A1C2-046E878FF6EF}"/>
              </a:ext>
            </a:extLst>
          </p:cNvPr>
          <p:cNvSpPr/>
          <p:nvPr/>
        </p:nvSpPr>
        <p:spPr>
          <a:xfrm>
            <a:off x="7072746" y="4779276"/>
            <a:ext cx="2566827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ctr">
              <a:lnSpc>
                <a:spcPct val="114000"/>
              </a:lnSpc>
            </a:pPr>
            <a:r>
              <a:rPr kumimoji="1" lang="en-US" altLang="zh-CN" dirty="0" err="1">
                <a:solidFill>
                  <a:schemeClr val="tx1"/>
                </a:solidFill>
              </a:rPr>
              <a:t>encode_output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4C3CE6-8F58-C34D-9A77-6580878E0334}"/>
              </a:ext>
            </a:extLst>
          </p:cNvPr>
          <p:cNvSpPr txBox="1"/>
          <p:nvPr/>
        </p:nvSpPr>
        <p:spPr>
          <a:xfrm>
            <a:off x="7754452" y="5693676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0.6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50134F-3D81-824D-9C87-338BA9B6AC48}"/>
              </a:ext>
            </a:extLst>
          </p:cNvPr>
          <p:cNvSpPr txBox="1"/>
          <p:nvPr/>
        </p:nvSpPr>
        <p:spPr>
          <a:xfrm>
            <a:off x="7754452" y="6063008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0.4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AFADD79-7921-E047-9FF6-FDAB2E3CFF49}"/>
              </a:ext>
            </a:extLst>
          </p:cNvPr>
          <p:cNvCxnSpPr>
            <a:cxnSpLocks/>
          </p:cNvCxnSpPr>
          <p:nvPr/>
        </p:nvCxnSpPr>
        <p:spPr>
          <a:xfrm>
            <a:off x="8005494" y="5243987"/>
            <a:ext cx="3182" cy="457200"/>
          </a:xfrm>
          <a:prstGeom prst="straightConnector1">
            <a:avLst/>
          </a:prstGeom>
          <a:ln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6E93712-6599-B942-B0AB-FDB81166B372}"/>
              </a:ext>
            </a:extLst>
          </p:cNvPr>
          <p:cNvSpPr txBox="1"/>
          <p:nvPr/>
        </p:nvSpPr>
        <p:spPr>
          <a:xfrm>
            <a:off x="9134306" y="5693676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0.2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B7DC1E8-3796-BD40-BDBF-E5659BC0BBA7}"/>
              </a:ext>
            </a:extLst>
          </p:cNvPr>
          <p:cNvSpPr txBox="1"/>
          <p:nvPr/>
        </p:nvSpPr>
        <p:spPr>
          <a:xfrm>
            <a:off x="9134306" y="6063008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0.8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C2E0D14-63F7-E843-8AE8-39FD0A8DB9F5}"/>
              </a:ext>
            </a:extLst>
          </p:cNvPr>
          <p:cNvCxnSpPr>
            <a:cxnSpLocks/>
          </p:cNvCxnSpPr>
          <p:nvPr/>
        </p:nvCxnSpPr>
        <p:spPr>
          <a:xfrm>
            <a:off x="9359861" y="5243987"/>
            <a:ext cx="3182" cy="457200"/>
          </a:xfrm>
          <a:prstGeom prst="straightConnector1">
            <a:avLst/>
          </a:prstGeom>
          <a:ln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BE2795B-FDC4-A745-8D80-93D5427F57F4}"/>
              </a:ext>
            </a:extLst>
          </p:cNvPr>
          <p:cNvSpPr txBox="1"/>
          <p:nvPr/>
        </p:nvSpPr>
        <p:spPr>
          <a:xfrm>
            <a:off x="8485865" y="58395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CBD7EB-AD31-8D4E-905B-734C515D506B}"/>
              </a:ext>
            </a:extLst>
          </p:cNvPr>
          <p:cNvSpPr txBox="1"/>
          <p:nvPr/>
        </p:nvSpPr>
        <p:spPr>
          <a:xfrm>
            <a:off x="9639573" y="52879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87FF-C121-6B4E-90EE-BF47A899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共现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A5235-AA18-D34F-B895-3A9830FB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对数据集观察后，发现共现词很多，猜想可以使用共现词规则进行预测</a:t>
            </a:r>
            <a:endParaRPr kumimoji="1" lang="en-US" altLang="zh-CN" dirty="0"/>
          </a:p>
          <a:p>
            <a:r>
              <a:rPr kumimoji="1" lang="zh-CN" altLang="en-US" dirty="0"/>
              <a:t>考虑两种共现：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S1</a:t>
            </a:r>
            <a:r>
              <a:rPr kumimoji="1" lang="zh-CN" altLang="en-US" dirty="0"/>
              <a:t>为</a:t>
            </a:r>
            <a:r>
              <a:rPr kumimoji="1" lang="en-US" altLang="zh-CN" dirty="0"/>
              <a:t>translation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choice</a:t>
            </a:r>
            <a:r>
              <a:rPr kumimoji="1" lang="zh-CN" altLang="en-US" dirty="0"/>
              <a:t>之间的共现（翻译和正确答案间的共现词很多）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S2</a:t>
            </a:r>
            <a:r>
              <a:rPr kumimoji="1" lang="zh-CN" altLang="en-US" dirty="0"/>
              <a:t>为不同</a:t>
            </a:r>
            <a:r>
              <a:rPr kumimoji="1" lang="en-US" altLang="zh-CN" dirty="0"/>
              <a:t>choice</a:t>
            </a:r>
            <a:r>
              <a:rPr kumimoji="1" lang="zh-CN" altLang="en-US" dirty="0"/>
              <a:t>间的共现（正确答案使用的共现词在四个选项内部出现频繁，数据集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S1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0.5</a:t>
            </a:r>
            <a:r>
              <a:rPr kumimoji="1" lang="zh-CN" altLang="en-US" dirty="0"/>
              <a:t> * </a:t>
            </a:r>
            <a:r>
              <a:rPr kumimoji="1" lang="en-US" altLang="zh-CN" dirty="0"/>
              <a:t>S2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AFBD72-A2F1-5544-80F2-670BD0D2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58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87FF-C121-6B4E-90EE-BF47A899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模型集成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A5235-AA18-D34F-B895-3A9830FB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单一模型的效果并不理想，猜想是由于转化得到的新任务对于整个句子的区分度并不明显（在最后的句子分数的求取上，我们只使用了求和或者相乘的方式）</a:t>
            </a:r>
            <a:endParaRPr kumimoji="1" lang="en-US" altLang="zh-CN" sz="2000" dirty="0"/>
          </a:p>
          <a:p>
            <a:r>
              <a:rPr kumimoji="1" lang="zh-CN" altLang="en-US" sz="2000" dirty="0"/>
              <a:t>但模型集成的潜力巨大，</a:t>
            </a:r>
            <a:r>
              <a:rPr kumimoji="1" lang="en-US" altLang="zh-CN" sz="2000" dirty="0"/>
              <a:t>acc</a:t>
            </a:r>
            <a:r>
              <a:rPr kumimoji="1" lang="zh-CN" altLang="en-US" sz="2000" dirty="0"/>
              <a:t>上限可以达到</a:t>
            </a:r>
            <a:r>
              <a:rPr kumimoji="1" lang="en-US" altLang="zh-CN" sz="2000" dirty="0"/>
              <a:t>0.9808</a:t>
            </a:r>
          </a:p>
          <a:p>
            <a:r>
              <a:rPr kumimoji="1" lang="zh-CN" altLang="en-US" sz="2000" dirty="0"/>
              <a:t>在验证集上简单试用了一些参数后，我们选择了最简单的加权软投票的方法，得到了验证集上的最好结果，并将同样的参数应用于测试集</a:t>
            </a:r>
            <a:endParaRPr kumimoji="1" lang="en-US" altLang="zh-CN" sz="2000" dirty="0"/>
          </a:p>
          <a:p>
            <a:r>
              <a:rPr kumimoji="1" lang="zh-CN" altLang="en-US" sz="2000" dirty="0"/>
              <a:t>最终软投票的参数在表中展示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AFBD72-A2F1-5544-80F2-670BD0D2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02353E-1D10-054C-9634-757283CA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08" y="3733793"/>
            <a:ext cx="9953391" cy="29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86677"/>
            <a:ext cx="4497572" cy="1144481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4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749106" y="2859676"/>
            <a:ext cx="3441394" cy="1023159"/>
          </a:xfrm>
          <a:prstGeom prst="rect">
            <a:avLst/>
          </a:prstGeom>
          <a:noFill/>
        </p:spPr>
        <p:txBody>
          <a:bodyPr lIns="72000" rIns="72000" anchor="ctr" anchorCtr="0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zh-CN" altLang="en-US" sz="5400" dirty="0">
                <a:solidFill>
                  <a:srgbClr val="9B0000"/>
                </a:solidFill>
              </a:rPr>
              <a:t>样例</a:t>
            </a:r>
            <a:br>
              <a:rPr lang="en-US" altLang="zh-CN" sz="5400" dirty="0">
                <a:solidFill>
                  <a:srgbClr val="9B0000"/>
                </a:solidFill>
              </a:rPr>
            </a:br>
            <a:r>
              <a:rPr lang="zh-CN" altLang="en-US" sz="5400" dirty="0">
                <a:solidFill>
                  <a:srgbClr val="9B0000"/>
                </a:solidFill>
              </a:rPr>
              <a:t>展示</a:t>
            </a:r>
          </a:p>
        </p:txBody>
      </p:sp>
      <p:sp>
        <p:nvSpPr>
          <p:cNvPr id="2" name="椭圆 1"/>
          <p:cNvSpPr/>
          <p:nvPr/>
        </p:nvSpPr>
        <p:spPr>
          <a:xfrm>
            <a:off x="3143893" y="2842831"/>
            <a:ext cx="763053" cy="763053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半闭框 2"/>
          <p:cNvSpPr>
            <a:spLocks noChangeAspect="1"/>
          </p:cNvSpPr>
          <p:nvPr/>
        </p:nvSpPr>
        <p:spPr>
          <a:xfrm rot="8122297">
            <a:off x="3349439" y="3097616"/>
            <a:ext cx="253480" cy="253480"/>
          </a:xfrm>
          <a:prstGeom prst="halfFrame">
            <a:avLst>
              <a:gd name="adj1" fmla="val 12588"/>
              <a:gd name="adj2" fmla="val 1357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4283555" y="2181313"/>
            <a:ext cx="2390674" cy="573810"/>
          </a:xfrm>
          <a:prstGeom prst="rect">
            <a:avLst/>
          </a:prstGeom>
          <a:noFill/>
        </p:spPr>
        <p:txBody>
          <a:bodyPr vert="horz" lIns="72000" tIns="45720" rIns="7200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9B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PART THREE</a:t>
            </a:r>
            <a:endParaRPr lang="zh-CN" altLang="en-US" sz="2400" dirty="0">
              <a:solidFill>
                <a:srgbClr val="9B0000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8" name="副标题 4"/>
          <p:cNvSpPr txBox="1">
            <a:spLocks/>
          </p:cNvSpPr>
          <p:nvPr/>
        </p:nvSpPr>
        <p:spPr>
          <a:xfrm>
            <a:off x="7050837" y="1341250"/>
            <a:ext cx="4568005" cy="398848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思源黑体 Medium" panose="020B060000000000000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思源黑体 Medium" panose="020B060000000000000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思源黑体 Medium" panose="020B060000000000000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思源黑体 Medium" panose="020B060000000000000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思源黑体 Medium" panose="020B060000000000000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rgbClr val="9B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7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87FF-C121-6B4E-90EE-BF47A899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AFBD72-A2F1-5544-80F2-670BD0D2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17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9620A1B-D895-9043-926A-20098961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108" y="816418"/>
            <a:ext cx="9953391" cy="1200329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当</a:t>
            </a:r>
            <a:r>
              <a:rPr kumimoji="1" lang="en-US" altLang="zh-CN" sz="2000" dirty="0" err="1"/>
              <a:t>guwen-bert</a:t>
            </a:r>
            <a:r>
              <a:rPr kumimoji="1" lang="zh-CN" altLang="en-US" sz="2000" dirty="0"/>
              <a:t>和共现模型失效时：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以验证集中第</a:t>
            </a:r>
            <a:r>
              <a:rPr kumimoji="1" lang="en-US" altLang="zh-CN" sz="1600" dirty="0"/>
              <a:t>1849</a:t>
            </a:r>
            <a:r>
              <a:rPr kumimoji="1" lang="zh-CN" altLang="en-US" sz="1600" dirty="0"/>
              <a:t>个样例为例：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证明了以意象为单位进行分类的重要性</a:t>
            </a:r>
            <a:endParaRPr kumimoji="1" lang="en-US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E478A7-BF26-D54D-82B7-921DB8DAD8CD}"/>
              </a:ext>
            </a:extLst>
          </p:cNvPr>
          <p:cNvSpPr txBox="1"/>
          <p:nvPr/>
        </p:nvSpPr>
        <p:spPr>
          <a:xfrm>
            <a:off x="3918225" y="2241933"/>
            <a:ext cx="235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入山采药一去未回还。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A3A6C7-C90F-B54E-888D-50E54D91AF08}"/>
              </a:ext>
            </a:extLst>
          </p:cNvPr>
          <p:cNvSpPr txBox="1"/>
          <p:nvPr/>
        </p:nvSpPr>
        <p:spPr>
          <a:xfrm>
            <a:off x="6406186" y="1826435"/>
            <a:ext cx="5214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‘</a:t>
            </a:r>
            <a:r>
              <a:rPr lang="zh-CN" altLang="en-US" dirty="0"/>
              <a:t>采药何时返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0.37393628760208947</a:t>
            </a:r>
          </a:p>
          <a:p>
            <a:r>
              <a:rPr lang="en-US" altLang="zh-CN" dirty="0"/>
              <a:t>'</a:t>
            </a:r>
            <a:r>
              <a:rPr lang="zh-CN" altLang="en-US" dirty="0"/>
              <a:t>采药复何事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	0.1865490384992955</a:t>
            </a:r>
          </a:p>
          <a:p>
            <a:r>
              <a:rPr lang="en-US" altLang="zh-CN" dirty="0"/>
              <a:t>'</a:t>
            </a:r>
            <a:r>
              <a:rPr lang="zh-CN" altLang="en-US" dirty="0"/>
              <a:t>采药不觉暮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	0.1865833076410333</a:t>
            </a:r>
          </a:p>
          <a:p>
            <a:r>
              <a:rPr lang="en-US" altLang="zh-CN" b="1" dirty="0"/>
              <a:t>'</a:t>
            </a:r>
            <a:r>
              <a:rPr lang="zh-CN" altLang="en-US" b="1" dirty="0"/>
              <a:t>采药遂不返</a:t>
            </a:r>
            <a:r>
              <a:rPr lang="en-US" altLang="zh-CN" b="1" dirty="0"/>
              <a:t>’</a:t>
            </a:r>
            <a:r>
              <a:rPr lang="en-US" altLang="zh-CN" dirty="0"/>
              <a:t>	0.2529313662575818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070CB1A-BC10-3A4C-A6B7-AB029112B0ED}"/>
              </a:ext>
            </a:extLst>
          </p:cNvPr>
          <p:cNvSpPr txBox="1">
            <a:spLocks/>
          </p:cNvSpPr>
          <p:nvPr/>
        </p:nvSpPr>
        <p:spPr>
          <a:xfrm>
            <a:off x="1532238" y="2230287"/>
            <a:ext cx="2558231" cy="761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❎</a:t>
            </a:r>
            <a:r>
              <a:rPr kumimoji="1" lang="zh-CN" altLang="en-US" sz="2000" dirty="0"/>
              <a:t>）</a:t>
            </a:r>
            <a:r>
              <a:rPr kumimoji="1" lang="en-US" altLang="zh-CN" sz="2000" dirty="0" err="1"/>
              <a:t>guwen-bert</a:t>
            </a:r>
            <a:endParaRPr kumimoji="1" lang="en-US" altLang="zh-CN" sz="16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BA09242-98FE-DA4A-B3CD-16E4E190E06F}"/>
              </a:ext>
            </a:extLst>
          </p:cNvPr>
          <p:cNvSpPr txBox="1">
            <a:spLocks/>
          </p:cNvSpPr>
          <p:nvPr/>
        </p:nvSpPr>
        <p:spPr>
          <a:xfrm>
            <a:off x="1530561" y="3669785"/>
            <a:ext cx="2387664" cy="58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✅</a:t>
            </a:r>
            <a:r>
              <a:rPr kumimoji="1" lang="zh-CN" altLang="en-US" sz="2000" dirty="0"/>
              <a:t>）意象二分类</a:t>
            </a:r>
            <a:endParaRPr kumimoji="1" lang="en-US" altLang="zh-CN" sz="1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F54AB9-4391-604B-A58F-4339835B7A97}"/>
              </a:ext>
            </a:extLst>
          </p:cNvPr>
          <p:cNvSpPr txBox="1"/>
          <p:nvPr/>
        </p:nvSpPr>
        <p:spPr>
          <a:xfrm>
            <a:off x="6406186" y="3312098"/>
            <a:ext cx="38954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{'</a:t>
            </a:r>
            <a:r>
              <a:rPr lang="zh-CN" altLang="en-US" dirty="0"/>
              <a:t>不觉暮</a:t>
            </a:r>
            <a:r>
              <a:rPr lang="en-US" altLang="zh-CN" dirty="0"/>
              <a:t>': [0.05739834337050363], </a:t>
            </a:r>
          </a:p>
          <a:p>
            <a:r>
              <a:rPr lang="en-US" altLang="zh-CN" dirty="0"/>
              <a:t>'</a:t>
            </a:r>
            <a:r>
              <a:rPr lang="zh-CN" altLang="en-US" dirty="0"/>
              <a:t>复何事</a:t>
            </a:r>
            <a:r>
              <a:rPr lang="en-US" altLang="zh-CN" dirty="0"/>
              <a:t>': [0.05946974086734016], 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采药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': [0.969458263626623], </a:t>
            </a:r>
          </a:p>
          <a:p>
            <a:r>
              <a:rPr lang="en-US" altLang="zh-CN" dirty="0"/>
              <a:t>'</a:t>
            </a:r>
            <a:r>
              <a:rPr lang="zh-CN" altLang="en-US" dirty="0"/>
              <a:t>何时返</a:t>
            </a:r>
            <a:r>
              <a:rPr lang="en-US" altLang="zh-CN" dirty="0"/>
              <a:t>': [0.06848328166782824], 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遂不返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': [0.5952954822927575]}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35CF70-C0CB-C548-A49E-68429536AC27}"/>
              </a:ext>
            </a:extLst>
          </p:cNvPr>
          <p:cNvSpPr txBox="1">
            <a:spLocks/>
          </p:cNvSpPr>
          <p:nvPr/>
        </p:nvSpPr>
        <p:spPr>
          <a:xfrm>
            <a:off x="1532239" y="5421571"/>
            <a:ext cx="2558230" cy="674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✅</a:t>
            </a:r>
            <a:r>
              <a:rPr kumimoji="1" lang="zh-CN" altLang="en-US" sz="2000" dirty="0"/>
              <a:t>）意象</a:t>
            </a:r>
            <a:r>
              <a:rPr kumimoji="1" lang="en-US" altLang="zh-CN" sz="2000" dirty="0"/>
              <a:t>NER</a:t>
            </a:r>
            <a:endParaRPr kumimoji="1" lang="en-US" altLang="zh-CN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9A69BD-CB32-E94F-BACA-DE21BC717F87}"/>
              </a:ext>
            </a:extLst>
          </p:cNvPr>
          <p:cNvSpPr txBox="1"/>
          <p:nvPr/>
        </p:nvSpPr>
        <p:spPr>
          <a:xfrm>
            <a:off x="5093985" y="5074761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'</a:t>
            </a:r>
            <a:r>
              <a:rPr lang="zh-CN" altLang="en-US" dirty="0"/>
              <a:t>采药何时返</a:t>
            </a:r>
            <a:r>
              <a:rPr lang="en-US" altLang="zh-CN" dirty="0"/>
              <a:t>’, </a:t>
            </a:r>
          </a:p>
          <a:p>
            <a:r>
              <a:rPr lang="en-US" altLang="zh-CN" dirty="0"/>
              <a:t>'</a:t>
            </a:r>
            <a:r>
              <a:rPr lang="zh-CN" altLang="en-US" dirty="0"/>
              <a:t>采药复何事</a:t>
            </a:r>
            <a:r>
              <a:rPr lang="en-US" altLang="zh-CN" dirty="0"/>
              <a:t>’, </a:t>
            </a:r>
          </a:p>
          <a:p>
            <a:r>
              <a:rPr lang="en-US" altLang="zh-CN" dirty="0"/>
              <a:t>'</a:t>
            </a:r>
            <a:r>
              <a:rPr lang="zh-CN" altLang="en-US" dirty="0"/>
              <a:t>采药不觉暮</a:t>
            </a:r>
            <a:r>
              <a:rPr lang="en-US" altLang="zh-CN" dirty="0"/>
              <a:t>’, </a:t>
            </a:r>
          </a:p>
          <a:p>
            <a:r>
              <a:rPr lang="en-US" altLang="zh-CN" dirty="0"/>
              <a:t>'</a:t>
            </a:r>
            <a:r>
              <a:rPr lang="zh-CN" altLang="en-US" dirty="0"/>
              <a:t>采药遂不返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F4D3CEF-4887-4D47-B073-9B5EBB340059}"/>
              </a:ext>
            </a:extLst>
          </p:cNvPr>
          <p:cNvSpPr txBox="1"/>
          <p:nvPr/>
        </p:nvSpPr>
        <p:spPr>
          <a:xfrm>
            <a:off x="6897804" y="5052413"/>
            <a:ext cx="45476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[0.9948, 0.9950, 0.0458, 0.0675, 0.0592],</a:t>
            </a:r>
          </a:p>
          <a:p>
            <a:r>
              <a:rPr lang="en-US" altLang="zh-CN" dirty="0"/>
              <a:t>[0.9973, 0.9975, 0.0003, 0.0002, 0.0002], </a:t>
            </a:r>
          </a:p>
          <a:p>
            <a:r>
              <a:rPr lang="en-US" altLang="zh-CN" dirty="0"/>
              <a:t>[0.9973, 0.9974, 0.0200, 0.0202, 0.0211], </a:t>
            </a:r>
          </a:p>
          <a:p>
            <a:r>
              <a:rPr lang="en-US" altLang="zh-CN" dirty="0"/>
              <a:t>[0.9985, 0.9986,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0.9834, 0.9859, 0.9869</a:t>
            </a:r>
            <a:r>
              <a:rPr lang="en-US" altLang="zh-CN" dirty="0"/>
              <a:t>]]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79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87FF-C121-6B4E-90EE-BF47A899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AFBD72-A2F1-5544-80F2-670BD0D2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18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9620A1B-D895-9043-926A-20098961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108" y="781788"/>
            <a:ext cx="9953391" cy="1344521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当</a:t>
            </a:r>
            <a:r>
              <a:rPr kumimoji="1" lang="en-US" altLang="zh-CN" sz="2000" dirty="0" err="1"/>
              <a:t>guwen-bert</a:t>
            </a:r>
            <a:r>
              <a:rPr kumimoji="1" lang="zh-CN" altLang="en-US" sz="2000" dirty="0"/>
              <a:t>和共现模型失效时：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以验证集中第</a:t>
            </a:r>
            <a:r>
              <a:rPr kumimoji="1" lang="en-US" altLang="zh-CN" sz="1600" dirty="0"/>
              <a:t>441</a:t>
            </a:r>
            <a:r>
              <a:rPr kumimoji="1" lang="zh-CN" altLang="en-US" sz="1600" dirty="0"/>
              <a:t>个样例为例：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证明了以意象为单位进行分类的重要性</a:t>
            </a:r>
            <a:endParaRPr kumimoji="1" lang="en-US" altLang="zh-CN" sz="1600" dirty="0"/>
          </a:p>
          <a:p>
            <a:pPr lvl="1"/>
            <a:endParaRPr kumimoji="1" lang="en-US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E478A7-BF26-D54D-82B7-921DB8DAD8CD}"/>
              </a:ext>
            </a:extLst>
          </p:cNvPr>
          <p:cNvSpPr txBox="1"/>
          <p:nvPr/>
        </p:nvSpPr>
        <p:spPr>
          <a:xfrm>
            <a:off x="3918225" y="2241933"/>
            <a:ext cx="2351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你看，天上的鸟儿都自由自在地飞翔。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A3A6C7-C90F-B54E-888D-50E54D91AF08}"/>
              </a:ext>
            </a:extLst>
          </p:cNvPr>
          <p:cNvSpPr txBox="1"/>
          <p:nvPr/>
        </p:nvSpPr>
        <p:spPr>
          <a:xfrm>
            <a:off x="6406186" y="1826435"/>
            <a:ext cx="5214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翩翻仰飞鸟</a:t>
            </a:r>
            <a:r>
              <a:rPr lang="en-US" altLang="zh-CN" dirty="0"/>
              <a:t>	0.19398722670869567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仰视飞鸟落 </a:t>
            </a:r>
            <a:r>
              <a:rPr lang="en-US" altLang="zh-CN" dirty="0"/>
              <a:t>	0.20510580491717548</a:t>
            </a:r>
          </a:p>
          <a:p>
            <a:r>
              <a:rPr lang="zh-CN" altLang="en-US" dirty="0"/>
              <a:t>下视飞鸟背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0.32825672489071406</a:t>
            </a:r>
          </a:p>
          <a:p>
            <a:r>
              <a:rPr lang="zh-CN" altLang="en-US" b="1" dirty="0"/>
              <a:t>仰视百鸟飞</a:t>
            </a:r>
            <a:r>
              <a:rPr lang="en-US" altLang="zh-CN" dirty="0"/>
              <a:t>	0.27265024348341493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070CB1A-BC10-3A4C-A6B7-AB029112B0ED}"/>
              </a:ext>
            </a:extLst>
          </p:cNvPr>
          <p:cNvSpPr txBox="1">
            <a:spLocks/>
          </p:cNvSpPr>
          <p:nvPr/>
        </p:nvSpPr>
        <p:spPr>
          <a:xfrm>
            <a:off x="1532238" y="2230287"/>
            <a:ext cx="2558231" cy="761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❎</a:t>
            </a:r>
            <a:r>
              <a:rPr kumimoji="1" lang="zh-CN" altLang="en-US" sz="2000" dirty="0"/>
              <a:t>）</a:t>
            </a:r>
            <a:r>
              <a:rPr kumimoji="1" lang="en-US" altLang="zh-CN" sz="2000" dirty="0" err="1"/>
              <a:t>guwen-bert</a:t>
            </a:r>
            <a:endParaRPr kumimoji="1" lang="en-US" altLang="zh-CN" sz="16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BA09242-98FE-DA4A-B3CD-16E4E190E06F}"/>
              </a:ext>
            </a:extLst>
          </p:cNvPr>
          <p:cNvSpPr txBox="1">
            <a:spLocks/>
          </p:cNvSpPr>
          <p:nvPr/>
        </p:nvSpPr>
        <p:spPr>
          <a:xfrm>
            <a:off x="1530561" y="3669785"/>
            <a:ext cx="2387664" cy="58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✅</a:t>
            </a:r>
            <a:r>
              <a:rPr kumimoji="1" lang="zh-CN" altLang="en-US" sz="2000" dirty="0"/>
              <a:t>）意象二分类</a:t>
            </a:r>
            <a:endParaRPr kumimoji="1" lang="en-US" altLang="zh-CN" sz="1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F54AB9-4391-604B-A58F-4339835B7A97}"/>
              </a:ext>
            </a:extLst>
          </p:cNvPr>
          <p:cNvSpPr txBox="1"/>
          <p:nvPr/>
        </p:nvSpPr>
        <p:spPr>
          <a:xfrm>
            <a:off x="6406186" y="2995162"/>
            <a:ext cx="38954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'</a:t>
            </a:r>
            <a:r>
              <a:rPr lang="zh-CN" altLang="en-US" dirty="0"/>
              <a:t>下视</a:t>
            </a:r>
            <a:r>
              <a:rPr lang="en-US" altLang="zh-CN" dirty="0"/>
              <a:t>': [0.6135326758047198],</a:t>
            </a:r>
          </a:p>
          <a:p>
            <a:r>
              <a:rPr lang="en-US" altLang="zh-CN" dirty="0"/>
              <a:t>  '</a:t>
            </a:r>
            <a:r>
              <a:rPr lang="zh-CN" altLang="en-US" dirty="0"/>
              <a:t>翩翻</a:t>
            </a:r>
            <a:r>
              <a:rPr lang="en-US" altLang="zh-CN" dirty="0"/>
              <a:t>':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[0.5216689846420485]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'</a:t>
            </a:r>
            <a:r>
              <a:rPr lang="zh-CN" altLang="en-US" dirty="0"/>
              <a:t>仰飞鸟</a:t>
            </a:r>
            <a:r>
              <a:rPr lang="en-US" altLang="zh-CN" dirty="0"/>
              <a:t>': [0.29639923224976383],</a:t>
            </a:r>
          </a:p>
          <a:p>
            <a:r>
              <a:rPr lang="en-US" altLang="zh-CN" dirty="0"/>
              <a:t>  '</a:t>
            </a:r>
            <a:r>
              <a:rPr lang="zh-CN" altLang="en-US" dirty="0"/>
              <a:t>仰视</a:t>
            </a:r>
            <a:r>
              <a:rPr lang="en-US" altLang="zh-CN" dirty="0"/>
              <a:t>':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[0.6132972326511055],</a:t>
            </a:r>
          </a:p>
          <a:p>
            <a:r>
              <a:rPr lang="en-US" altLang="zh-CN" dirty="0"/>
              <a:t>  '</a:t>
            </a:r>
            <a:r>
              <a:rPr lang="zh-CN" altLang="en-US" dirty="0"/>
              <a:t>百鸟飞</a:t>
            </a:r>
            <a:r>
              <a:rPr lang="en-US" altLang="zh-CN" dirty="0"/>
              <a:t>':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[0.2793871458964107]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'</a:t>
            </a:r>
            <a:r>
              <a:rPr lang="zh-CN" altLang="en-US" dirty="0"/>
              <a:t>飞鸟落</a:t>
            </a:r>
            <a:r>
              <a:rPr lang="en-US" altLang="zh-CN" dirty="0"/>
              <a:t>':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[0.09040871237551344],</a:t>
            </a:r>
          </a:p>
          <a:p>
            <a:r>
              <a:rPr lang="en-US" altLang="zh-CN" dirty="0"/>
              <a:t>  '</a:t>
            </a:r>
            <a:r>
              <a:rPr lang="zh-CN" altLang="en-US" dirty="0"/>
              <a:t>飞鸟背</a:t>
            </a:r>
            <a:r>
              <a:rPr lang="en-US" altLang="zh-CN" dirty="0"/>
              <a:t>':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[0.10291016407255546]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35CF70-C0CB-C548-A49E-68429536AC27}"/>
              </a:ext>
            </a:extLst>
          </p:cNvPr>
          <p:cNvSpPr txBox="1">
            <a:spLocks/>
          </p:cNvSpPr>
          <p:nvPr/>
        </p:nvSpPr>
        <p:spPr>
          <a:xfrm>
            <a:off x="1532239" y="5421571"/>
            <a:ext cx="2558230" cy="674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✅</a:t>
            </a:r>
            <a:r>
              <a:rPr kumimoji="1" lang="zh-CN" altLang="en-US" sz="2000" dirty="0"/>
              <a:t>）意象</a:t>
            </a:r>
            <a:r>
              <a:rPr kumimoji="1" lang="en-US" altLang="zh-CN" sz="2000" dirty="0"/>
              <a:t>NER</a:t>
            </a:r>
            <a:endParaRPr kumimoji="1" lang="en-US" altLang="zh-CN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9A69BD-CB32-E94F-BACA-DE21BC717F87}"/>
              </a:ext>
            </a:extLst>
          </p:cNvPr>
          <p:cNvSpPr txBox="1"/>
          <p:nvPr/>
        </p:nvSpPr>
        <p:spPr>
          <a:xfrm>
            <a:off x="5213970" y="5078339"/>
            <a:ext cx="17640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翩翻仰飞鸟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仰视飞鸟落</a:t>
            </a:r>
            <a:endParaRPr lang="en-US" altLang="zh-CN" dirty="0"/>
          </a:p>
          <a:p>
            <a:r>
              <a:rPr lang="zh-CN" altLang="en-US" dirty="0"/>
              <a:t>下视飞鸟背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b="1" dirty="0"/>
              <a:t>仰视百鸟飞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F4D3CEF-4887-4D47-B073-9B5EBB340059}"/>
              </a:ext>
            </a:extLst>
          </p:cNvPr>
          <p:cNvSpPr txBox="1"/>
          <p:nvPr/>
        </p:nvSpPr>
        <p:spPr>
          <a:xfrm>
            <a:off x="6897804" y="5052413"/>
            <a:ext cx="45476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[[0.2152 0.2223 0.0198 0.019 0.0217] [0.8166 0.7931 0.0945 0.1201 0.1335] [0.0569 0.048 0.0132 0.0151 0.0167]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[0.9616 0.9586 0.9806 0.9781 0.9769]]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87FF-C121-6B4E-90EE-BF47A899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AFBD72-A2F1-5544-80F2-670BD0D2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19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9620A1B-D895-9043-926A-20098961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109" y="750029"/>
            <a:ext cx="9953391" cy="1200329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当</a:t>
            </a:r>
            <a:r>
              <a:rPr kumimoji="1" lang="en-US" altLang="zh-CN" sz="2000" dirty="0" err="1"/>
              <a:t>guwen-bert</a:t>
            </a:r>
            <a:r>
              <a:rPr kumimoji="1" lang="zh-CN" altLang="en-US" sz="2000" dirty="0"/>
              <a:t>和共现模型和意象二分类失效时：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以验证集中第</a:t>
            </a:r>
            <a:r>
              <a:rPr kumimoji="1" lang="en-US" altLang="zh-CN" sz="1600" dirty="0"/>
              <a:t>993</a:t>
            </a:r>
            <a:r>
              <a:rPr kumimoji="1" lang="zh-CN" altLang="en-US" sz="1600" dirty="0"/>
              <a:t>个样例为例：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证明了意象</a:t>
            </a:r>
            <a:r>
              <a:rPr kumimoji="1" lang="en-US" altLang="zh-CN" sz="1600" dirty="0"/>
              <a:t>NER</a:t>
            </a:r>
            <a:r>
              <a:rPr kumimoji="1" lang="zh-CN" altLang="en-US" sz="1600" dirty="0"/>
              <a:t>可以在意象二分类的基础上注重原诗句中语序的重要性</a:t>
            </a:r>
            <a:endParaRPr kumimoji="1" lang="en-US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E478A7-BF26-D54D-82B7-921DB8DAD8CD}"/>
              </a:ext>
            </a:extLst>
          </p:cNvPr>
          <p:cNvSpPr txBox="1"/>
          <p:nvPr/>
        </p:nvSpPr>
        <p:spPr>
          <a:xfrm>
            <a:off x="3918225" y="2024036"/>
            <a:ext cx="2351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我寄上一封简短的书信，信中每一行字上都浸透了我的眼泪。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A3A6C7-C90F-B54E-888D-50E54D91AF08}"/>
              </a:ext>
            </a:extLst>
          </p:cNvPr>
          <p:cNvSpPr txBox="1"/>
          <p:nvPr/>
        </p:nvSpPr>
        <p:spPr>
          <a:xfrm>
            <a:off x="6406186" y="1826435"/>
            <a:ext cx="5214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一行书寄千行泪 </a:t>
            </a:r>
            <a:r>
              <a:rPr lang="en-US" altLang="zh-CN" dirty="0"/>
              <a:t>0.1756034668538244 </a:t>
            </a:r>
          </a:p>
          <a:p>
            <a:r>
              <a:rPr lang="zh-CN" altLang="en-US" dirty="0"/>
              <a:t>一封书堕数行泪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0.4720922529034535</a:t>
            </a:r>
            <a:r>
              <a:rPr lang="en-US" altLang="zh-CN" dirty="0"/>
              <a:t> </a:t>
            </a:r>
          </a:p>
          <a:p>
            <a:r>
              <a:rPr lang="zh-CN" altLang="en-US" b="1" dirty="0"/>
              <a:t>一行书信千行泪 </a:t>
            </a:r>
            <a:r>
              <a:rPr lang="en-US" altLang="zh-CN" dirty="0"/>
              <a:t>0.17691259067288037 </a:t>
            </a:r>
          </a:p>
          <a:p>
            <a:r>
              <a:rPr lang="zh-CN" altLang="en-US" dirty="0"/>
              <a:t>寄得一行书信无 </a:t>
            </a:r>
            <a:r>
              <a:rPr lang="en-US" altLang="zh-CN" dirty="0"/>
              <a:t>0.17539168956984175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070CB1A-BC10-3A4C-A6B7-AB029112B0ED}"/>
              </a:ext>
            </a:extLst>
          </p:cNvPr>
          <p:cNvSpPr txBox="1">
            <a:spLocks/>
          </p:cNvSpPr>
          <p:nvPr/>
        </p:nvSpPr>
        <p:spPr>
          <a:xfrm>
            <a:off x="1532238" y="2230287"/>
            <a:ext cx="2558231" cy="761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❎</a:t>
            </a:r>
            <a:r>
              <a:rPr kumimoji="1" lang="zh-CN" altLang="en-US" sz="2000" dirty="0"/>
              <a:t>）</a:t>
            </a:r>
            <a:r>
              <a:rPr kumimoji="1" lang="en-US" altLang="zh-CN" sz="2000" dirty="0" err="1"/>
              <a:t>guwen-bert</a:t>
            </a:r>
            <a:endParaRPr kumimoji="1" lang="en-US" altLang="zh-CN" sz="16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BA09242-98FE-DA4A-B3CD-16E4E190E06F}"/>
              </a:ext>
            </a:extLst>
          </p:cNvPr>
          <p:cNvSpPr txBox="1">
            <a:spLocks/>
          </p:cNvSpPr>
          <p:nvPr/>
        </p:nvSpPr>
        <p:spPr>
          <a:xfrm>
            <a:off x="1530561" y="3669785"/>
            <a:ext cx="2387664" cy="58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❎ </a:t>
            </a:r>
            <a:r>
              <a:rPr kumimoji="1" lang="zh-CN" altLang="en-US" sz="2000" dirty="0"/>
              <a:t>）意象二分类</a:t>
            </a:r>
            <a:endParaRPr kumimoji="1" lang="en-US" altLang="zh-CN" sz="1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F54AB9-4391-604B-A58F-4339835B7A97}"/>
              </a:ext>
            </a:extLst>
          </p:cNvPr>
          <p:cNvSpPr txBox="1"/>
          <p:nvPr/>
        </p:nvSpPr>
        <p:spPr>
          <a:xfrm>
            <a:off x="6765972" y="3197883"/>
            <a:ext cx="38954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数行泪 </a:t>
            </a:r>
            <a:r>
              <a:rPr lang="en-US" altLang="zh-CN" dirty="0"/>
              <a:t>0.8483 </a:t>
            </a:r>
          </a:p>
          <a:p>
            <a:r>
              <a:rPr lang="zh-CN" altLang="en-US" dirty="0"/>
              <a:t>书信 </a:t>
            </a:r>
            <a:r>
              <a:rPr lang="en-US" altLang="zh-CN" dirty="0"/>
              <a:t>0.8831 </a:t>
            </a:r>
          </a:p>
          <a:p>
            <a:r>
              <a:rPr lang="zh-CN" altLang="en-US" dirty="0"/>
              <a:t>书堕 </a:t>
            </a:r>
            <a:r>
              <a:rPr lang="en-US" altLang="zh-CN" dirty="0"/>
              <a:t>0.3174 </a:t>
            </a:r>
          </a:p>
          <a:p>
            <a:r>
              <a:rPr lang="zh-CN" altLang="en-US" dirty="0"/>
              <a:t>一封 </a:t>
            </a:r>
            <a:r>
              <a:rPr lang="en-US" altLang="zh-CN" dirty="0"/>
              <a:t>0.9673 </a:t>
            </a:r>
          </a:p>
          <a:p>
            <a:r>
              <a:rPr lang="zh-CN" altLang="en-US" dirty="0"/>
              <a:t>千行泪 </a:t>
            </a:r>
            <a:r>
              <a:rPr lang="en-US" altLang="zh-CN" dirty="0"/>
              <a:t>0.5789 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35CF70-C0CB-C548-A49E-68429536AC27}"/>
              </a:ext>
            </a:extLst>
          </p:cNvPr>
          <p:cNvSpPr txBox="1">
            <a:spLocks/>
          </p:cNvSpPr>
          <p:nvPr/>
        </p:nvSpPr>
        <p:spPr>
          <a:xfrm>
            <a:off x="1532239" y="5421571"/>
            <a:ext cx="2558230" cy="674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✅</a:t>
            </a:r>
            <a:r>
              <a:rPr kumimoji="1" lang="zh-CN" altLang="en-US" sz="2000" dirty="0"/>
              <a:t>）意象</a:t>
            </a:r>
            <a:r>
              <a:rPr kumimoji="1" lang="en-US" altLang="zh-CN" sz="2000" dirty="0"/>
              <a:t>NER</a:t>
            </a:r>
            <a:endParaRPr kumimoji="1" lang="en-US" altLang="zh-CN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9A69BD-CB32-E94F-BACA-DE21BC717F87}"/>
              </a:ext>
            </a:extLst>
          </p:cNvPr>
          <p:cNvSpPr txBox="1"/>
          <p:nvPr/>
        </p:nvSpPr>
        <p:spPr>
          <a:xfrm>
            <a:off x="4483804" y="5078338"/>
            <a:ext cx="3016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一行书寄千行泪 </a:t>
            </a:r>
            <a:endParaRPr lang="en-US" altLang="zh-CN" dirty="0"/>
          </a:p>
          <a:p>
            <a:r>
              <a:rPr lang="zh-CN" altLang="en-US" dirty="0"/>
              <a:t>一封书堕数行泪 </a:t>
            </a:r>
            <a:endParaRPr lang="en-US" altLang="zh-CN" dirty="0"/>
          </a:p>
          <a:p>
            <a:r>
              <a:rPr lang="zh-CN" altLang="en-US" b="1" dirty="0"/>
              <a:t>一行书信千行泪 </a:t>
            </a:r>
            <a:endParaRPr lang="en-US" altLang="zh-CN" b="1" dirty="0"/>
          </a:p>
          <a:p>
            <a:r>
              <a:rPr lang="zh-CN" altLang="en-US" dirty="0"/>
              <a:t>寄得一行书信无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F4D3CEF-4887-4D47-B073-9B5EBB340059}"/>
              </a:ext>
            </a:extLst>
          </p:cNvPr>
          <p:cNvSpPr txBox="1"/>
          <p:nvPr/>
        </p:nvSpPr>
        <p:spPr>
          <a:xfrm>
            <a:off x="6539458" y="5078338"/>
            <a:ext cx="5545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[[0.7827 0.8018 0.672 0.6844 0.8284 0.7786 0.7617] [0.983 0.9788 0.5002 0.5091 0.9903 0.9903 0.9903]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[0.9637 0.962 0.9745 0.9759 0.9439 0.9292 0.9208] </a:t>
            </a:r>
            <a:r>
              <a:rPr lang="en-US" altLang="zh-CN" dirty="0"/>
              <a:t>[0.0253 0.0369 0.202 0.24 0.0033 0.0014 0.0049]]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E93ABF-E8EE-CC49-BD74-C3C6D0B41FCE}"/>
              </a:ext>
            </a:extLst>
          </p:cNvPr>
          <p:cNvSpPr txBox="1"/>
          <p:nvPr/>
        </p:nvSpPr>
        <p:spPr>
          <a:xfrm>
            <a:off x="9013203" y="3197958"/>
            <a:ext cx="1801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一行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0.5401 </a:t>
            </a:r>
          </a:p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寄得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0.7747</a:t>
            </a:r>
          </a:p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书信无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0.2250 </a:t>
            </a:r>
          </a:p>
          <a:p>
            <a:r>
              <a:rPr lang="zh-CN" altLang="en-US" dirty="0"/>
              <a:t>书寄 </a:t>
            </a:r>
            <a:r>
              <a:rPr lang="en-US" altLang="zh-CN" dirty="0"/>
              <a:t>0.7674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36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40000" cy="6858000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8298" y="2841986"/>
            <a:ext cx="2843404" cy="790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pc="15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lang="en-US" altLang="zh-CN" sz="5400" spc="15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04476" y="1702261"/>
            <a:ext cx="3456000" cy="3453477"/>
            <a:chOff x="7094137" y="1570063"/>
            <a:chExt cx="3456000" cy="3453477"/>
          </a:xfrm>
        </p:grpSpPr>
        <p:sp>
          <p:nvSpPr>
            <p:cNvPr id="5" name="矩形 4"/>
            <p:cNvSpPr/>
            <p:nvPr/>
          </p:nvSpPr>
          <p:spPr>
            <a:xfrm>
              <a:off x="7094137" y="1570063"/>
              <a:ext cx="576000" cy="576000"/>
            </a:xfrm>
            <a:prstGeom prst="rect">
              <a:avLst/>
            </a:prstGeom>
            <a:solidFill>
              <a:srgbClr val="9B0000"/>
            </a:solidFill>
            <a:ln w="12700"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pc="150" dirty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1</a:t>
              </a:r>
              <a:endParaRPr lang="zh-CN" altLang="en-US" sz="2800" b="1" spc="15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094137" y="2529222"/>
              <a:ext cx="576000" cy="576000"/>
            </a:xfrm>
            <a:prstGeom prst="rect">
              <a:avLst/>
            </a:prstGeom>
            <a:solidFill>
              <a:srgbClr val="9B0000"/>
            </a:solidFill>
            <a:ln w="12700"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pc="150" dirty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2</a:t>
              </a:r>
              <a:endParaRPr lang="zh-CN" altLang="en-US" sz="2800" b="1" spc="15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670137" y="1570063"/>
              <a:ext cx="2880000" cy="576000"/>
            </a:xfrm>
            <a:prstGeom prst="rect">
              <a:avLst/>
            </a:prstGeom>
            <a:noFill/>
            <a:ln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zh-CN" altLang="en-US" sz="2800" b="1" spc="150" dirty="0">
                  <a:solidFill>
                    <a:srgbClr val="9B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结果展示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670137" y="2529222"/>
              <a:ext cx="2880000" cy="576000"/>
            </a:xfrm>
            <a:prstGeom prst="rect">
              <a:avLst/>
            </a:prstGeom>
            <a:noFill/>
            <a:ln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zh-CN" altLang="en-US" sz="2800" b="1" spc="150" dirty="0">
                  <a:solidFill>
                    <a:srgbClr val="9B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模型介绍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094137" y="3488381"/>
              <a:ext cx="576000" cy="576000"/>
            </a:xfrm>
            <a:prstGeom prst="rect">
              <a:avLst/>
            </a:prstGeom>
            <a:solidFill>
              <a:srgbClr val="9B0000"/>
            </a:solidFill>
            <a:ln w="12700"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pc="150" dirty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3</a:t>
              </a:r>
              <a:endParaRPr lang="zh-CN" altLang="en-US" sz="2800" b="1" spc="15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670137" y="3488381"/>
              <a:ext cx="2880000" cy="576000"/>
            </a:xfrm>
            <a:prstGeom prst="rect">
              <a:avLst/>
            </a:prstGeom>
            <a:noFill/>
            <a:ln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zh-CN" altLang="en-US" sz="2800" b="1" spc="150" dirty="0">
                  <a:solidFill>
                    <a:srgbClr val="9B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样例展示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094137" y="4447540"/>
              <a:ext cx="576000" cy="576000"/>
            </a:xfrm>
            <a:prstGeom prst="rect">
              <a:avLst/>
            </a:prstGeom>
            <a:solidFill>
              <a:srgbClr val="9B0000"/>
            </a:solidFill>
            <a:ln w="12700"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pc="150" dirty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</a:t>
              </a:r>
              <a:endParaRPr lang="zh-CN" altLang="en-US" sz="2800" b="1" spc="15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70137" y="4447540"/>
              <a:ext cx="2880000" cy="576000"/>
            </a:xfrm>
            <a:prstGeom prst="rect">
              <a:avLst/>
            </a:prstGeom>
            <a:noFill/>
            <a:ln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zh-CN" altLang="en-US" sz="2800" b="1" spc="150" dirty="0">
                  <a:solidFill>
                    <a:srgbClr val="9B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问题回答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6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86677"/>
            <a:ext cx="4497572" cy="1144481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4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390564" y="2892010"/>
            <a:ext cx="5004159" cy="1023159"/>
          </a:xfrm>
          <a:prstGeom prst="rect">
            <a:avLst/>
          </a:prstGeom>
          <a:noFill/>
        </p:spPr>
        <p:txBody>
          <a:bodyPr lIns="72000" rIns="7200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5400" dirty="0">
                <a:solidFill>
                  <a:srgbClr val="9B0000"/>
                </a:solidFill>
              </a:rPr>
              <a:t>问题回答</a:t>
            </a:r>
          </a:p>
        </p:txBody>
      </p:sp>
      <p:sp>
        <p:nvSpPr>
          <p:cNvPr id="27" name="标题 3"/>
          <p:cNvSpPr txBox="1">
            <a:spLocks/>
          </p:cNvSpPr>
          <p:nvPr/>
        </p:nvSpPr>
        <p:spPr>
          <a:xfrm>
            <a:off x="5452643" y="2439728"/>
            <a:ext cx="2880000" cy="573810"/>
          </a:xfrm>
          <a:prstGeom prst="rect">
            <a:avLst/>
          </a:prstGeom>
          <a:noFill/>
        </p:spPr>
        <p:txBody>
          <a:bodyPr vert="horz" lIns="72000" tIns="45720" rIns="7200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9B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PART FOUR</a:t>
            </a:r>
            <a:endParaRPr lang="zh-CN" altLang="en-US" sz="2400" dirty="0">
              <a:solidFill>
                <a:srgbClr val="9B0000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143893" y="2842831"/>
            <a:ext cx="763053" cy="763053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半闭框 2"/>
          <p:cNvSpPr>
            <a:spLocks noChangeAspect="1"/>
          </p:cNvSpPr>
          <p:nvPr/>
        </p:nvSpPr>
        <p:spPr>
          <a:xfrm rot="8122297">
            <a:off x="3349439" y="3097616"/>
            <a:ext cx="253480" cy="253480"/>
          </a:xfrm>
          <a:prstGeom prst="halfFrame">
            <a:avLst>
              <a:gd name="adj1" fmla="val 12588"/>
              <a:gd name="adj2" fmla="val 1357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1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86677"/>
            <a:ext cx="4497572" cy="1144481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4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749106" y="2859676"/>
            <a:ext cx="3441394" cy="1023159"/>
          </a:xfrm>
          <a:prstGeom prst="rect">
            <a:avLst/>
          </a:prstGeom>
          <a:noFill/>
        </p:spPr>
        <p:txBody>
          <a:bodyPr lIns="72000" rIns="72000" anchor="ctr" anchorCtr="0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zh-CN" altLang="en-US" sz="5400" dirty="0">
                <a:solidFill>
                  <a:srgbClr val="9B0000"/>
                </a:solidFill>
              </a:rPr>
              <a:t>结果</a:t>
            </a:r>
            <a:br>
              <a:rPr lang="en-US" altLang="zh-CN" sz="5400" dirty="0">
                <a:solidFill>
                  <a:srgbClr val="9B0000"/>
                </a:solidFill>
              </a:rPr>
            </a:br>
            <a:r>
              <a:rPr lang="zh-CN" altLang="en-US" sz="5400" dirty="0">
                <a:solidFill>
                  <a:srgbClr val="9B0000"/>
                </a:solidFill>
              </a:rPr>
              <a:t>展示</a:t>
            </a:r>
          </a:p>
        </p:txBody>
      </p:sp>
      <p:sp>
        <p:nvSpPr>
          <p:cNvPr id="27" name="标题 3"/>
          <p:cNvSpPr txBox="1">
            <a:spLocks/>
          </p:cNvSpPr>
          <p:nvPr/>
        </p:nvSpPr>
        <p:spPr>
          <a:xfrm>
            <a:off x="4283555" y="2181313"/>
            <a:ext cx="2390674" cy="573810"/>
          </a:xfrm>
          <a:prstGeom prst="rect">
            <a:avLst/>
          </a:prstGeom>
          <a:noFill/>
        </p:spPr>
        <p:txBody>
          <a:bodyPr vert="horz" lIns="72000" tIns="45720" rIns="7200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9B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PART ONE</a:t>
            </a:r>
            <a:endParaRPr lang="zh-CN" altLang="en-US" sz="2400" dirty="0">
              <a:solidFill>
                <a:srgbClr val="9B0000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143893" y="2842831"/>
            <a:ext cx="763053" cy="763053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半闭框 2"/>
          <p:cNvSpPr>
            <a:spLocks noChangeAspect="1"/>
          </p:cNvSpPr>
          <p:nvPr/>
        </p:nvSpPr>
        <p:spPr>
          <a:xfrm rot="8122297">
            <a:off x="3349439" y="3097616"/>
            <a:ext cx="253480" cy="253480"/>
          </a:xfrm>
          <a:prstGeom prst="halfFrame">
            <a:avLst>
              <a:gd name="adj1" fmla="val 12588"/>
              <a:gd name="adj2" fmla="val 1357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最终结果</a:t>
            </a:r>
            <a:endParaRPr lang="en-US" altLang="zh-CN" sz="2400" dirty="0">
              <a:solidFill>
                <a:srgbClr val="9B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1645BE-0EEF-A94E-B21F-C9BAB3BDC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86" y="1845144"/>
            <a:ext cx="5259082" cy="447372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B25AD99-92CD-FF4D-AEE2-CE6DD58F0A7E}"/>
              </a:ext>
            </a:extLst>
          </p:cNvPr>
          <p:cNvSpPr/>
          <p:nvPr/>
        </p:nvSpPr>
        <p:spPr>
          <a:xfrm>
            <a:off x="1157416" y="1032124"/>
            <a:ext cx="883717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最终在测试集上的结果为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0.9085</a:t>
            </a:r>
          </a:p>
          <a:p>
            <a:pPr lvl="1">
              <a:spcAft>
                <a:spcPts val="60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相较于提供的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模型，结果提升了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6.03%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8F92755-42CB-9A41-9567-1C18080C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292" y="1935949"/>
            <a:ext cx="4787083" cy="43829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0E2BBCC-E452-524E-84CC-025C03DFF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519" y="127889"/>
            <a:ext cx="5921481" cy="1808469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FB325C92-828B-3F44-A782-B485AC604ECC}"/>
              </a:ext>
            </a:extLst>
          </p:cNvPr>
          <p:cNvSpPr/>
          <p:nvPr/>
        </p:nvSpPr>
        <p:spPr>
          <a:xfrm>
            <a:off x="3828722" y="4605283"/>
            <a:ext cx="2990336" cy="632720"/>
          </a:xfrm>
          <a:prstGeom prst="ellipse">
            <a:avLst/>
          </a:prstGeom>
          <a:noFill/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86677"/>
            <a:ext cx="4497572" cy="1144481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4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749106" y="2859676"/>
            <a:ext cx="3441394" cy="1023159"/>
          </a:xfrm>
          <a:prstGeom prst="rect">
            <a:avLst/>
          </a:prstGeom>
          <a:noFill/>
        </p:spPr>
        <p:txBody>
          <a:bodyPr lIns="72000" rIns="72000" anchor="ctr" anchorCtr="0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zh-CN" altLang="en-US" sz="5400" dirty="0">
                <a:solidFill>
                  <a:srgbClr val="9B0000"/>
                </a:solidFill>
              </a:rPr>
              <a:t>模型</a:t>
            </a:r>
            <a:br>
              <a:rPr lang="en-US" altLang="zh-CN" sz="5400" dirty="0">
                <a:solidFill>
                  <a:srgbClr val="9B0000"/>
                </a:solidFill>
              </a:rPr>
            </a:br>
            <a:r>
              <a:rPr lang="zh-CN" altLang="en-US" sz="5400" dirty="0">
                <a:solidFill>
                  <a:srgbClr val="9B0000"/>
                </a:solidFill>
              </a:rPr>
              <a:t>介绍</a:t>
            </a:r>
          </a:p>
        </p:txBody>
      </p:sp>
      <p:sp>
        <p:nvSpPr>
          <p:cNvPr id="2" name="椭圆 1"/>
          <p:cNvSpPr/>
          <p:nvPr/>
        </p:nvSpPr>
        <p:spPr>
          <a:xfrm>
            <a:off x="3143893" y="2842831"/>
            <a:ext cx="763053" cy="763053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半闭框 2"/>
          <p:cNvSpPr>
            <a:spLocks noChangeAspect="1"/>
          </p:cNvSpPr>
          <p:nvPr/>
        </p:nvSpPr>
        <p:spPr>
          <a:xfrm rot="8122297">
            <a:off x="3349439" y="3097616"/>
            <a:ext cx="253480" cy="253480"/>
          </a:xfrm>
          <a:prstGeom prst="halfFrame">
            <a:avLst>
              <a:gd name="adj1" fmla="val 12588"/>
              <a:gd name="adj2" fmla="val 1357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副标题 4"/>
          <p:cNvSpPr txBox="1">
            <a:spLocks/>
          </p:cNvSpPr>
          <p:nvPr/>
        </p:nvSpPr>
        <p:spPr>
          <a:xfrm>
            <a:off x="7050837" y="1341250"/>
            <a:ext cx="4568005" cy="398848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思源黑体 Medium" panose="020B060000000000000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思源黑体 Medium" panose="020B060000000000000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思源黑体 Medium" panose="020B060000000000000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思源黑体 Medium" panose="020B060000000000000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思源黑体 Medium" panose="020B060000000000000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guwen-bert</a:t>
            </a:r>
            <a:endParaRPr lang="en-US" altLang="zh-CN" sz="2400" dirty="0">
              <a:solidFill>
                <a:srgbClr val="9B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lvl="1" indent="-34290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意象二分类</a:t>
            </a:r>
            <a:endParaRPr lang="en-US" altLang="zh-CN" sz="2400" dirty="0">
              <a:solidFill>
                <a:srgbClr val="9B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lvl="1" indent="-34290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意象</a:t>
            </a:r>
            <a:r>
              <a:rPr lang="en-US" altLang="zh-CN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NER</a:t>
            </a:r>
          </a:p>
          <a:p>
            <a:pPr marL="342900" lvl="1" indent="-342900" algn="l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共现词</a:t>
            </a:r>
            <a:endParaRPr lang="en-US" altLang="zh-CN" sz="2200" dirty="0">
              <a:solidFill>
                <a:srgbClr val="9B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lvl="1" indent="-342900" algn="l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模型集成</a:t>
            </a:r>
            <a:endParaRPr lang="en-US" altLang="zh-CN" sz="2200" dirty="0">
              <a:solidFill>
                <a:srgbClr val="9B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4283555" y="2181313"/>
            <a:ext cx="2390674" cy="573810"/>
          </a:xfrm>
          <a:prstGeom prst="rect">
            <a:avLst/>
          </a:prstGeom>
          <a:noFill/>
        </p:spPr>
        <p:txBody>
          <a:bodyPr vert="horz" lIns="72000" tIns="45720" rIns="7200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9B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PART TWO</a:t>
            </a:r>
            <a:endParaRPr lang="zh-CN" altLang="en-US" sz="2400" dirty="0">
              <a:solidFill>
                <a:srgbClr val="9B0000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35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en-US" altLang="zh-CN" sz="2400" dirty="0" err="1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guwen-bert</a:t>
            </a:r>
            <a:endParaRPr lang="en-US" altLang="zh-CN" sz="2400" dirty="0">
              <a:solidFill>
                <a:srgbClr val="9B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44DB64-3921-C945-959A-9C8EDD5D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32" y="2085326"/>
            <a:ext cx="8915671" cy="46361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0E24AA0-0B0A-FE4A-87B2-56AD4CE2D1BB}"/>
              </a:ext>
            </a:extLst>
          </p:cNvPr>
          <p:cNvSpPr txBox="1"/>
          <p:nvPr/>
        </p:nvSpPr>
        <p:spPr>
          <a:xfrm>
            <a:off x="2232835" y="878396"/>
            <a:ext cx="9278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https://github.com/Ethan-yt/guwenbert</a:t>
            </a:r>
            <a:endParaRPr lang="en-US" altLang="zh-CN" dirty="0"/>
          </a:p>
          <a:p>
            <a:r>
              <a:rPr lang="zh-CN" altLang="en-US" dirty="0"/>
              <a:t>这是一个在</a:t>
            </a:r>
            <a:r>
              <a:rPr lang="en-US" altLang="zh-CN" dirty="0"/>
              <a:t>`</a:t>
            </a:r>
            <a:r>
              <a:rPr lang="en" altLang="zh-CN" dirty="0" err="1"/>
              <a:t>hfl</a:t>
            </a:r>
            <a:r>
              <a:rPr lang="en" altLang="zh-CN" dirty="0"/>
              <a:t>/</a:t>
            </a:r>
            <a:r>
              <a:rPr lang="en" altLang="zh-CN" dirty="0" err="1"/>
              <a:t>chinese-roberta-wwm-ext</a:t>
            </a:r>
            <a:r>
              <a:rPr lang="en" altLang="zh-CN" dirty="0"/>
              <a:t>`</a:t>
            </a:r>
            <a:r>
              <a:rPr lang="zh-CN" altLang="en-US" dirty="0"/>
              <a:t>基础上使用古文数据集继续训练得到的预训练模型，结合现代汉语</a:t>
            </a:r>
            <a:r>
              <a:rPr lang="en" altLang="zh-CN" dirty="0" err="1"/>
              <a:t>RoBERTa</a:t>
            </a:r>
            <a:r>
              <a:rPr lang="zh-CN" altLang="en-US" dirty="0"/>
              <a:t>权重和大量古文语料，将现代汉语的部分语言特征向古代汉语迁移以提升表现。</a:t>
            </a:r>
          </a:p>
        </p:txBody>
      </p:sp>
    </p:spTree>
    <p:extLst>
      <p:ext uri="{BB962C8B-B14F-4D97-AF65-F5344CB8AC3E}">
        <p14:creationId xmlns:p14="http://schemas.microsoft.com/office/powerpoint/2010/main" val="54145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en-US" altLang="zh-CN" sz="2400" dirty="0" err="1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guwen-bert</a:t>
            </a:r>
            <a:endParaRPr lang="en-US" altLang="zh-CN" sz="2400" dirty="0">
              <a:solidFill>
                <a:srgbClr val="9B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E24AA0-0B0A-FE4A-87B2-56AD4CE2D1BB}"/>
              </a:ext>
            </a:extLst>
          </p:cNvPr>
          <p:cNvSpPr txBox="1"/>
          <p:nvPr/>
        </p:nvSpPr>
        <p:spPr>
          <a:xfrm>
            <a:off x="2232835" y="878396"/>
            <a:ext cx="9278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https://github.com/Ethan-yt/guwenbert</a:t>
            </a:r>
            <a:endParaRPr lang="en-US" altLang="zh-CN" dirty="0"/>
          </a:p>
          <a:p>
            <a:r>
              <a:rPr lang="zh-CN" altLang="en-US" dirty="0"/>
              <a:t>这是一个在</a:t>
            </a:r>
            <a:r>
              <a:rPr lang="en-US" altLang="zh-CN" dirty="0"/>
              <a:t>`</a:t>
            </a:r>
            <a:r>
              <a:rPr lang="en" altLang="zh-CN" dirty="0" err="1"/>
              <a:t>hfl</a:t>
            </a:r>
            <a:r>
              <a:rPr lang="en" altLang="zh-CN" dirty="0"/>
              <a:t>/</a:t>
            </a:r>
            <a:r>
              <a:rPr lang="en" altLang="zh-CN" dirty="0" err="1"/>
              <a:t>chinese-roberta-wwm-ext</a:t>
            </a:r>
            <a:r>
              <a:rPr lang="en" altLang="zh-CN" dirty="0"/>
              <a:t>`</a:t>
            </a:r>
            <a:r>
              <a:rPr lang="zh-CN" altLang="en-US" dirty="0"/>
              <a:t>基础上使用古文数据集继续训练得到的预训练模型，结合现代汉语</a:t>
            </a:r>
            <a:r>
              <a:rPr lang="en" altLang="zh-CN" dirty="0" err="1"/>
              <a:t>RoBERTa</a:t>
            </a:r>
            <a:r>
              <a:rPr lang="zh-CN" altLang="en-US" dirty="0"/>
              <a:t>权重和大量古文语料，将现代汉语的部分语言特征向古代汉语迁移以提升表现。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8F479-7D3D-3C46-81D9-D44A0D61CE3D}"/>
              </a:ext>
            </a:extLst>
          </p:cNvPr>
          <p:cNvSpPr txBox="1"/>
          <p:nvPr/>
        </p:nvSpPr>
        <p:spPr>
          <a:xfrm>
            <a:off x="2232835" y="2218081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" b="1" i="0" dirty="0">
                <a:solidFill>
                  <a:srgbClr val="24292F"/>
                </a:solidFill>
                <a:effectLst/>
                <a:latin typeface="-apple-system"/>
              </a:rPr>
              <a:t>模型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大小：</a:t>
            </a:r>
            <a:endParaRPr lang="en" altLang="zh-CN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" altLang="zh-CN" b="1" i="0" dirty="0" err="1">
                <a:solidFill>
                  <a:srgbClr val="24292F"/>
                </a:solidFill>
                <a:effectLst/>
                <a:latin typeface="-apple-system"/>
              </a:rPr>
              <a:t>ethanyt</a:t>
            </a:r>
            <a:r>
              <a:rPr lang="en" altLang="zh-CN" b="1" i="0" dirty="0">
                <a:solidFill>
                  <a:srgbClr val="24292F"/>
                </a:solidFill>
                <a:effectLst/>
                <a:latin typeface="-apple-system"/>
              </a:rPr>
              <a:t>/</a:t>
            </a:r>
            <a:r>
              <a:rPr lang="en" altLang="zh-CN" b="1" i="0" dirty="0" err="1">
                <a:solidFill>
                  <a:srgbClr val="24292F"/>
                </a:solidFill>
                <a:effectLst/>
                <a:latin typeface="-apple-system"/>
              </a:rPr>
              <a:t>guwenbert</a:t>
            </a:r>
            <a:r>
              <a:rPr lang="en" altLang="zh-CN" b="1" i="0" dirty="0">
                <a:solidFill>
                  <a:srgbClr val="24292F"/>
                </a:solidFill>
                <a:effectLst/>
                <a:latin typeface="-apple-system"/>
              </a:rPr>
              <a:t>-base</a:t>
            </a:r>
            <a:r>
              <a:rPr lang="zh-CN" altLang="en" b="0" i="0" dirty="0">
                <a:solidFill>
                  <a:srgbClr val="24292F"/>
                </a:solidFill>
                <a:effectLst/>
                <a:latin typeface="-apple-system"/>
              </a:rPr>
              <a:t>：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12-layer, 768-hidden, 12-heads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EF0AED-86CB-5C47-9D40-B5261A86C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033" y="4944635"/>
            <a:ext cx="10233269" cy="15468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2B94A8B-F2FF-884A-90F2-BA5DD952515C}"/>
              </a:ext>
            </a:extLst>
          </p:cNvPr>
          <p:cNvSpPr txBox="1"/>
          <p:nvPr/>
        </p:nvSpPr>
        <p:spPr>
          <a:xfrm>
            <a:off x="2825960" y="3216462"/>
            <a:ext cx="6280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&lt;s&gt;</a:t>
            </a:r>
            <a:r>
              <a:rPr lang="zh-CN" altLang="en-US" dirty="0"/>
              <a:t>昏暗的灯熄灭了又被重新点亮。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  <a:r>
              <a:rPr lang="zh-CN" altLang="en-US" dirty="0"/>
              <a:t>渔灯灭复明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&lt;s&gt;</a:t>
            </a:r>
            <a:r>
              <a:rPr lang="zh-CN" altLang="en-US" dirty="0"/>
              <a:t>昏暗的灯熄灭了又被重新点亮。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  <a:r>
              <a:rPr lang="zh-CN" altLang="en-US" dirty="0"/>
              <a:t>残灯灭又然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&lt;s&gt;</a:t>
            </a:r>
            <a:r>
              <a:rPr lang="zh-CN" altLang="en-US" dirty="0"/>
              <a:t>昏暗的灯熄灭了又被重新点亮。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  <a:r>
              <a:rPr lang="zh-CN" altLang="en-US" dirty="0"/>
              <a:t>残灯暗复明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&lt;s&gt;</a:t>
            </a:r>
            <a:r>
              <a:rPr lang="zh-CN" altLang="en-US" dirty="0"/>
              <a:t>昏暗的灯熄灭了又被重新点亮。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  <a:r>
              <a:rPr lang="zh-CN" altLang="en-US" b="1" dirty="0"/>
              <a:t>残灯灭又明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6749D2D-7DD4-8A4E-A801-425C15FEDC5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06930" y="3816627"/>
            <a:ext cx="506626" cy="0"/>
          </a:xfrm>
          <a:prstGeom prst="straightConnector1">
            <a:avLst/>
          </a:prstGeom>
          <a:ln w="25400"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2115A49-1F5B-6541-9D76-A731317E0B23}"/>
              </a:ext>
            </a:extLst>
          </p:cNvPr>
          <p:cNvSpPr txBox="1"/>
          <p:nvPr/>
        </p:nvSpPr>
        <p:spPr>
          <a:xfrm>
            <a:off x="9712412" y="3070599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0.1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785DF6-5DCE-054F-88CE-0ED5921A2934}"/>
              </a:ext>
            </a:extLst>
          </p:cNvPr>
          <p:cNvSpPr txBox="1"/>
          <p:nvPr/>
        </p:nvSpPr>
        <p:spPr>
          <a:xfrm>
            <a:off x="9712412" y="3439931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0.1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0C0C1F-3BF5-6749-9988-817DAF18CA10}"/>
              </a:ext>
            </a:extLst>
          </p:cNvPr>
          <p:cNvSpPr txBox="1"/>
          <p:nvPr/>
        </p:nvSpPr>
        <p:spPr>
          <a:xfrm>
            <a:off x="9712411" y="3808923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0.1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028374-1EB1-6C4B-ADE8-5E82EC1791F3}"/>
              </a:ext>
            </a:extLst>
          </p:cNvPr>
          <p:cNvSpPr txBox="1"/>
          <p:nvPr/>
        </p:nvSpPr>
        <p:spPr>
          <a:xfrm>
            <a:off x="9712411" y="4178255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4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意象二分类</a:t>
            </a:r>
            <a:endParaRPr lang="en-US" altLang="zh-CN" sz="2400" dirty="0">
              <a:solidFill>
                <a:srgbClr val="9B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7B61A4-8CD2-B242-8D3B-7F98A6DC28D7}"/>
              </a:ext>
            </a:extLst>
          </p:cNvPr>
          <p:cNvSpPr txBox="1"/>
          <p:nvPr/>
        </p:nvSpPr>
        <p:spPr>
          <a:xfrm>
            <a:off x="3027406" y="3234035"/>
            <a:ext cx="33486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昏暗的灯熄灭了又被重新点亮。</a:t>
            </a:r>
            <a:endParaRPr lang="en-US" altLang="zh-CN" dirty="0"/>
          </a:p>
          <a:p>
            <a:r>
              <a:rPr lang="zh-CN" altLang="en-US" dirty="0"/>
              <a:t>渔灯灭复明</a:t>
            </a:r>
            <a:endParaRPr lang="en-US" altLang="zh-CN" dirty="0"/>
          </a:p>
          <a:p>
            <a:r>
              <a:rPr lang="zh-CN" altLang="en-US" dirty="0"/>
              <a:t>残灯灭又然</a:t>
            </a:r>
            <a:endParaRPr lang="en-US" altLang="zh-CN" dirty="0"/>
          </a:p>
          <a:p>
            <a:r>
              <a:rPr lang="zh-CN" altLang="en-US" dirty="0"/>
              <a:t>残灯暗复明</a:t>
            </a:r>
            <a:endParaRPr lang="en-US" altLang="zh-CN" dirty="0"/>
          </a:p>
          <a:p>
            <a:r>
              <a:rPr lang="zh-CN" altLang="en-US" b="1" dirty="0"/>
              <a:t>残灯灭又明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D3C6DF3-0369-974C-B2F1-C126695A54A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76088" y="3972699"/>
            <a:ext cx="840259" cy="0"/>
          </a:xfrm>
          <a:prstGeom prst="straightConnector1">
            <a:avLst/>
          </a:prstGeom>
          <a:ln w="47625"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DE14F1E-6EA1-E543-83C6-53B691F58EFF}"/>
              </a:ext>
            </a:extLst>
          </p:cNvPr>
          <p:cNvSpPr txBox="1"/>
          <p:nvPr/>
        </p:nvSpPr>
        <p:spPr>
          <a:xfrm>
            <a:off x="7216347" y="2403037"/>
            <a:ext cx="13221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渔灯</a:t>
            </a:r>
            <a:endParaRPr lang="en-US" altLang="zh-CN" dirty="0"/>
          </a:p>
          <a:p>
            <a:r>
              <a:rPr lang="zh-CN" altLang="en-US" dirty="0"/>
              <a:t>灭复明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残灯</a:t>
            </a:r>
            <a:endParaRPr lang="en-US" altLang="zh-CN" b="1" dirty="0"/>
          </a:p>
          <a:p>
            <a:r>
              <a:rPr lang="zh-CN" altLang="en-US" dirty="0"/>
              <a:t>灭又然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残灯</a:t>
            </a:r>
            <a:endParaRPr lang="en-US" altLang="zh-CN" b="1" dirty="0"/>
          </a:p>
          <a:p>
            <a:r>
              <a:rPr lang="zh-CN" altLang="en-US" dirty="0"/>
              <a:t>暗复明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残灯</a:t>
            </a:r>
            <a:endParaRPr lang="en-US" altLang="zh-CN" b="1" dirty="0"/>
          </a:p>
          <a:p>
            <a:r>
              <a:rPr lang="zh-CN" altLang="en-US" b="1" dirty="0"/>
              <a:t>灭又明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629211-F173-9344-A128-35D75B7B95C9}"/>
              </a:ext>
            </a:extLst>
          </p:cNvPr>
          <p:cNvSpPr txBox="1"/>
          <p:nvPr/>
        </p:nvSpPr>
        <p:spPr>
          <a:xfrm>
            <a:off x="9378779" y="2403037"/>
            <a:ext cx="13221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渔灯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残灯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灭复明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灭又然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暗复明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灭又明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8DCA14-A60C-7A4D-BDBF-23560AF0A8B0}"/>
              </a:ext>
            </a:extLst>
          </p:cNvPr>
          <p:cNvSpPr txBox="1"/>
          <p:nvPr/>
        </p:nvSpPr>
        <p:spPr>
          <a:xfrm>
            <a:off x="2232835" y="878396"/>
            <a:ext cx="9278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观察到不同的答案之间存在一定的意象重叠</a:t>
            </a:r>
            <a:endParaRPr lang="en-US" altLang="zh-CN" dirty="0"/>
          </a:p>
          <a:p>
            <a:r>
              <a:rPr lang="zh-CN" altLang="en-US" dirty="0"/>
              <a:t>基于这样的想法：</a:t>
            </a:r>
            <a:r>
              <a:rPr lang="zh-CN" altLang="en-US" b="1" dirty="0"/>
              <a:t>错误的答案不一定整句话都是错的，可能其中一半是对的，一半是错的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4CFCC4E-5EEB-154C-9999-75DA5967AE90}"/>
              </a:ext>
            </a:extLst>
          </p:cNvPr>
          <p:cNvCxnSpPr>
            <a:cxnSpLocks/>
          </p:cNvCxnSpPr>
          <p:nvPr/>
        </p:nvCxnSpPr>
        <p:spPr>
          <a:xfrm>
            <a:off x="8538520" y="3972697"/>
            <a:ext cx="840259" cy="0"/>
          </a:xfrm>
          <a:prstGeom prst="straightConnector1">
            <a:avLst/>
          </a:prstGeom>
          <a:ln w="47625"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zh-CN" altLang="en-US" sz="2400" dirty="0">
                <a:solidFill>
                  <a:srgbClr val="9B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意象二分类</a:t>
            </a:r>
            <a:endParaRPr lang="en-US" altLang="zh-CN" sz="2400" dirty="0">
              <a:solidFill>
                <a:srgbClr val="9B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 </a:t>
            </a:r>
            <a:fld id="{CE0EBEEA-9F8E-472B-8F35-1A81288C858A}" type="slidenum">
              <a:rPr lang="zh-CN" altLang="en-US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8DCA14-A60C-7A4D-BDBF-23560AF0A8B0}"/>
              </a:ext>
            </a:extLst>
          </p:cNvPr>
          <p:cNvSpPr txBox="1"/>
          <p:nvPr/>
        </p:nvSpPr>
        <p:spPr>
          <a:xfrm>
            <a:off x="2232835" y="878396"/>
            <a:ext cx="9278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观察到不同的答案之间存在一定的意象重叠</a:t>
            </a:r>
            <a:endParaRPr lang="en-US" altLang="zh-CN" dirty="0"/>
          </a:p>
          <a:p>
            <a:r>
              <a:rPr lang="zh-CN" altLang="en-US" dirty="0"/>
              <a:t>基于这样的想法：</a:t>
            </a:r>
            <a:r>
              <a:rPr lang="zh-CN" altLang="en-US" b="1" dirty="0"/>
              <a:t>错误的答案不一定整句话都是错的，可能其中一半是对的，一半是错的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926A8-BD70-B840-A18C-ADF8F3BB0B38}"/>
              </a:ext>
            </a:extLst>
          </p:cNvPr>
          <p:cNvSpPr txBox="1"/>
          <p:nvPr/>
        </p:nvSpPr>
        <p:spPr>
          <a:xfrm>
            <a:off x="2232835" y="3711488"/>
            <a:ext cx="5527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&lt;s&gt;</a:t>
            </a:r>
            <a:r>
              <a:rPr lang="zh-CN" altLang="en-US" dirty="0"/>
              <a:t>昏暗的灯熄灭了又被重新点亮。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  <a:r>
              <a:rPr lang="zh-CN" altLang="en-US" b="1" dirty="0"/>
              <a:t>残灯</a:t>
            </a:r>
            <a:r>
              <a:rPr lang="en-US" altLang="zh-CN" dirty="0"/>
              <a:t>&lt;</a:t>
            </a:r>
            <a:r>
              <a:rPr lang="en-US" altLang="zh-CN" dirty="0" err="1"/>
              <a:t>sep</a:t>
            </a:r>
            <a:r>
              <a:rPr lang="en-US" altLang="zh-CN" dirty="0"/>
              <a:t>&gt;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B0695F2-91A5-9649-9B25-130C075BAC2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60043" y="3896154"/>
            <a:ext cx="642551" cy="0"/>
          </a:xfrm>
          <a:prstGeom prst="straightConnector1">
            <a:avLst/>
          </a:prstGeom>
          <a:ln w="38100">
            <a:solidFill>
              <a:srgbClr val="9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C9D6335-6FB5-5E42-9BEE-71CFD092D700}"/>
              </a:ext>
            </a:extLst>
          </p:cNvPr>
          <p:cNvSpPr txBox="1"/>
          <p:nvPr/>
        </p:nvSpPr>
        <p:spPr>
          <a:xfrm>
            <a:off x="8402594" y="3526822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0.7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47249F-C21B-854C-AAAB-BE523383637F}"/>
              </a:ext>
            </a:extLst>
          </p:cNvPr>
          <p:cNvSpPr txBox="1"/>
          <p:nvPr/>
        </p:nvSpPr>
        <p:spPr>
          <a:xfrm>
            <a:off x="8402594" y="3896154"/>
            <a:ext cx="505267" cy="369332"/>
          </a:xfrm>
          <a:prstGeom prst="rect">
            <a:avLst/>
          </a:prstGeom>
          <a:noFill/>
          <a:ln w="28575">
            <a:solidFill>
              <a:srgbClr val="9B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0.3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EA4621-A352-FF4F-9844-77B20A070D21}"/>
              </a:ext>
            </a:extLst>
          </p:cNvPr>
          <p:cNvSpPr txBox="1"/>
          <p:nvPr/>
        </p:nvSpPr>
        <p:spPr>
          <a:xfrm>
            <a:off x="2232835" y="4681841"/>
            <a:ext cx="65120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p(“</a:t>
            </a:r>
            <a:r>
              <a:rPr lang="zh-CN" altLang="en-US" b="1" dirty="0"/>
              <a:t>残灯灭又明</a:t>
            </a:r>
            <a:r>
              <a:rPr lang="en-US" altLang="zh-CN" b="1" dirty="0"/>
              <a:t>”) = p(“</a:t>
            </a:r>
            <a:r>
              <a:rPr lang="zh-CN" altLang="en-US" b="1" dirty="0"/>
              <a:t>残灯</a:t>
            </a:r>
            <a:r>
              <a:rPr lang="en-US" altLang="zh-CN" b="1" dirty="0"/>
              <a:t>”)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p(</a:t>
            </a:r>
            <a:r>
              <a:rPr lang="zh-CN" altLang="en-US" b="1" dirty="0"/>
              <a:t>“灭又明”</a:t>
            </a:r>
            <a:r>
              <a:rPr lang="en-US" altLang="zh-CN" b="1" dirty="0"/>
              <a:t>)</a:t>
            </a:r>
          </a:p>
          <a:p>
            <a:endParaRPr lang="en-US" altLang="zh-CN" i="1" dirty="0"/>
          </a:p>
          <a:p>
            <a:r>
              <a:rPr lang="zh-CN" altLang="en-US" i="1" dirty="0"/>
              <a:t>经过在验证集上的尝试，意象概率加和的效果好于相乘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2E63C4-97D7-8246-86C2-A529C3D95432}"/>
              </a:ext>
            </a:extLst>
          </p:cNvPr>
          <p:cNvSpPr txBox="1"/>
          <p:nvPr/>
        </p:nvSpPr>
        <p:spPr>
          <a:xfrm>
            <a:off x="2232835" y="1848748"/>
            <a:ext cx="7013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对于意象的拆分选择了自定义规则的方法</a:t>
            </a:r>
            <a:endParaRPr lang="en-US" altLang="zh-CN" dirty="0"/>
          </a:p>
          <a:p>
            <a:r>
              <a:rPr lang="zh-CN" altLang="en-US" dirty="0"/>
              <a:t>对于五言，拆分为  </a:t>
            </a:r>
            <a:r>
              <a:rPr lang="zh-CN" altLang="en-US" b="1" i="1" dirty="0"/>
              <a:t>残灯</a:t>
            </a:r>
            <a:r>
              <a:rPr lang="zh-CN" altLang="en-US" dirty="0"/>
              <a:t> 、</a:t>
            </a:r>
            <a:r>
              <a:rPr lang="zh-CN" altLang="en-US" b="1" i="1" dirty="0"/>
              <a:t>灭又明 （</a:t>
            </a:r>
            <a:r>
              <a:rPr lang="en-US" altLang="zh-CN" b="1" i="1" dirty="0"/>
              <a:t>2</a:t>
            </a:r>
            <a:r>
              <a:rPr lang="zh-CN" altLang="en-US" b="1" i="1" dirty="0"/>
              <a:t>，</a:t>
            </a:r>
            <a:r>
              <a:rPr lang="en-US" altLang="zh-CN" b="1" i="1" dirty="0"/>
              <a:t>3</a:t>
            </a:r>
            <a:r>
              <a:rPr lang="zh-CN" altLang="en-US" b="1" i="1" dirty="0"/>
              <a:t>）</a:t>
            </a:r>
            <a:endParaRPr lang="en-US" altLang="zh-CN" b="1" i="1" dirty="0"/>
          </a:p>
          <a:p>
            <a:r>
              <a:rPr lang="zh-CN" altLang="en-US" dirty="0"/>
              <a:t>对于七言，拆分为  </a:t>
            </a:r>
            <a:r>
              <a:rPr lang="zh-CN" altLang="en-US" b="1" i="1" dirty="0"/>
              <a:t>时时、翘足、对船窗 （</a:t>
            </a:r>
            <a:r>
              <a:rPr lang="en-US" altLang="zh-CN" b="1" i="1" dirty="0"/>
              <a:t>2</a:t>
            </a:r>
            <a:r>
              <a:rPr lang="zh-CN" altLang="en-US" b="1" i="1" dirty="0"/>
              <a:t>，</a:t>
            </a:r>
            <a:r>
              <a:rPr lang="en-US" altLang="zh-CN" b="1" i="1" dirty="0"/>
              <a:t>2</a:t>
            </a:r>
            <a:r>
              <a:rPr lang="zh-CN" altLang="en-US" b="1" i="1" dirty="0"/>
              <a:t>，</a:t>
            </a:r>
            <a:r>
              <a:rPr lang="en-US" altLang="zh-CN" b="1" i="1" dirty="0"/>
              <a:t>3</a:t>
            </a:r>
            <a:r>
              <a:rPr lang="zh-CN" altLang="en-US" b="1" i="1" dirty="0"/>
              <a:t>）</a:t>
            </a:r>
            <a:endParaRPr lang="en-US" altLang="zh-CN" b="1" i="1" dirty="0"/>
          </a:p>
          <a:p>
            <a:r>
              <a:rPr lang="zh-CN" altLang="en-US" dirty="0"/>
              <a:t>对于两句五言或者两句七言，使用同样的规则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09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C00000"/>
      </a:dk2>
      <a:lt2>
        <a:srgbClr val="F2DCDB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4">
      <a:majorFont>
        <a:latin typeface="Arial"/>
        <a:ea typeface="思源黑体 Medium"/>
        <a:cs typeface=""/>
      </a:majorFont>
      <a:minorFont>
        <a:latin typeface="Arial"/>
        <a:ea typeface="思源黑体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BEBEB"/>
        </a:solidFill>
        <a:ln>
          <a:noFill/>
        </a:ln>
      </a:spPr>
      <a:bodyPr lIns="108000" tIns="72000" rIns="108000" bIns="72000" rtlCol="0" anchor="t" anchorCtr="0"/>
      <a:lstStyle>
        <a:defPPr marL="342900" indent="-342900">
          <a:lnSpc>
            <a:spcPct val="114000"/>
          </a:lnSpc>
          <a:buFont typeface="+mj-lt"/>
          <a:buAutoNum type="arabicPeriod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B0000"/>
          </a:solidFill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答辩ppt模板1.potx" id="{E9C4B12A-00DB-4A29-9700-F492B70147D8}" vid="{EE2098D0-1A32-4DC8-BBA4-2C3FA28A2EB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13969</TotalTime>
  <Words>1923</Words>
  <Application>Microsoft Macintosh PowerPoint</Application>
  <PresentationFormat>宽屏</PresentationFormat>
  <Paragraphs>263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-apple-system</vt:lpstr>
      <vt:lpstr>等线</vt:lpstr>
      <vt:lpstr>等线</vt:lpstr>
      <vt:lpstr>方正清刻本悦宋简体</vt:lpstr>
      <vt:lpstr>思源黑体 Light</vt:lpstr>
      <vt:lpstr>SimSun</vt:lpstr>
      <vt:lpstr>Microsoft YaHei</vt:lpstr>
      <vt:lpstr>Microsoft YaHei</vt:lpstr>
      <vt:lpstr>Arial</vt:lpstr>
      <vt:lpstr>Wingdings</vt:lpstr>
      <vt:lpstr>Office 主题​​</vt:lpstr>
      <vt:lpstr>计算语言学大作业</vt:lpstr>
      <vt:lpstr>PowerPoint 演示文稿</vt:lpstr>
      <vt:lpstr>结果 展示</vt:lpstr>
      <vt:lpstr>最终结果</vt:lpstr>
      <vt:lpstr>模型 介绍</vt:lpstr>
      <vt:lpstr>guwen-bert</vt:lpstr>
      <vt:lpstr>guwen-bert</vt:lpstr>
      <vt:lpstr>意象二分类</vt:lpstr>
      <vt:lpstr>意象二分类</vt:lpstr>
      <vt:lpstr>意象二分类</vt:lpstr>
      <vt:lpstr>意象NER</vt:lpstr>
      <vt:lpstr>意象NER</vt:lpstr>
      <vt:lpstr>意象NER</vt:lpstr>
      <vt:lpstr>共现</vt:lpstr>
      <vt:lpstr>模型集成</vt:lpstr>
      <vt:lpstr>样例 展示</vt:lpstr>
      <vt:lpstr>样例展示</vt:lpstr>
      <vt:lpstr>样例展示</vt:lpstr>
      <vt:lpstr>样例展示</vt:lpstr>
      <vt:lpstr>问题回答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开源软件生态系统中 企业参与及影响的研究</dc:title>
  <dc:creator>Microsoft Office 用户</dc:creator>
  <cp:lastModifiedBy>张克驰</cp:lastModifiedBy>
  <cp:revision>2632</cp:revision>
  <dcterms:created xsi:type="dcterms:W3CDTF">2020-04-07T14:16:55Z</dcterms:created>
  <dcterms:modified xsi:type="dcterms:W3CDTF">2021-12-20T18:15:33Z</dcterms:modified>
</cp:coreProperties>
</file>