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Nunito"/>
      <p:regular r:id="rId34"/>
      <p:bold r:id="rId35"/>
      <p:italic r:id="rId36"/>
      <p:boldItalic r:id="rId37"/>
    </p:embeddedFont>
    <p:embeddedFont>
      <p:font typeface="Maven Pro"/>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9B15703-44F4-465C-8F9A-13E54312E1D0}">
  <a:tblStyle styleId="{19B15703-44F4-465C-8F9A-13E54312E1D0}"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MavenPro-bold.fntdata"/><Relationship Id="rId16" Type="http://schemas.openxmlformats.org/officeDocument/2006/relationships/slide" Target="slides/slide11.xml"/><Relationship Id="rId38" Type="http://schemas.openxmlformats.org/officeDocument/2006/relationships/font" Target="fonts/Maven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3" name="Shape 4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1" name="Shape 4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6" name="Shape 4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3" name="Shape 4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0" name="Shape 4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ct val="100000"/>
              <a:buNone/>
              <a:defRPr sz="1600">
                <a:solidFill>
                  <a:schemeClr val="lt1"/>
                </a:solidFill>
              </a:defRPr>
            </a:lvl1pPr>
            <a:lvl2pPr lvl="1">
              <a:lnSpc>
                <a:spcPct val="100000"/>
              </a:lnSpc>
              <a:spcBef>
                <a:spcPts val="0"/>
              </a:spcBef>
              <a:spcAft>
                <a:spcPts val="0"/>
              </a:spcAft>
              <a:buClr>
                <a:schemeClr val="lt1"/>
              </a:buClr>
              <a:buSzPct val="100000"/>
              <a:buNone/>
              <a:defRPr sz="1600">
                <a:solidFill>
                  <a:schemeClr val="lt1"/>
                </a:solidFill>
              </a:defRPr>
            </a:lvl2pPr>
            <a:lvl3pPr lvl="2">
              <a:lnSpc>
                <a:spcPct val="100000"/>
              </a:lnSpc>
              <a:spcBef>
                <a:spcPts val="0"/>
              </a:spcBef>
              <a:spcAft>
                <a:spcPts val="0"/>
              </a:spcAft>
              <a:buClr>
                <a:schemeClr val="lt1"/>
              </a:buClr>
              <a:buSzPct val="100000"/>
              <a:buNone/>
              <a:defRPr sz="1600">
                <a:solidFill>
                  <a:schemeClr val="lt1"/>
                </a:solidFill>
              </a:defRPr>
            </a:lvl3pPr>
            <a:lvl4pPr lvl="3">
              <a:lnSpc>
                <a:spcPct val="100000"/>
              </a:lnSpc>
              <a:spcBef>
                <a:spcPts val="0"/>
              </a:spcBef>
              <a:spcAft>
                <a:spcPts val="0"/>
              </a:spcAft>
              <a:buClr>
                <a:schemeClr val="lt1"/>
              </a:buClr>
              <a:buSzPct val="100000"/>
              <a:buNone/>
              <a:defRPr sz="1600">
                <a:solidFill>
                  <a:schemeClr val="lt1"/>
                </a:solidFill>
              </a:defRPr>
            </a:lvl4pPr>
            <a:lvl5pPr lvl="4">
              <a:lnSpc>
                <a:spcPct val="100000"/>
              </a:lnSpc>
              <a:spcBef>
                <a:spcPts val="0"/>
              </a:spcBef>
              <a:spcAft>
                <a:spcPts val="0"/>
              </a:spcAft>
              <a:buClr>
                <a:schemeClr val="lt1"/>
              </a:buClr>
              <a:buSzPct val="100000"/>
              <a:buNone/>
              <a:defRPr sz="1600">
                <a:solidFill>
                  <a:schemeClr val="lt1"/>
                </a:solidFill>
              </a:defRPr>
            </a:lvl5pPr>
            <a:lvl6pPr lvl="5">
              <a:lnSpc>
                <a:spcPct val="100000"/>
              </a:lnSpc>
              <a:spcBef>
                <a:spcPts val="0"/>
              </a:spcBef>
              <a:spcAft>
                <a:spcPts val="0"/>
              </a:spcAft>
              <a:buClr>
                <a:schemeClr val="lt1"/>
              </a:buClr>
              <a:buSzPct val="100000"/>
              <a:buNone/>
              <a:defRPr sz="1600">
                <a:solidFill>
                  <a:schemeClr val="lt1"/>
                </a:solidFill>
              </a:defRPr>
            </a:lvl6pPr>
            <a:lvl7pPr lvl="6">
              <a:lnSpc>
                <a:spcPct val="100000"/>
              </a:lnSpc>
              <a:spcBef>
                <a:spcPts val="0"/>
              </a:spcBef>
              <a:spcAft>
                <a:spcPts val="0"/>
              </a:spcAft>
              <a:buClr>
                <a:schemeClr val="lt1"/>
              </a:buClr>
              <a:buSzPct val="100000"/>
              <a:buNone/>
              <a:defRPr sz="1600">
                <a:solidFill>
                  <a:schemeClr val="lt1"/>
                </a:solidFill>
              </a:defRPr>
            </a:lvl7pPr>
            <a:lvl8pPr lvl="7">
              <a:lnSpc>
                <a:spcPct val="100000"/>
              </a:lnSpc>
              <a:spcBef>
                <a:spcPts val="0"/>
              </a:spcBef>
              <a:spcAft>
                <a:spcPts val="0"/>
              </a:spcAft>
              <a:buClr>
                <a:schemeClr val="lt1"/>
              </a:buClr>
              <a:buSzPct val="100000"/>
              <a:buNone/>
              <a:defRPr sz="1600">
                <a:solidFill>
                  <a:schemeClr val="lt1"/>
                </a:solidFill>
              </a:defRPr>
            </a:lvl8pPr>
            <a:lvl9pPr lvl="8">
              <a:lnSpc>
                <a:spcPct val="100000"/>
              </a:lnSpc>
              <a:spcBef>
                <a:spcPts val="0"/>
              </a:spcBef>
              <a:spcAft>
                <a:spcPts val="0"/>
              </a:spcAft>
              <a:buClr>
                <a:schemeClr val="lt1"/>
              </a:buClr>
              <a:buSzPct val="1000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rIns="91425" wrap="square" tIns="91425"/>
          <a:lstStyle>
            <a:lvl1pPr lvl="0" algn="ctr">
              <a:spcBef>
                <a:spcPts val="0"/>
              </a:spcBef>
              <a:buClr>
                <a:schemeClr val="lt1"/>
              </a:buClr>
              <a:buSzPct val="100000"/>
              <a:defRPr sz="8000">
                <a:solidFill>
                  <a:schemeClr val="lt1"/>
                </a:solidFill>
              </a:defRPr>
            </a:lvl1pPr>
            <a:lvl2pPr lvl="1" algn="ctr">
              <a:spcBef>
                <a:spcPts val="0"/>
              </a:spcBef>
              <a:buClr>
                <a:schemeClr val="lt1"/>
              </a:buClr>
              <a:buSzPct val="100000"/>
              <a:defRPr sz="8000">
                <a:solidFill>
                  <a:schemeClr val="lt1"/>
                </a:solidFill>
              </a:defRPr>
            </a:lvl2pPr>
            <a:lvl3pPr lvl="2" algn="ctr">
              <a:spcBef>
                <a:spcPts val="0"/>
              </a:spcBef>
              <a:buClr>
                <a:schemeClr val="lt1"/>
              </a:buClr>
              <a:buSzPct val="100000"/>
              <a:defRPr sz="8000">
                <a:solidFill>
                  <a:schemeClr val="lt1"/>
                </a:solidFill>
              </a:defRPr>
            </a:lvl3pPr>
            <a:lvl4pPr lvl="3" algn="ctr">
              <a:spcBef>
                <a:spcPts val="0"/>
              </a:spcBef>
              <a:buClr>
                <a:schemeClr val="lt1"/>
              </a:buClr>
              <a:buSzPct val="100000"/>
              <a:defRPr sz="8000">
                <a:solidFill>
                  <a:schemeClr val="lt1"/>
                </a:solidFill>
              </a:defRPr>
            </a:lvl4pPr>
            <a:lvl5pPr lvl="4" algn="ctr">
              <a:spcBef>
                <a:spcPts val="0"/>
              </a:spcBef>
              <a:buClr>
                <a:schemeClr val="lt1"/>
              </a:buClr>
              <a:buSzPct val="100000"/>
              <a:defRPr sz="8000">
                <a:solidFill>
                  <a:schemeClr val="lt1"/>
                </a:solidFill>
              </a:defRPr>
            </a:lvl5pPr>
            <a:lvl6pPr lvl="5" algn="ctr">
              <a:spcBef>
                <a:spcPts val="0"/>
              </a:spcBef>
              <a:buClr>
                <a:schemeClr val="lt1"/>
              </a:buClr>
              <a:buSzPct val="100000"/>
              <a:defRPr sz="8000">
                <a:solidFill>
                  <a:schemeClr val="lt1"/>
                </a:solidFill>
              </a:defRPr>
            </a:lvl6pPr>
            <a:lvl7pPr lvl="6" algn="ctr">
              <a:spcBef>
                <a:spcPts val="0"/>
              </a:spcBef>
              <a:buClr>
                <a:schemeClr val="lt1"/>
              </a:buClr>
              <a:buSzPct val="100000"/>
              <a:defRPr sz="8000">
                <a:solidFill>
                  <a:schemeClr val="lt1"/>
                </a:solidFill>
              </a:defRPr>
            </a:lvl7pPr>
            <a:lvl8pPr lvl="7" algn="ctr">
              <a:spcBef>
                <a:spcPts val="0"/>
              </a:spcBef>
              <a:buClr>
                <a:schemeClr val="lt1"/>
              </a:buClr>
              <a:buSzPct val="100000"/>
              <a:defRPr sz="8000">
                <a:solidFill>
                  <a:schemeClr val="lt1"/>
                </a:solidFill>
              </a:defRPr>
            </a:lvl8pPr>
            <a:lvl9pPr lvl="8" algn="ctr">
              <a:spcBef>
                <a:spcPts val="0"/>
              </a:spcBef>
              <a:buClr>
                <a:schemeClr val="lt1"/>
              </a:buClr>
              <a:buSzPct val="100000"/>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rIns="91425" wrap="square"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rIns="91425" wrap="square" tIns="91425"/>
          <a:lstStyle>
            <a:lvl1pPr lvl="0">
              <a:lnSpc>
                <a:spcPct val="100000"/>
              </a:lnSpc>
              <a:spcBef>
                <a:spcPts val="0"/>
              </a:spcBef>
              <a:spcAft>
                <a:spcPts val="0"/>
              </a:spcAft>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2"/>
              </a:buClr>
              <a:buSzPct val="100000"/>
              <a:buFont typeface="Maven Pro"/>
              <a:buNone/>
              <a:defRPr b="1" sz="2800">
                <a:solidFill>
                  <a:schemeClr val="dk2"/>
                </a:solidFill>
                <a:latin typeface="Maven Pro"/>
                <a:ea typeface="Maven Pro"/>
                <a:cs typeface="Maven Pro"/>
                <a:sym typeface="Maven Pro"/>
              </a:defRPr>
            </a:lvl1pPr>
            <a:lvl2pPr lvl="1">
              <a:spcBef>
                <a:spcPts val="0"/>
              </a:spcBef>
              <a:buClr>
                <a:schemeClr val="dk2"/>
              </a:buClr>
              <a:buSzPct val="100000"/>
              <a:buFont typeface="Maven Pro"/>
              <a:buNone/>
              <a:defRPr b="1" sz="2800">
                <a:solidFill>
                  <a:schemeClr val="dk2"/>
                </a:solidFill>
                <a:latin typeface="Maven Pro"/>
                <a:ea typeface="Maven Pro"/>
                <a:cs typeface="Maven Pro"/>
                <a:sym typeface="Maven Pro"/>
              </a:defRPr>
            </a:lvl2pPr>
            <a:lvl3pPr lvl="2">
              <a:spcBef>
                <a:spcPts val="0"/>
              </a:spcBef>
              <a:buClr>
                <a:schemeClr val="dk2"/>
              </a:buClr>
              <a:buSzPct val="100000"/>
              <a:buFont typeface="Maven Pro"/>
              <a:buNone/>
              <a:defRPr b="1" sz="2800">
                <a:solidFill>
                  <a:schemeClr val="dk2"/>
                </a:solidFill>
                <a:latin typeface="Maven Pro"/>
                <a:ea typeface="Maven Pro"/>
                <a:cs typeface="Maven Pro"/>
                <a:sym typeface="Maven Pro"/>
              </a:defRPr>
            </a:lvl3pPr>
            <a:lvl4pPr lvl="3">
              <a:spcBef>
                <a:spcPts val="0"/>
              </a:spcBef>
              <a:buClr>
                <a:schemeClr val="dk2"/>
              </a:buClr>
              <a:buSzPct val="100000"/>
              <a:buFont typeface="Maven Pro"/>
              <a:buNone/>
              <a:defRPr b="1" sz="2800">
                <a:solidFill>
                  <a:schemeClr val="dk2"/>
                </a:solidFill>
                <a:latin typeface="Maven Pro"/>
                <a:ea typeface="Maven Pro"/>
                <a:cs typeface="Maven Pro"/>
                <a:sym typeface="Maven Pro"/>
              </a:defRPr>
            </a:lvl4pPr>
            <a:lvl5pPr lvl="4">
              <a:spcBef>
                <a:spcPts val="0"/>
              </a:spcBef>
              <a:buClr>
                <a:schemeClr val="dk2"/>
              </a:buClr>
              <a:buSzPct val="100000"/>
              <a:buFont typeface="Maven Pro"/>
              <a:buNone/>
              <a:defRPr b="1" sz="2800">
                <a:solidFill>
                  <a:schemeClr val="dk2"/>
                </a:solidFill>
                <a:latin typeface="Maven Pro"/>
                <a:ea typeface="Maven Pro"/>
                <a:cs typeface="Maven Pro"/>
                <a:sym typeface="Maven Pro"/>
              </a:defRPr>
            </a:lvl5pPr>
            <a:lvl6pPr lvl="5">
              <a:spcBef>
                <a:spcPts val="0"/>
              </a:spcBef>
              <a:buClr>
                <a:schemeClr val="dk2"/>
              </a:buClr>
              <a:buSzPct val="100000"/>
              <a:buFont typeface="Maven Pro"/>
              <a:buNone/>
              <a:defRPr b="1" sz="2800">
                <a:solidFill>
                  <a:schemeClr val="dk2"/>
                </a:solidFill>
                <a:latin typeface="Maven Pro"/>
                <a:ea typeface="Maven Pro"/>
                <a:cs typeface="Maven Pro"/>
                <a:sym typeface="Maven Pro"/>
              </a:defRPr>
            </a:lvl6pPr>
            <a:lvl7pPr lvl="6">
              <a:spcBef>
                <a:spcPts val="0"/>
              </a:spcBef>
              <a:buClr>
                <a:schemeClr val="dk2"/>
              </a:buClr>
              <a:buSzPct val="100000"/>
              <a:buFont typeface="Maven Pro"/>
              <a:buNone/>
              <a:defRPr b="1" sz="2800">
                <a:solidFill>
                  <a:schemeClr val="dk2"/>
                </a:solidFill>
                <a:latin typeface="Maven Pro"/>
                <a:ea typeface="Maven Pro"/>
                <a:cs typeface="Maven Pro"/>
                <a:sym typeface="Maven Pro"/>
              </a:defRPr>
            </a:lvl7pPr>
            <a:lvl8pPr lvl="7">
              <a:spcBef>
                <a:spcPts val="0"/>
              </a:spcBef>
              <a:buClr>
                <a:schemeClr val="dk2"/>
              </a:buClr>
              <a:buSzPct val="100000"/>
              <a:buFont typeface="Maven Pro"/>
              <a:buNone/>
              <a:defRPr b="1" sz="2800">
                <a:solidFill>
                  <a:schemeClr val="dk2"/>
                </a:solidFill>
                <a:latin typeface="Maven Pro"/>
                <a:ea typeface="Maven Pro"/>
                <a:cs typeface="Maven Pro"/>
                <a:sym typeface="Maven Pro"/>
              </a:defRPr>
            </a:lvl8pPr>
            <a:lvl9pPr lvl="8">
              <a:spcBef>
                <a:spcPts val="0"/>
              </a:spcBef>
              <a:buClr>
                <a:schemeClr val="dk2"/>
              </a:buClr>
              <a:buSzPct val="1000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Nunito"/>
              <a:buChar char="●"/>
              <a:defRPr sz="1300">
                <a:solidFill>
                  <a:schemeClr val="dk2"/>
                </a:solidFill>
                <a:latin typeface="Nunito"/>
                <a:ea typeface="Nunito"/>
                <a:cs typeface="Nunito"/>
                <a:sym typeface="Nunito"/>
              </a:defRPr>
            </a:lvl1pPr>
            <a:lvl2pPr lvl="1">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2pPr>
            <a:lvl3pPr lvl="2">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3pPr>
            <a:lvl4pPr lvl="3">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4pPr>
            <a:lvl5pPr lvl="4">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5pPr>
            <a:lvl6pPr lvl="5">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6pPr>
            <a:lvl7pPr lvl="6">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7pPr>
            <a:lvl8pPr lvl="7">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8pPr>
            <a:lvl9pPr lvl="8">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9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135600" y="327950"/>
            <a:ext cx="5514600" cy="1872900"/>
          </a:xfrm>
          <a:prstGeom prst="rect">
            <a:avLst/>
          </a:prstGeom>
        </p:spPr>
        <p:txBody>
          <a:bodyPr anchorCtr="0" anchor="ctr" bIns="91425" lIns="91425" rIns="91425" wrap="square" tIns="91425">
            <a:noAutofit/>
          </a:bodyPr>
          <a:lstStyle/>
          <a:p>
            <a:pPr lvl="0">
              <a:spcBef>
                <a:spcPts val="0"/>
              </a:spcBef>
              <a:buNone/>
            </a:pPr>
            <a:r>
              <a:rPr lang="en" sz="4800"/>
              <a:t>Default of Credit Card Clients</a:t>
            </a:r>
          </a:p>
        </p:txBody>
      </p:sp>
      <p:sp>
        <p:nvSpPr>
          <p:cNvPr id="278" name="Shape 278"/>
          <p:cNvSpPr txBox="1"/>
          <p:nvPr>
            <p:ph idx="1" type="subTitle"/>
          </p:nvPr>
        </p:nvSpPr>
        <p:spPr>
          <a:xfrm>
            <a:off x="226500" y="2414325"/>
            <a:ext cx="4255500" cy="923700"/>
          </a:xfrm>
          <a:prstGeom prst="rect">
            <a:avLst/>
          </a:prstGeom>
        </p:spPr>
        <p:txBody>
          <a:bodyPr anchorCtr="0" anchor="t" bIns="91425" lIns="91425" rIns="91425" wrap="square" tIns="91425">
            <a:noAutofit/>
          </a:bodyPr>
          <a:lstStyle/>
          <a:p>
            <a:pPr lvl="0">
              <a:spcBef>
                <a:spcPts val="0"/>
              </a:spcBef>
              <a:buNone/>
            </a:pPr>
            <a:r>
              <a:rPr i="1" lang="en"/>
              <a:t>Onkar Deshpande, Magdalene Fogarasi</a:t>
            </a:r>
          </a:p>
          <a:p>
            <a:pPr lvl="0">
              <a:spcBef>
                <a:spcPts val="0"/>
              </a:spcBef>
              <a:buNone/>
            </a:pPr>
            <a:r>
              <a:rPr i="1" lang="en"/>
              <a:t>Jingwei Li, Huixuan Zhu, Yuyan Xu</a:t>
            </a:r>
          </a:p>
          <a:p>
            <a:pPr lvl="0">
              <a:spcBef>
                <a:spcPts val="0"/>
              </a:spcBef>
              <a:buNone/>
            </a:pPr>
            <a:r>
              <a:rPr i="1" lang="en"/>
              <a:t>Ming Zhang, Han Zhou, Tingting Xuan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1303800" y="598575"/>
            <a:ext cx="7030500" cy="649800"/>
          </a:xfrm>
          <a:prstGeom prst="rect">
            <a:avLst/>
          </a:prstGeom>
        </p:spPr>
        <p:txBody>
          <a:bodyPr anchorCtr="0" anchor="t" bIns="91425" lIns="91425" rIns="91425" wrap="square" tIns="91425">
            <a:noAutofit/>
          </a:bodyPr>
          <a:lstStyle/>
          <a:p>
            <a:pPr lvl="0">
              <a:spcBef>
                <a:spcPts val="0"/>
              </a:spcBef>
              <a:buNone/>
            </a:pPr>
            <a:r>
              <a:rPr lang="en"/>
              <a:t>Introduction of Sampling method</a:t>
            </a:r>
          </a:p>
        </p:txBody>
      </p:sp>
      <p:sp>
        <p:nvSpPr>
          <p:cNvPr id="338" name="Shape 338"/>
          <p:cNvSpPr txBox="1"/>
          <p:nvPr>
            <p:ph idx="1" type="body"/>
          </p:nvPr>
        </p:nvSpPr>
        <p:spPr>
          <a:xfrm>
            <a:off x="976725" y="1423200"/>
            <a:ext cx="7357500" cy="3212700"/>
          </a:xfrm>
          <a:prstGeom prst="rect">
            <a:avLst/>
          </a:prstGeom>
        </p:spPr>
        <p:txBody>
          <a:bodyPr anchorCtr="0" anchor="t" bIns="91425" lIns="91425" rIns="91425" wrap="square" tIns="91425">
            <a:noAutofit/>
          </a:bodyPr>
          <a:lstStyle/>
          <a:p>
            <a:pPr indent="-101600" lvl="0" marL="457200" rtl="0">
              <a:spcBef>
                <a:spcPts val="0"/>
              </a:spcBef>
              <a:spcAft>
                <a:spcPts val="0"/>
              </a:spcAft>
              <a:buClr>
                <a:srgbClr val="000000"/>
              </a:buClr>
              <a:buSzPct val="100000"/>
              <a:buFont typeface="Maven Pro"/>
              <a:buAutoNum type="arabicPeriod"/>
            </a:pPr>
            <a:r>
              <a:rPr lang="en" sz="1200">
                <a:solidFill>
                  <a:srgbClr val="333333"/>
                </a:solidFill>
                <a:highlight>
                  <a:srgbClr val="FFFFFF"/>
                </a:highlight>
                <a:latin typeface="Arial"/>
                <a:ea typeface="Arial"/>
                <a:cs typeface="Arial"/>
                <a:sym typeface="Arial"/>
              </a:rPr>
              <a:t>The dataset contains defaulters vs non-defaulters in 1:4 ratio, hence we used balanced sampling method to fit a good model.</a:t>
            </a:r>
          </a:p>
          <a:p>
            <a:pPr indent="-101600" lvl="0" marL="457200" rtl="0">
              <a:spcBef>
                <a:spcPts val="0"/>
              </a:spcBef>
              <a:spcAft>
                <a:spcPts val="0"/>
              </a:spcAft>
              <a:buClr>
                <a:srgbClr val="000000"/>
              </a:buClr>
              <a:buSzPct val="100000"/>
              <a:buFont typeface="Maven Pro"/>
              <a:buAutoNum type="arabicPeriod"/>
            </a:pPr>
            <a:r>
              <a:rPr lang="en" sz="1200">
                <a:solidFill>
                  <a:srgbClr val="000000"/>
                </a:solidFill>
                <a:latin typeface="Maven Pro"/>
                <a:ea typeface="Maven Pro"/>
                <a:cs typeface="Maven Pro"/>
                <a:sym typeface="Maven Pro"/>
              </a:rPr>
              <a:t>We divided the samples with payment default into two parts: one is training samples (we will call them “training 1 samples” in the following) and another as testing samples (we will call them “testing 1 samples in the following).</a:t>
            </a:r>
          </a:p>
          <a:p>
            <a:pPr indent="-101600" lvl="0" marL="457200" rtl="0">
              <a:spcBef>
                <a:spcPts val="0"/>
              </a:spcBef>
              <a:spcAft>
                <a:spcPts val="0"/>
              </a:spcAft>
              <a:buClr>
                <a:srgbClr val="000000"/>
              </a:buClr>
              <a:buSzPct val="100000"/>
              <a:buFont typeface="Maven Pro"/>
              <a:buAutoNum type="arabicPeriod"/>
            </a:pPr>
            <a:r>
              <a:rPr lang="en" sz="1200">
                <a:solidFill>
                  <a:srgbClr val="000000"/>
                </a:solidFill>
                <a:latin typeface="Maven Pro"/>
                <a:ea typeface="Maven Pro"/>
                <a:cs typeface="Maven Pro"/>
                <a:sym typeface="Maven Pro"/>
              </a:rPr>
              <a:t>If we want to train n samples totally, we will first choose n/2 samples from the samples with non-defaulters. Then, we will choose the left n/2 samples from the training 1 samples. </a:t>
            </a:r>
          </a:p>
          <a:p>
            <a:pPr indent="-101600" lvl="0" marL="457200" rtl="0">
              <a:spcBef>
                <a:spcPts val="0"/>
              </a:spcBef>
              <a:spcAft>
                <a:spcPts val="0"/>
              </a:spcAft>
              <a:buClr>
                <a:srgbClr val="000000"/>
              </a:buClr>
              <a:buSzPct val="100000"/>
              <a:buFont typeface="Maven Pro"/>
              <a:buAutoNum type="arabicPeriod"/>
            </a:pPr>
            <a:r>
              <a:rPr lang="en" sz="1200">
                <a:solidFill>
                  <a:srgbClr val="000000"/>
                </a:solidFill>
                <a:latin typeface="Maven Pro"/>
                <a:ea typeface="Maven Pro"/>
                <a:cs typeface="Maven Pro"/>
                <a:sym typeface="Maven Pro"/>
              </a:rPr>
              <a:t>If n/2 is large than the total number of the training 1 samples, we will first choose the whole training 1 samples and next resampling from the training 1 samples for the left. </a:t>
            </a:r>
          </a:p>
          <a:p>
            <a:pPr indent="-101600" lvl="0" marL="457200" rtl="0">
              <a:spcBef>
                <a:spcPts val="0"/>
              </a:spcBef>
              <a:spcAft>
                <a:spcPts val="0"/>
              </a:spcAft>
              <a:buClr>
                <a:srgbClr val="000000"/>
              </a:buClr>
              <a:buSzPct val="100000"/>
              <a:buFont typeface="Maven Pro"/>
              <a:buAutoNum type="arabicPeriod"/>
            </a:pPr>
            <a:r>
              <a:rPr lang="en" sz="1200">
                <a:solidFill>
                  <a:srgbClr val="000000"/>
                </a:solidFill>
                <a:latin typeface="Maven Pro"/>
                <a:ea typeface="Maven Pro"/>
                <a:cs typeface="Maven Pro"/>
                <a:sym typeface="Maven Pro"/>
              </a:rPr>
              <a:t>This method can guarantee enough and balanced sample numbers for both groups containing defaulters and non-defaulters.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Logistic regression</a:t>
            </a:r>
          </a:p>
        </p:txBody>
      </p:sp>
      <p:sp>
        <p:nvSpPr>
          <p:cNvPr id="344" name="Shape 344"/>
          <p:cNvSpPr txBox="1"/>
          <p:nvPr>
            <p:ph idx="1" type="body"/>
          </p:nvPr>
        </p:nvSpPr>
        <p:spPr>
          <a:xfrm>
            <a:off x="1303800" y="1248425"/>
            <a:ext cx="7030500" cy="1075800"/>
          </a:xfrm>
          <a:prstGeom prst="rect">
            <a:avLst/>
          </a:prstGeom>
        </p:spPr>
        <p:txBody>
          <a:bodyPr anchorCtr="0" anchor="t" bIns="91425" lIns="91425" rIns="91425" wrap="square" tIns="91425">
            <a:noAutofit/>
          </a:bodyPr>
          <a:lstStyle/>
          <a:p>
            <a:pPr indent="0" lvl="0" marL="0" rtl="0">
              <a:spcBef>
                <a:spcPts val="0"/>
              </a:spcBef>
              <a:buNone/>
            </a:pPr>
            <a:r>
              <a:rPr b="1" lang="en" sz="1400"/>
              <a:t>Here,we want to predict the value of the payment default. It is a classification problem. However,  the payment default has a discrete value--0 or 1. The linear regression algorithm will produce poor results. To fix this problem, we will choose the hypothesis as follows:</a:t>
            </a:r>
          </a:p>
          <a:p>
            <a:pPr indent="457200" lvl="0" rtl="0">
              <a:spcBef>
                <a:spcPts val="0"/>
              </a:spcBef>
              <a:buNone/>
            </a:pPr>
            <a:r>
              <a:rPr lang="en" sz="2800">
                <a:latin typeface="Maven Pro"/>
                <a:ea typeface="Maven Pro"/>
                <a:cs typeface="Maven Pro"/>
                <a:sym typeface="Maven Pro"/>
              </a:rPr>
              <a:t>	 	 	 		</a:t>
            </a:r>
          </a:p>
          <a:p>
            <a:pPr indent="457200" lvl="0" rtl="0">
              <a:spcBef>
                <a:spcPts val="0"/>
              </a:spcBef>
              <a:buNone/>
            </a:pPr>
            <a:r>
              <a:t/>
            </a:r>
            <a:endParaRPr sz="2800">
              <a:latin typeface="Maven Pro"/>
              <a:ea typeface="Maven Pro"/>
              <a:cs typeface="Maven Pro"/>
              <a:sym typeface="Maven Pro"/>
            </a:endParaRPr>
          </a:p>
          <a:p>
            <a:pPr indent="457200" lvl="0" rtl="0">
              <a:spcBef>
                <a:spcPts val="0"/>
              </a:spcBef>
              <a:buNone/>
            </a:pPr>
            <a:r>
              <a:t/>
            </a:r>
            <a:endParaRPr sz="2800">
              <a:latin typeface="Maven Pro"/>
              <a:ea typeface="Maven Pro"/>
              <a:cs typeface="Maven Pro"/>
              <a:sym typeface="Maven Pro"/>
            </a:endParaRPr>
          </a:p>
          <a:p>
            <a:pPr indent="101600" lvl="0" rtl="0" algn="r">
              <a:spcBef>
                <a:spcPts val="0"/>
              </a:spcBef>
              <a:spcAft>
                <a:spcPts val="0"/>
              </a:spcAft>
              <a:buNone/>
            </a:pPr>
            <a:r>
              <a:rPr lang="en" sz="2800">
                <a:latin typeface="Maven Pro"/>
                <a:ea typeface="Maven Pro"/>
                <a:cs typeface="Maven Pro"/>
                <a:sym typeface="Maven Pro"/>
              </a:rPr>
              <a:t>		</a:t>
            </a:r>
            <a:r>
              <a:rPr lang="en" sz="1000">
                <a:latin typeface="Maven Pro"/>
                <a:ea typeface="Maven Pro"/>
                <a:cs typeface="Maven Pro"/>
                <a:sym typeface="Maven Pro"/>
              </a:rPr>
              <a:t>	@cited from Stanford Open Classes, CS229 Lecture notes, Andrew Ng</a:t>
            </a:r>
          </a:p>
          <a:p>
            <a:pPr indent="101600" lvl="0" rtl="0">
              <a:spcBef>
                <a:spcPts val="0"/>
              </a:spcBef>
              <a:spcAft>
                <a:spcPts val="0"/>
              </a:spcAft>
              <a:buNone/>
            </a:pPr>
            <a:r>
              <a:rPr lang="en" sz="2800">
                <a:latin typeface="Maven Pro"/>
                <a:ea typeface="Maven Pro"/>
                <a:cs typeface="Maven Pro"/>
                <a:sym typeface="Maven Pro"/>
              </a:rPr>
              <a:t>				</a:t>
            </a:r>
          </a:p>
          <a:p>
            <a:pPr indent="101600" lvl="0" rtl="0">
              <a:spcBef>
                <a:spcPts val="0"/>
              </a:spcBef>
              <a:spcAft>
                <a:spcPts val="0"/>
              </a:spcAft>
              <a:buNone/>
            </a:pPr>
            <a:r>
              <a:rPr lang="en" sz="2800">
                <a:latin typeface="Maven Pro"/>
                <a:ea typeface="Maven Pro"/>
                <a:cs typeface="Maven Pro"/>
                <a:sym typeface="Maven Pro"/>
              </a:rPr>
              <a:t>					</a:t>
            </a:r>
          </a:p>
          <a:p>
            <a:pPr indent="101600" lvl="0" rtl="0">
              <a:spcBef>
                <a:spcPts val="0"/>
              </a:spcBef>
              <a:spcAft>
                <a:spcPts val="0"/>
              </a:spcAft>
              <a:buNone/>
            </a:pPr>
            <a:r>
              <a:rPr lang="en" sz="1200">
                <a:latin typeface="Maven Pro"/>
                <a:ea typeface="Maven Pro"/>
                <a:cs typeface="Maven Pro"/>
                <a:sym typeface="Maven Pro"/>
              </a:rPr>
              <a:t> </a:t>
            </a:r>
          </a:p>
          <a:p>
            <a:pPr indent="101600" lvl="0" rtl="0">
              <a:spcBef>
                <a:spcPts val="0"/>
              </a:spcBef>
              <a:spcAft>
                <a:spcPts val="0"/>
              </a:spcAft>
              <a:buNone/>
            </a:pPr>
            <a:r>
              <a:rPr lang="en" sz="2800">
                <a:latin typeface="Maven Pro"/>
                <a:ea typeface="Maven Pro"/>
                <a:cs typeface="Maven Pro"/>
                <a:sym typeface="Maven Pro"/>
              </a:rPr>
              <a:t>				</a:t>
            </a:r>
          </a:p>
          <a:p>
            <a:pPr indent="101600" lvl="0" rtl="0">
              <a:spcBef>
                <a:spcPts val="0"/>
              </a:spcBef>
              <a:spcAft>
                <a:spcPts val="0"/>
              </a:spcAft>
              <a:buNone/>
            </a:pPr>
            <a:r>
              <a:rPr lang="en" sz="2800">
                <a:latin typeface="Maven Pro"/>
                <a:ea typeface="Maven Pro"/>
                <a:cs typeface="Maven Pro"/>
                <a:sym typeface="Maven Pro"/>
              </a:rPr>
              <a:t>			</a:t>
            </a:r>
          </a:p>
          <a:p>
            <a:pPr indent="101600" lvl="0" rtl="0">
              <a:spcBef>
                <a:spcPts val="0"/>
              </a:spcBef>
              <a:spcAft>
                <a:spcPts val="0"/>
              </a:spcAft>
              <a:buNone/>
            </a:pPr>
            <a:r>
              <a:rPr lang="en" sz="2800">
                <a:latin typeface="Maven Pro"/>
                <a:ea typeface="Maven Pro"/>
                <a:cs typeface="Maven Pro"/>
                <a:sym typeface="Maven Pro"/>
              </a:rPr>
              <a:t>		</a:t>
            </a:r>
          </a:p>
          <a:p>
            <a:pPr lvl="0">
              <a:spcBef>
                <a:spcPts val="0"/>
              </a:spcBef>
              <a:buNone/>
            </a:pPr>
            <a:r>
              <a:t/>
            </a:r>
            <a:endParaRPr/>
          </a:p>
        </p:txBody>
      </p:sp>
      <p:pic>
        <p:nvPicPr>
          <p:cNvPr id="345" name="Shape 345"/>
          <p:cNvPicPr preferRelativeResize="0"/>
          <p:nvPr/>
        </p:nvPicPr>
        <p:blipFill>
          <a:blip r:embed="rId3">
            <a:alphaModFix/>
          </a:blip>
          <a:stretch>
            <a:fillRect/>
          </a:stretch>
        </p:blipFill>
        <p:spPr>
          <a:xfrm>
            <a:off x="2235600" y="2366150"/>
            <a:ext cx="4389100" cy="826925"/>
          </a:xfrm>
          <a:prstGeom prst="rect">
            <a:avLst/>
          </a:prstGeom>
          <a:noFill/>
          <a:ln>
            <a:noFill/>
          </a:ln>
        </p:spPr>
      </p:pic>
      <p:pic>
        <p:nvPicPr>
          <p:cNvPr id="346" name="Shape 346"/>
          <p:cNvPicPr preferRelativeResize="0"/>
          <p:nvPr/>
        </p:nvPicPr>
        <p:blipFill>
          <a:blip r:embed="rId4">
            <a:alphaModFix/>
          </a:blip>
          <a:stretch>
            <a:fillRect/>
          </a:stretch>
        </p:blipFill>
        <p:spPr>
          <a:xfrm>
            <a:off x="1303800" y="3193075"/>
            <a:ext cx="7351926" cy="14232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pic>
        <p:nvPicPr>
          <p:cNvPr id="351" name="Shape 351"/>
          <p:cNvPicPr preferRelativeResize="0"/>
          <p:nvPr/>
        </p:nvPicPr>
        <p:blipFill>
          <a:blip r:embed="rId3">
            <a:alphaModFix/>
          </a:blip>
          <a:stretch>
            <a:fillRect/>
          </a:stretch>
        </p:blipFill>
        <p:spPr>
          <a:xfrm>
            <a:off x="1446900" y="157550"/>
            <a:ext cx="6784276" cy="4032874"/>
          </a:xfrm>
          <a:prstGeom prst="rect">
            <a:avLst/>
          </a:prstGeom>
          <a:noFill/>
          <a:ln>
            <a:noFill/>
          </a:ln>
        </p:spPr>
      </p:pic>
      <p:sp>
        <p:nvSpPr>
          <p:cNvPr id="352" name="Shape 352"/>
          <p:cNvSpPr txBox="1"/>
          <p:nvPr/>
        </p:nvSpPr>
        <p:spPr>
          <a:xfrm>
            <a:off x="3253075" y="4678775"/>
            <a:ext cx="5245800" cy="283500"/>
          </a:xfrm>
          <a:prstGeom prst="rect">
            <a:avLst/>
          </a:prstGeom>
          <a:noFill/>
          <a:ln>
            <a:noFill/>
          </a:ln>
        </p:spPr>
        <p:txBody>
          <a:bodyPr anchorCtr="0" anchor="t" bIns="91425" lIns="91425" rIns="91425" wrap="square" tIns="91425">
            <a:noAutofit/>
          </a:bodyPr>
          <a:lstStyle/>
          <a:p>
            <a:pPr indent="101600" lvl="0" rtl="0" algn="r">
              <a:lnSpc>
                <a:spcPct val="115000"/>
              </a:lnSpc>
              <a:spcBef>
                <a:spcPts val="0"/>
              </a:spcBef>
              <a:buNone/>
            </a:pPr>
            <a:r>
              <a:rPr lang="en" sz="1000">
                <a:solidFill>
                  <a:schemeClr val="dk2"/>
                </a:solidFill>
                <a:latin typeface="Maven Pro"/>
                <a:ea typeface="Maven Pro"/>
                <a:cs typeface="Maven Pro"/>
                <a:sym typeface="Maven Pro"/>
              </a:rPr>
              <a:t>@cited from Stanford Open Classes, CS229 Lecture notes, Andrew Ng</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ph type="title"/>
          </p:nvPr>
        </p:nvSpPr>
        <p:spPr>
          <a:xfrm>
            <a:off x="1257525" y="482925"/>
            <a:ext cx="7030500" cy="665700"/>
          </a:xfrm>
          <a:prstGeom prst="rect">
            <a:avLst/>
          </a:prstGeom>
        </p:spPr>
        <p:txBody>
          <a:bodyPr anchorCtr="0" anchor="t" bIns="91425" lIns="91425" rIns="91425" wrap="square" tIns="91425">
            <a:noAutofit/>
          </a:bodyPr>
          <a:lstStyle/>
          <a:p>
            <a:pPr lvl="0" algn="ctr">
              <a:spcBef>
                <a:spcPts val="0"/>
              </a:spcBef>
              <a:buNone/>
            </a:pPr>
            <a:r>
              <a:rPr lang="en"/>
              <a:t>Model Analysis</a:t>
            </a:r>
          </a:p>
        </p:txBody>
      </p:sp>
      <p:pic>
        <p:nvPicPr>
          <p:cNvPr id="358" name="Shape 358"/>
          <p:cNvPicPr preferRelativeResize="0"/>
          <p:nvPr/>
        </p:nvPicPr>
        <p:blipFill>
          <a:blip r:embed="rId3">
            <a:alphaModFix/>
          </a:blip>
          <a:stretch>
            <a:fillRect/>
          </a:stretch>
        </p:blipFill>
        <p:spPr>
          <a:xfrm>
            <a:off x="715225" y="1239350"/>
            <a:ext cx="3718000" cy="3690075"/>
          </a:xfrm>
          <a:prstGeom prst="rect">
            <a:avLst/>
          </a:prstGeom>
          <a:noFill/>
          <a:ln>
            <a:noFill/>
          </a:ln>
        </p:spPr>
      </p:pic>
      <p:pic>
        <p:nvPicPr>
          <p:cNvPr id="359" name="Shape 359"/>
          <p:cNvPicPr preferRelativeResize="0"/>
          <p:nvPr/>
        </p:nvPicPr>
        <p:blipFill>
          <a:blip r:embed="rId4">
            <a:alphaModFix/>
          </a:blip>
          <a:stretch>
            <a:fillRect/>
          </a:stretch>
        </p:blipFill>
        <p:spPr>
          <a:xfrm>
            <a:off x="4795575" y="1239350"/>
            <a:ext cx="3916650" cy="3690074"/>
          </a:xfrm>
          <a:prstGeom prst="rect">
            <a:avLst/>
          </a:prstGeom>
          <a:noFill/>
          <a:ln>
            <a:noFill/>
          </a:ln>
        </p:spPr>
      </p:pic>
      <p:sp>
        <p:nvSpPr>
          <p:cNvPr id="360" name="Shape 360"/>
          <p:cNvSpPr txBox="1"/>
          <p:nvPr/>
        </p:nvSpPr>
        <p:spPr>
          <a:xfrm>
            <a:off x="755575" y="3330700"/>
            <a:ext cx="2991300" cy="849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361" name="Shape 361"/>
          <p:cNvSpPr/>
          <p:nvPr/>
        </p:nvSpPr>
        <p:spPr>
          <a:xfrm>
            <a:off x="3361550" y="3346125"/>
            <a:ext cx="169500" cy="387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62" name="Shape 362"/>
          <p:cNvSpPr txBox="1"/>
          <p:nvPr/>
        </p:nvSpPr>
        <p:spPr>
          <a:xfrm>
            <a:off x="3577425" y="3188050"/>
            <a:ext cx="809400" cy="370200"/>
          </a:xfrm>
          <a:prstGeom prst="rect">
            <a:avLst/>
          </a:prstGeom>
          <a:noFill/>
          <a:ln>
            <a:noFill/>
          </a:ln>
        </p:spPr>
        <p:txBody>
          <a:bodyPr anchorCtr="0" anchor="t" bIns="91425" lIns="91425" rIns="91425" wrap="square" tIns="91425">
            <a:noAutofit/>
          </a:bodyPr>
          <a:lstStyle/>
          <a:p>
            <a:pPr lvl="0">
              <a:spcBef>
                <a:spcPts val="0"/>
              </a:spcBef>
              <a:buNone/>
            </a:pPr>
            <a:r>
              <a:rPr b="1" lang="en" sz="800"/>
              <a:t>I</a:t>
            </a:r>
            <a:r>
              <a:rPr b="1" lang="en" sz="800"/>
              <a:t>nsignificant!!!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title"/>
          </p:nvPr>
        </p:nvSpPr>
        <p:spPr>
          <a:xfrm>
            <a:off x="1311525" y="544600"/>
            <a:ext cx="7030500" cy="534900"/>
          </a:xfrm>
          <a:prstGeom prst="rect">
            <a:avLst/>
          </a:prstGeom>
        </p:spPr>
        <p:txBody>
          <a:bodyPr anchorCtr="0" anchor="t" bIns="91425" lIns="91425" rIns="91425" wrap="square" tIns="91425">
            <a:noAutofit/>
          </a:bodyPr>
          <a:lstStyle/>
          <a:p>
            <a:pPr lvl="0">
              <a:spcBef>
                <a:spcPts val="0"/>
              </a:spcBef>
              <a:buNone/>
            </a:pPr>
            <a:r>
              <a:rPr lang="en"/>
              <a:t>The results of the classification </a:t>
            </a:r>
          </a:p>
        </p:txBody>
      </p:sp>
      <p:pic>
        <p:nvPicPr>
          <p:cNvPr id="368" name="Shape 368"/>
          <p:cNvPicPr preferRelativeResize="0"/>
          <p:nvPr/>
        </p:nvPicPr>
        <p:blipFill>
          <a:blip r:embed="rId3">
            <a:alphaModFix/>
          </a:blip>
          <a:stretch>
            <a:fillRect/>
          </a:stretch>
        </p:blipFill>
        <p:spPr>
          <a:xfrm>
            <a:off x="1226925" y="1178550"/>
            <a:ext cx="2998725" cy="3434199"/>
          </a:xfrm>
          <a:prstGeom prst="rect">
            <a:avLst/>
          </a:prstGeom>
          <a:noFill/>
          <a:ln>
            <a:noFill/>
          </a:ln>
        </p:spPr>
      </p:pic>
      <p:pic>
        <p:nvPicPr>
          <p:cNvPr id="369" name="Shape 369"/>
          <p:cNvPicPr preferRelativeResize="0"/>
          <p:nvPr/>
        </p:nvPicPr>
        <p:blipFill>
          <a:blip r:embed="rId4">
            <a:alphaModFix/>
          </a:blip>
          <a:stretch>
            <a:fillRect/>
          </a:stretch>
        </p:blipFill>
        <p:spPr>
          <a:xfrm>
            <a:off x="4182650" y="1334650"/>
            <a:ext cx="3076700" cy="3340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txBox="1"/>
          <p:nvPr>
            <p:ph type="title"/>
          </p:nvPr>
        </p:nvSpPr>
        <p:spPr>
          <a:xfrm>
            <a:off x="1303800" y="575000"/>
            <a:ext cx="7030500" cy="616500"/>
          </a:xfrm>
          <a:prstGeom prst="rect">
            <a:avLst/>
          </a:prstGeom>
        </p:spPr>
        <p:txBody>
          <a:bodyPr anchorCtr="0" anchor="t" bIns="91425" lIns="91425" rIns="91425" wrap="square" tIns="91425">
            <a:noAutofit/>
          </a:bodyPr>
          <a:lstStyle/>
          <a:p>
            <a:pPr lvl="0">
              <a:spcBef>
                <a:spcPts val="0"/>
              </a:spcBef>
              <a:buNone/>
            </a:pPr>
            <a:r>
              <a:rPr lang="en"/>
              <a:t>The results of the classification </a:t>
            </a:r>
          </a:p>
          <a:p>
            <a:pPr lvl="0" rtl="0">
              <a:spcBef>
                <a:spcPts val="0"/>
              </a:spcBef>
              <a:buNone/>
            </a:pPr>
            <a:r>
              <a:t/>
            </a:r>
            <a:endParaRPr/>
          </a:p>
        </p:txBody>
      </p:sp>
      <p:pic>
        <p:nvPicPr>
          <p:cNvPr id="375" name="Shape 375"/>
          <p:cNvPicPr preferRelativeResize="0"/>
          <p:nvPr/>
        </p:nvPicPr>
        <p:blipFill>
          <a:blip r:embed="rId3">
            <a:alphaModFix/>
          </a:blip>
          <a:stretch>
            <a:fillRect/>
          </a:stretch>
        </p:blipFill>
        <p:spPr>
          <a:xfrm>
            <a:off x="1173625" y="1312425"/>
            <a:ext cx="6955153" cy="36471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pic>
        <p:nvPicPr>
          <p:cNvPr id="380" name="Shape 380"/>
          <p:cNvPicPr preferRelativeResize="0"/>
          <p:nvPr/>
        </p:nvPicPr>
        <p:blipFill>
          <a:blip r:embed="rId3">
            <a:alphaModFix/>
          </a:blip>
          <a:stretch>
            <a:fillRect/>
          </a:stretch>
        </p:blipFill>
        <p:spPr>
          <a:xfrm>
            <a:off x="1063350" y="527750"/>
            <a:ext cx="6939399" cy="45133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idx="1" type="body"/>
          </p:nvPr>
        </p:nvSpPr>
        <p:spPr>
          <a:xfrm>
            <a:off x="1252500" y="1489850"/>
            <a:ext cx="7030500" cy="2541600"/>
          </a:xfrm>
          <a:prstGeom prst="rect">
            <a:avLst/>
          </a:prstGeom>
        </p:spPr>
        <p:txBody>
          <a:bodyPr anchorCtr="0" anchor="t" bIns="91425" lIns="91425" rIns="91425" wrap="square" tIns="91425">
            <a:noAutofit/>
          </a:bodyPr>
          <a:lstStyle/>
          <a:p>
            <a:pPr lvl="0">
              <a:spcBef>
                <a:spcPts val="0"/>
              </a:spcBef>
              <a:buNone/>
            </a:pPr>
            <a:r>
              <a:rPr b="1" lang="en" sz="1400"/>
              <a:t>Data Preprocessing:</a:t>
            </a:r>
          </a:p>
          <a:p>
            <a:pPr indent="-311150" lvl="0" marL="457200">
              <a:spcBef>
                <a:spcPts val="0"/>
              </a:spcBef>
              <a:spcAft>
                <a:spcPts val="0"/>
              </a:spcAft>
              <a:buSzPct val="100000"/>
            </a:pPr>
            <a:r>
              <a:rPr lang="en"/>
              <a:t>Remove some meaningless rows, such as “Education =5 or 6” or “Marital Status = 0 or 3.”</a:t>
            </a:r>
          </a:p>
          <a:p>
            <a:pPr indent="-311150" lvl="0" marL="457200">
              <a:spcBef>
                <a:spcPts val="0"/>
              </a:spcBef>
              <a:spcAft>
                <a:spcPts val="0"/>
              </a:spcAft>
              <a:buSzPct val="100000"/>
            </a:pPr>
            <a:r>
              <a:rPr lang="en"/>
              <a:t>Create</a:t>
            </a:r>
            <a:r>
              <a:rPr lang="en"/>
              <a:t> “X24” as a new variable that denotes the sum of history of payment, X6 to X11, which can show how people like to pay money back to bank, and make it to a positive number.</a:t>
            </a:r>
          </a:p>
          <a:p>
            <a:pPr indent="-311150" lvl="0" marL="457200">
              <a:spcBef>
                <a:spcPts val="0"/>
              </a:spcBef>
              <a:spcAft>
                <a:spcPts val="0"/>
              </a:spcAft>
              <a:buSzPct val="100000"/>
            </a:pPr>
            <a:r>
              <a:rPr lang="en"/>
              <a:t>Also remove negative values in bill row, x12-x17, because negative statement makes no sense here.</a:t>
            </a:r>
          </a:p>
          <a:p>
            <a:pPr indent="-311150" lvl="0" marL="457200">
              <a:spcBef>
                <a:spcPts val="0"/>
              </a:spcBef>
              <a:buSzPct val="100000"/>
            </a:pPr>
            <a:r>
              <a:rPr lang="en"/>
              <a:t>Last but not least, we normalized columns for bills and payments.</a:t>
            </a:r>
          </a:p>
          <a:p>
            <a:pPr lvl="0">
              <a:spcBef>
                <a:spcPts val="0"/>
              </a:spcBef>
              <a:buNone/>
            </a:pPr>
            <a:r>
              <a:t/>
            </a:r>
            <a:endParaRPr/>
          </a:p>
        </p:txBody>
      </p:sp>
      <p:sp>
        <p:nvSpPr>
          <p:cNvPr id="386" name="Shape 386"/>
          <p:cNvSpPr txBox="1"/>
          <p:nvPr>
            <p:ph type="title"/>
          </p:nvPr>
        </p:nvSpPr>
        <p:spPr>
          <a:xfrm>
            <a:off x="1202850" y="642050"/>
            <a:ext cx="7275900" cy="999300"/>
          </a:xfrm>
          <a:prstGeom prst="rect">
            <a:avLst/>
          </a:prstGeom>
        </p:spPr>
        <p:txBody>
          <a:bodyPr anchorCtr="0" anchor="t" bIns="91425" lIns="91425" rIns="91425" wrap="square" tIns="91425">
            <a:noAutofit/>
          </a:bodyPr>
          <a:lstStyle/>
          <a:p>
            <a:pPr indent="0" lvl="0" marL="0" rtl="0">
              <a:spcBef>
                <a:spcPts val="0"/>
              </a:spcBef>
              <a:buNone/>
            </a:pPr>
            <a:r>
              <a:rPr lang="en"/>
              <a:t>Hypothesis 3:  Multiple Linear Regression</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Shape 391"/>
          <p:cNvSpPr txBox="1"/>
          <p:nvPr>
            <p:ph type="title"/>
          </p:nvPr>
        </p:nvSpPr>
        <p:spPr>
          <a:xfrm>
            <a:off x="1181100" y="642775"/>
            <a:ext cx="7275900" cy="999300"/>
          </a:xfrm>
          <a:prstGeom prst="rect">
            <a:avLst/>
          </a:prstGeom>
        </p:spPr>
        <p:txBody>
          <a:bodyPr anchorCtr="0" anchor="t" bIns="91425" lIns="91425" rIns="91425" wrap="square" tIns="91425">
            <a:noAutofit/>
          </a:bodyPr>
          <a:lstStyle/>
          <a:p>
            <a:pPr indent="0" lvl="0" marL="0" rtl="0">
              <a:spcBef>
                <a:spcPts val="0"/>
              </a:spcBef>
              <a:buNone/>
            </a:pPr>
            <a:r>
              <a:rPr lang="en"/>
              <a:t>Hypothesis 3: Outline For our Model </a:t>
            </a:r>
          </a:p>
        </p:txBody>
      </p:sp>
      <p:sp>
        <p:nvSpPr>
          <p:cNvPr id="392" name="Shape 392"/>
          <p:cNvSpPr txBox="1"/>
          <p:nvPr>
            <p:ph idx="1" type="body"/>
          </p:nvPr>
        </p:nvSpPr>
        <p:spPr>
          <a:xfrm>
            <a:off x="1303800" y="1468100"/>
            <a:ext cx="7030500" cy="2541600"/>
          </a:xfrm>
          <a:prstGeom prst="rect">
            <a:avLst/>
          </a:prstGeom>
        </p:spPr>
        <p:txBody>
          <a:bodyPr anchorCtr="0" anchor="t" bIns="91425" lIns="91425" rIns="91425" wrap="square" tIns="91425">
            <a:noAutofit/>
          </a:bodyPr>
          <a:lstStyle/>
          <a:p>
            <a:pPr lvl="0">
              <a:spcBef>
                <a:spcPts val="0"/>
              </a:spcBef>
              <a:buNone/>
            </a:pPr>
            <a:r>
              <a:rPr b="1" lang="en" sz="1400"/>
              <a:t>Hypothesis Test:</a:t>
            </a:r>
            <a:r>
              <a:rPr lang="en" sz="1400"/>
              <a:t> </a:t>
            </a:r>
          </a:p>
          <a:p>
            <a:pPr indent="-311150" lvl="0" marL="457200" rtl="0">
              <a:spcBef>
                <a:spcPts val="0"/>
              </a:spcBef>
              <a:buSzPct val="100000"/>
            </a:pPr>
            <a:r>
              <a:rPr lang="en"/>
              <a:t>Good Model or Not?  Are all the coefficients significant in our model?</a:t>
            </a:r>
          </a:p>
          <a:p>
            <a:pPr indent="0" lvl="0" marL="0" rtl="0">
              <a:spcBef>
                <a:spcPts val="0"/>
              </a:spcBef>
              <a:buNone/>
            </a:pPr>
            <a:r>
              <a:rPr b="1" lang="en" sz="1400"/>
              <a:t>Outline:</a:t>
            </a:r>
          </a:p>
          <a:p>
            <a:pPr indent="-311150" lvl="0" marL="457200">
              <a:spcBef>
                <a:spcPts val="0"/>
              </a:spcBef>
              <a:spcAft>
                <a:spcPts val="0"/>
              </a:spcAft>
              <a:buSzPct val="100000"/>
            </a:pPr>
            <a:r>
              <a:rPr lang="en"/>
              <a:t>Examine correlation between each row to make sure there is no overfitting problem in our model. Then, we choose PCA method to create a variable which can represent the rows that have high correlation.</a:t>
            </a:r>
          </a:p>
          <a:p>
            <a:pPr indent="-311150" lvl="0" marL="457200">
              <a:spcBef>
                <a:spcPts val="0"/>
              </a:spcBef>
              <a:spcAft>
                <a:spcPts val="0"/>
              </a:spcAft>
              <a:buSzPct val="100000"/>
            </a:pPr>
            <a:r>
              <a:rPr lang="en"/>
              <a:t>Fit a multi-linear model, use box-cox transformation and eliminate outliers and observations which surpass cook’s distance.</a:t>
            </a:r>
          </a:p>
          <a:p>
            <a:pPr indent="-311150" lvl="0" marL="457200" rtl="0">
              <a:spcBef>
                <a:spcPts val="0"/>
              </a:spcBef>
              <a:buSzPct val="100000"/>
            </a:pPr>
            <a:r>
              <a:rPr lang="en"/>
              <a:t>Show the result of our model and p</a:t>
            </a:r>
            <a:r>
              <a:rPr lang="en"/>
              <a:t>rovide a way for us to increase our credit limit efficiently and effectively</a:t>
            </a:r>
          </a:p>
          <a:p>
            <a:pPr indent="457200" lvl="0" rt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Shape 397"/>
          <p:cNvSpPr txBox="1"/>
          <p:nvPr>
            <p:ph type="title"/>
          </p:nvPr>
        </p:nvSpPr>
        <p:spPr>
          <a:xfrm>
            <a:off x="1303800" y="620325"/>
            <a:ext cx="7030500" cy="999300"/>
          </a:xfrm>
          <a:prstGeom prst="rect">
            <a:avLst/>
          </a:prstGeom>
        </p:spPr>
        <p:txBody>
          <a:bodyPr anchorCtr="0" anchor="t" bIns="91425" lIns="91425" rIns="91425" wrap="square" tIns="91425">
            <a:noAutofit/>
          </a:bodyPr>
          <a:lstStyle/>
          <a:p>
            <a:pPr lvl="0">
              <a:spcBef>
                <a:spcPts val="0"/>
              </a:spcBef>
              <a:buNone/>
            </a:pPr>
            <a:r>
              <a:rPr lang="en"/>
              <a:t>Correlation and PCA procedure</a:t>
            </a:r>
          </a:p>
        </p:txBody>
      </p:sp>
      <p:pic>
        <p:nvPicPr>
          <p:cNvPr id="398" name="Shape 398"/>
          <p:cNvPicPr preferRelativeResize="0"/>
          <p:nvPr/>
        </p:nvPicPr>
        <p:blipFill>
          <a:blip r:embed="rId3">
            <a:alphaModFix/>
          </a:blip>
          <a:stretch>
            <a:fillRect/>
          </a:stretch>
        </p:blipFill>
        <p:spPr>
          <a:xfrm>
            <a:off x="326950" y="2530363"/>
            <a:ext cx="4241101" cy="1046316"/>
          </a:xfrm>
          <a:prstGeom prst="rect">
            <a:avLst/>
          </a:prstGeom>
          <a:noFill/>
          <a:ln>
            <a:noFill/>
          </a:ln>
        </p:spPr>
      </p:pic>
      <p:sp>
        <p:nvSpPr>
          <p:cNvPr id="399" name="Shape 399"/>
          <p:cNvSpPr txBox="1"/>
          <p:nvPr/>
        </p:nvSpPr>
        <p:spPr>
          <a:xfrm>
            <a:off x="142150" y="1755125"/>
            <a:ext cx="4610700" cy="229800"/>
          </a:xfrm>
          <a:prstGeom prst="rect">
            <a:avLst/>
          </a:prstGeom>
          <a:noFill/>
          <a:ln>
            <a:noFill/>
          </a:ln>
        </p:spPr>
        <p:txBody>
          <a:bodyPr anchorCtr="0" anchor="t" bIns="91425" lIns="91425" rIns="91425" wrap="square" tIns="91425">
            <a:noAutofit/>
          </a:bodyPr>
          <a:lstStyle/>
          <a:p>
            <a:pPr lvl="0" algn="ctr">
              <a:spcBef>
                <a:spcPts val="0"/>
              </a:spcBef>
              <a:buNone/>
            </a:pPr>
            <a:r>
              <a:rPr lang="en" sz="1300">
                <a:latin typeface="Nunito"/>
                <a:ea typeface="Nunito"/>
                <a:cs typeface="Nunito"/>
                <a:sym typeface="Nunito"/>
              </a:rPr>
              <a:t>High Correlation between bill statement</a:t>
            </a:r>
          </a:p>
        </p:txBody>
      </p:sp>
      <p:sp>
        <p:nvSpPr>
          <p:cNvPr id="400" name="Shape 400"/>
          <p:cNvSpPr txBox="1"/>
          <p:nvPr/>
        </p:nvSpPr>
        <p:spPr>
          <a:xfrm>
            <a:off x="4833888" y="1755125"/>
            <a:ext cx="4241100" cy="229800"/>
          </a:xfrm>
          <a:prstGeom prst="rect">
            <a:avLst/>
          </a:prstGeom>
          <a:noFill/>
          <a:ln>
            <a:noFill/>
          </a:ln>
        </p:spPr>
        <p:txBody>
          <a:bodyPr anchorCtr="0" anchor="t" bIns="91425" lIns="91425" rIns="91425" wrap="square" tIns="91425">
            <a:noAutofit/>
          </a:bodyPr>
          <a:lstStyle/>
          <a:p>
            <a:pPr lvl="0">
              <a:spcBef>
                <a:spcPts val="0"/>
              </a:spcBef>
              <a:buNone/>
            </a:pPr>
            <a:r>
              <a:rPr lang="en" sz="1300">
                <a:latin typeface="Nunito"/>
                <a:ea typeface="Nunito"/>
                <a:cs typeface="Nunito"/>
                <a:sym typeface="Nunito"/>
              </a:rPr>
              <a:t>Do PCA to these columns and get a Score using $score</a:t>
            </a:r>
          </a:p>
        </p:txBody>
      </p:sp>
      <p:pic>
        <p:nvPicPr>
          <p:cNvPr id="401" name="Shape 401"/>
          <p:cNvPicPr preferRelativeResize="0"/>
          <p:nvPr/>
        </p:nvPicPr>
        <p:blipFill>
          <a:blip r:embed="rId4">
            <a:alphaModFix/>
          </a:blip>
          <a:stretch>
            <a:fillRect/>
          </a:stretch>
        </p:blipFill>
        <p:spPr>
          <a:xfrm>
            <a:off x="4783075" y="2371600"/>
            <a:ext cx="4147600" cy="708000"/>
          </a:xfrm>
          <a:prstGeom prst="rect">
            <a:avLst/>
          </a:prstGeom>
          <a:noFill/>
          <a:ln>
            <a:noFill/>
          </a:ln>
        </p:spPr>
      </p:pic>
      <p:pic>
        <p:nvPicPr>
          <p:cNvPr id="402" name="Shape 402"/>
          <p:cNvPicPr preferRelativeResize="0"/>
          <p:nvPr/>
        </p:nvPicPr>
        <p:blipFill>
          <a:blip r:embed="rId5">
            <a:alphaModFix/>
          </a:blip>
          <a:stretch>
            <a:fillRect/>
          </a:stretch>
        </p:blipFill>
        <p:spPr>
          <a:xfrm>
            <a:off x="5175825" y="3153389"/>
            <a:ext cx="3301625" cy="1449711"/>
          </a:xfrm>
          <a:prstGeom prst="rect">
            <a:avLst/>
          </a:prstGeom>
          <a:noFill/>
          <a:ln>
            <a:noFill/>
          </a:ln>
        </p:spPr>
      </p:pic>
      <p:cxnSp>
        <p:nvCxnSpPr>
          <p:cNvPr id="403" name="Shape 403"/>
          <p:cNvCxnSpPr/>
          <p:nvPr/>
        </p:nvCxnSpPr>
        <p:spPr>
          <a:xfrm>
            <a:off x="4492425" y="1734025"/>
            <a:ext cx="0" cy="29733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Background </a:t>
            </a:r>
          </a:p>
        </p:txBody>
      </p:sp>
      <p:sp>
        <p:nvSpPr>
          <p:cNvPr id="284" name="Shape 284"/>
          <p:cNvSpPr txBox="1"/>
          <p:nvPr>
            <p:ph idx="1" type="body"/>
          </p:nvPr>
        </p:nvSpPr>
        <p:spPr>
          <a:xfrm>
            <a:off x="1303800" y="1388950"/>
            <a:ext cx="6373800" cy="2541600"/>
          </a:xfrm>
          <a:prstGeom prst="rect">
            <a:avLst/>
          </a:prstGeom>
        </p:spPr>
        <p:txBody>
          <a:bodyPr anchorCtr="0" anchor="t" bIns="91425" lIns="91425" rIns="91425" wrap="square" tIns="91425">
            <a:noAutofit/>
          </a:bodyPr>
          <a:lstStyle/>
          <a:p>
            <a:pPr indent="-311150" lvl="0" marL="457200" rtl="0">
              <a:spcBef>
                <a:spcPts val="0"/>
              </a:spcBef>
              <a:spcAft>
                <a:spcPts val="0"/>
              </a:spcAft>
              <a:buSzPct val="100000"/>
            </a:pPr>
            <a:r>
              <a:rPr lang="en"/>
              <a:t>Data represents </a:t>
            </a:r>
            <a:r>
              <a:rPr lang="en"/>
              <a:t>demographics, </a:t>
            </a:r>
            <a:r>
              <a:rPr lang="en"/>
              <a:t>credit card spending, and default rate of customers in Taiwan</a:t>
            </a:r>
          </a:p>
          <a:p>
            <a:pPr indent="-311150" lvl="0" marL="457200" rtl="0">
              <a:spcBef>
                <a:spcPts val="0"/>
              </a:spcBef>
              <a:spcAft>
                <a:spcPts val="0"/>
              </a:spcAft>
              <a:buSzPct val="100000"/>
            </a:pPr>
            <a:r>
              <a:rPr lang="en"/>
              <a:t>Bill amount and payment amount every month: April - September of 2005</a:t>
            </a:r>
          </a:p>
          <a:p>
            <a:pPr indent="-311150" lvl="0" marL="457200" rtl="0">
              <a:spcBef>
                <a:spcPts val="0"/>
              </a:spcBef>
              <a:spcAft>
                <a:spcPts val="0"/>
              </a:spcAft>
              <a:buSzPct val="100000"/>
            </a:pPr>
            <a:r>
              <a:rPr lang="en"/>
              <a:t>Credit limit and default rate at the end of the study</a:t>
            </a:r>
          </a:p>
          <a:p>
            <a:pPr indent="-311150" lvl="0" marL="457200" rtl="0">
              <a:spcBef>
                <a:spcPts val="0"/>
              </a:spcBef>
              <a:spcAft>
                <a:spcPts val="0"/>
              </a:spcAft>
              <a:buSzPct val="100000"/>
            </a:pPr>
            <a:r>
              <a:rPr lang="en"/>
              <a:t>Demographics collected include:</a:t>
            </a:r>
          </a:p>
          <a:p>
            <a:pPr indent="-298450" lvl="1" marL="914400" rtl="0">
              <a:spcBef>
                <a:spcPts val="0"/>
              </a:spcBef>
              <a:buSzPct val="100000"/>
            </a:pPr>
            <a:r>
              <a:rPr lang="en"/>
              <a:t>Age, education, gender, and marital status</a:t>
            </a:r>
          </a:p>
          <a:p>
            <a:pPr lvl="0" rtl="0">
              <a:spcBef>
                <a:spcPts val="0"/>
              </a:spcBef>
              <a:buNone/>
            </a:pPr>
            <a:r>
              <a:t/>
            </a:r>
            <a:endParaRPr/>
          </a:p>
          <a:p>
            <a:pPr lvl="0">
              <a:spcBef>
                <a:spcPts val="0"/>
              </a:spcBef>
              <a:buNone/>
            </a:pPr>
            <a:r>
              <a:t/>
            </a:r>
            <a:endParaRPr/>
          </a:p>
        </p:txBody>
      </p:sp>
      <p:sp>
        <p:nvSpPr>
          <p:cNvPr id="285" name="Shape 285"/>
          <p:cNvSpPr txBox="1"/>
          <p:nvPr/>
        </p:nvSpPr>
        <p:spPr>
          <a:xfrm>
            <a:off x="6448150" y="4535575"/>
            <a:ext cx="2650200" cy="478200"/>
          </a:xfrm>
          <a:prstGeom prst="rect">
            <a:avLst/>
          </a:prstGeom>
          <a:noFill/>
          <a:ln>
            <a:noFill/>
          </a:ln>
        </p:spPr>
        <p:txBody>
          <a:bodyPr anchorCtr="0" anchor="t" bIns="91425" lIns="91425" rIns="91425" wrap="square" tIns="91425">
            <a:noAutofit/>
          </a:bodyPr>
          <a:lstStyle/>
          <a:p>
            <a:pPr lvl="0">
              <a:spcBef>
                <a:spcPts val="0"/>
              </a:spcBef>
              <a:buNone/>
            </a:pPr>
            <a:r>
              <a:rPr lang="en"/>
              <a:t>Data collected from: UCI Machine Learning </a:t>
            </a:r>
            <a:r>
              <a:rPr lang="en"/>
              <a:t>Repository</a:t>
            </a:r>
            <a:r>
              <a:rPr lang="en"/>
              <a:t> </a:t>
            </a:r>
          </a:p>
        </p:txBody>
      </p:sp>
      <p:pic>
        <p:nvPicPr>
          <p:cNvPr id="286" name="Shape 286"/>
          <p:cNvPicPr preferRelativeResize="0"/>
          <p:nvPr/>
        </p:nvPicPr>
        <p:blipFill rotWithShape="1">
          <a:blip r:embed="rId3">
            <a:alphaModFix/>
          </a:blip>
          <a:srcRect b="0" l="0" r="1458" t="0"/>
          <a:stretch/>
        </p:blipFill>
        <p:spPr>
          <a:xfrm>
            <a:off x="0" y="3223550"/>
            <a:ext cx="4118900" cy="1919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type="title"/>
          </p:nvPr>
        </p:nvSpPr>
        <p:spPr>
          <a:xfrm>
            <a:off x="912400" y="619150"/>
            <a:ext cx="7030500" cy="999300"/>
          </a:xfrm>
          <a:prstGeom prst="rect">
            <a:avLst/>
          </a:prstGeom>
        </p:spPr>
        <p:txBody>
          <a:bodyPr anchorCtr="0" anchor="t" bIns="91425" lIns="91425" rIns="91425" wrap="square" tIns="91425">
            <a:noAutofit/>
          </a:bodyPr>
          <a:lstStyle/>
          <a:p>
            <a:pPr indent="-228600" lvl="0" marL="457200" rtl="0">
              <a:spcBef>
                <a:spcPts val="0"/>
              </a:spcBef>
              <a:buSzPct val="100000"/>
            </a:pPr>
            <a:r>
              <a:rPr lang="en"/>
              <a:t>Fit a Multiple Linear Model </a:t>
            </a:r>
          </a:p>
        </p:txBody>
      </p:sp>
      <p:sp>
        <p:nvSpPr>
          <p:cNvPr id="409" name="Shape 409"/>
          <p:cNvSpPr txBox="1"/>
          <p:nvPr/>
        </p:nvSpPr>
        <p:spPr>
          <a:xfrm>
            <a:off x="1065675" y="2382600"/>
            <a:ext cx="3741300" cy="580500"/>
          </a:xfrm>
          <a:prstGeom prst="rect">
            <a:avLst/>
          </a:prstGeom>
          <a:noFill/>
          <a:ln>
            <a:noFill/>
          </a:ln>
        </p:spPr>
        <p:txBody>
          <a:bodyPr anchorCtr="0" anchor="t" bIns="91425" lIns="91425" rIns="91425" wrap="square" tIns="91425">
            <a:noAutofit/>
          </a:bodyPr>
          <a:lstStyle/>
          <a:p>
            <a:pPr lvl="0">
              <a:spcBef>
                <a:spcPts val="0"/>
              </a:spcBef>
              <a:buNone/>
            </a:pPr>
            <a:r>
              <a:rPr lang="en" sz="1300">
                <a:latin typeface="Nunito"/>
                <a:ea typeface="Nunito"/>
                <a:cs typeface="Nunito"/>
                <a:sym typeface="Nunito"/>
              </a:rPr>
              <a:t>Since the result is not very satisfied,  we do box-cox </a:t>
            </a:r>
            <a:r>
              <a:rPr lang="en" sz="1300">
                <a:latin typeface="Nunito"/>
                <a:ea typeface="Nunito"/>
                <a:cs typeface="Nunito"/>
                <a:sym typeface="Nunito"/>
              </a:rPr>
              <a:t>transformation</a:t>
            </a:r>
            <a:r>
              <a:rPr lang="en" sz="1300">
                <a:latin typeface="Nunito"/>
                <a:ea typeface="Nunito"/>
                <a:cs typeface="Nunito"/>
                <a:sym typeface="Nunito"/>
              </a:rPr>
              <a:t> to make it better. </a:t>
            </a:r>
          </a:p>
          <a:p>
            <a:pPr lvl="0">
              <a:spcBef>
                <a:spcPts val="0"/>
              </a:spcBef>
              <a:buNone/>
            </a:pPr>
            <a:r>
              <a:t/>
            </a:r>
            <a:endParaRPr sz="1300">
              <a:latin typeface="Nunito"/>
              <a:ea typeface="Nunito"/>
              <a:cs typeface="Nunito"/>
              <a:sym typeface="Nunito"/>
            </a:endParaRPr>
          </a:p>
        </p:txBody>
      </p:sp>
      <p:pic>
        <p:nvPicPr>
          <p:cNvPr id="410" name="Shape 410"/>
          <p:cNvPicPr preferRelativeResize="0"/>
          <p:nvPr/>
        </p:nvPicPr>
        <p:blipFill>
          <a:blip r:embed="rId3">
            <a:alphaModFix/>
          </a:blip>
          <a:stretch>
            <a:fillRect/>
          </a:stretch>
        </p:blipFill>
        <p:spPr>
          <a:xfrm>
            <a:off x="5087500" y="2631513"/>
            <a:ext cx="2599903" cy="2367851"/>
          </a:xfrm>
          <a:prstGeom prst="rect">
            <a:avLst/>
          </a:prstGeom>
          <a:noFill/>
          <a:ln>
            <a:noFill/>
          </a:ln>
        </p:spPr>
      </p:pic>
      <p:sp>
        <p:nvSpPr>
          <p:cNvPr id="411" name="Shape 411"/>
          <p:cNvSpPr txBox="1"/>
          <p:nvPr/>
        </p:nvSpPr>
        <p:spPr>
          <a:xfrm>
            <a:off x="5002875" y="2382600"/>
            <a:ext cx="2844600" cy="378300"/>
          </a:xfrm>
          <a:prstGeom prst="rect">
            <a:avLst/>
          </a:prstGeom>
          <a:noFill/>
          <a:ln>
            <a:noFill/>
          </a:ln>
        </p:spPr>
        <p:txBody>
          <a:bodyPr anchorCtr="0" anchor="t" bIns="91425" lIns="91425" rIns="91425" wrap="square" tIns="91425">
            <a:noAutofit/>
          </a:bodyPr>
          <a:lstStyle/>
          <a:p>
            <a:pPr lvl="0">
              <a:spcBef>
                <a:spcPts val="0"/>
              </a:spcBef>
              <a:buNone/>
            </a:pPr>
            <a:r>
              <a:rPr b="1" lang="en" sz="1300">
                <a:latin typeface="Nunito"/>
                <a:ea typeface="Nunito"/>
                <a:cs typeface="Nunito"/>
                <a:sym typeface="Nunito"/>
              </a:rPr>
              <a:t>          </a:t>
            </a:r>
            <a:r>
              <a:rPr b="1" lang="en" sz="1300">
                <a:latin typeface="Nunito"/>
                <a:ea typeface="Nunito"/>
                <a:cs typeface="Nunito"/>
                <a:sym typeface="Nunito"/>
              </a:rPr>
              <a:t>Our result: </a:t>
            </a:r>
            <a:r>
              <a:rPr b="1" lang="en" sz="1300">
                <a:latin typeface="Nunito"/>
                <a:ea typeface="Nunito"/>
                <a:cs typeface="Nunito"/>
                <a:sym typeface="Nunito"/>
              </a:rPr>
              <a:t>Lambda</a:t>
            </a:r>
            <a:r>
              <a:rPr b="1" lang="en" sz="1300">
                <a:latin typeface="Nunito"/>
                <a:ea typeface="Nunito"/>
                <a:cs typeface="Nunito"/>
                <a:sym typeface="Nunito"/>
              </a:rPr>
              <a:t> =0.3</a:t>
            </a:r>
          </a:p>
        </p:txBody>
      </p:sp>
      <p:pic>
        <p:nvPicPr>
          <p:cNvPr id="412" name="Shape 412"/>
          <p:cNvPicPr preferRelativeResize="0"/>
          <p:nvPr/>
        </p:nvPicPr>
        <p:blipFill>
          <a:blip r:embed="rId4">
            <a:alphaModFix/>
          </a:blip>
          <a:stretch>
            <a:fillRect/>
          </a:stretch>
        </p:blipFill>
        <p:spPr>
          <a:xfrm>
            <a:off x="955820" y="3133795"/>
            <a:ext cx="3594088" cy="1363275"/>
          </a:xfrm>
          <a:prstGeom prst="rect">
            <a:avLst/>
          </a:prstGeom>
          <a:noFill/>
          <a:ln>
            <a:noFill/>
          </a:ln>
        </p:spPr>
      </p:pic>
      <p:pic>
        <p:nvPicPr>
          <p:cNvPr id="413" name="Shape 413"/>
          <p:cNvPicPr preferRelativeResize="0"/>
          <p:nvPr/>
        </p:nvPicPr>
        <p:blipFill>
          <a:blip r:embed="rId5">
            <a:alphaModFix/>
          </a:blip>
          <a:stretch>
            <a:fillRect/>
          </a:stretch>
        </p:blipFill>
        <p:spPr>
          <a:xfrm>
            <a:off x="1130763" y="1177425"/>
            <a:ext cx="7258573" cy="1313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type="title"/>
          </p:nvPr>
        </p:nvSpPr>
        <p:spPr>
          <a:xfrm>
            <a:off x="969950" y="598575"/>
            <a:ext cx="7030500" cy="999300"/>
          </a:xfrm>
          <a:prstGeom prst="rect">
            <a:avLst/>
          </a:prstGeom>
        </p:spPr>
        <p:txBody>
          <a:bodyPr anchorCtr="0" anchor="t" bIns="91425" lIns="91425" rIns="91425" wrap="square" tIns="91425">
            <a:noAutofit/>
          </a:bodyPr>
          <a:lstStyle/>
          <a:p>
            <a:pPr indent="-228600" lvl="0" marL="457200" rtl="0">
              <a:spcBef>
                <a:spcPts val="0"/>
              </a:spcBef>
              <a:buSzPct val="100000"/>
            </a:pPr>
            <a:r>
              <a:rPr lang="en"/>
              <a:t>Fit a New Multiple Linear Model</a:t>
            </a:r>
          </a:p>
        </p:txBody>
      </p:sp>
      <p:sp>
        <p:nvSpPr>
          <p:cNvPr id="419" name="Shape 419"/>
          <p:cNvSpPr txBox="1"/>
          <p:nvPr>
            <p:ph idx="1" type="body"/>
          </p:nvPr>
        </p:nvSpPr>
        <p:spPr>
          <a:xfrm>
            <a:off x="1303800" y="2382100"/>
            <a:ext cx="7030500" cy="2541600"/>
          </a:xfrm>
          <a:prstGeom prst="rect">
            <a:avLst/>
          </a:prstGeom>
        </p:spPr>
        <p:txBody>
          <a:bodyPr anchorCtr="0" anchor="t" bIns="91425" lIns="91425" rIns="91425" wrap="square" tIns="91425">
            <a:noAutofit/>
          </a:bodyPr>
          <a:lstStyle/>
          <a:p>
            <a:pPr lvl="0">
              <a:spcBef>
                <a:spcPts val="0"/>
              </a:spcBef>
              <a:buNone/>
            </a:pPr>
            <a:r>
              <a:rPr lang="en"/>
              <a:t>However, the model would be better if we eliminate outliers to remove points with a strong influence on data - which is also known as cook’s distance. In R, we use OutlierTest function to test whether there are outliers, we will eliminate these outliers if p value of this test is less than 0.05, which means we can say this point is outlier. Also, after eliminating outliers, we will introduce the concept of cook’s distance to help us improve our model even better. Generally, if Di is larger than 0.5, we say that this point should be eliminated. Cook’s distance Di is:</a:t>
            </a:r>
          </a:p>
          <a:p>
            <a:pPr lvl="0">
              <a:spcBef>
                <a:spcPts val="0"/>
              </a:spcBef>
              <a:buNone/>
            </a:pPr>
            <a:r>
              <a:t/>
            </a:r>
            <a:endParaRPr/>
          </a:p>
        </p:txBody>
      </p:sp>
      <p:pic>
        <p:nvPicPr>
          <p:cNvPr id="420" name="Shape 420"/>
          <p:cNvPicPr preferRelativeResize="0"/>
          <p:nvPr/>
        </p:nvPicPr>
        <p:blipFill>
          <a:blip r:embed="rId3">
            <a:alphaModFix/>
          </a:blip>
          <a:stretch>
            <a:fillRect/>
          </a:stretch>
        </p:blipFill>
        <p:spPr>
          <a:xfrm>
            <a:off x="1122576" y="1158000"/>
            <a:ext cx="7536723" cy="1224100"/>
          </a:xfrm>
          <a:prstGeom prst="rect">
            <a:avLst/>
          </a:prstGeom>
          <a:noFill/>
          <a:ln>
            <a:noFill/>
          </a:ln>
        </p:spPr>
      </p:pic>
      <p:pic>
        <p:nvPicPr>
          <p:cNvPr id="421" name="Shape 421"/>
          <p:cNvPicPr preferRelativeResize="0"/>
          <p:nvPr/>
        </p:nvPicPr>
        <p:blipFill>
          <a:blip r:embed="rId4">
            <a:alphaModFix/>
          </a:blip>
          <a:stretch>
            <a:fillRect/>
          </a:stretch>
        </p:blipFill>
        <p:spPr>
          <a:xfrm>
            <a:off x="2883663" y="3858675"/>
            <a:ext cx="3870775" cy="1151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Shape 426"/>
          <p:cNvSpPr txBox="1"/>
          <p:nvPr>
            <p:ph type="title"/>
          </p:nvPr>
        </p:nvSpPr>
        <p:spPr>
          <a:xfrm>
            <a:off x="1277675" y="620325"/>
            <a:ext cx="7030500" cy="614700"/>
          </a:xfrm>
          <a:prstGeom prst="rect">
            <a:avLst/>
          </a:prstGeom>
        </p:spPr>
        <p:txBody>
          <a:bodyPr anchorCtr="0" anchor="t" bIns="91425" lIns="91425" rIns="91425" wrap="square" tIns="91425">
            <a:noAutofit/>
          </a:bodyPr>
          <a:lstStyle/>
          <a:p>
            <a:pPr lvl="0">
              <a:spcBef>
                <a:spcPts val="0"/>
              </a:spcBef>
              <a:buNone/>
            </a:pPr>
            <a:r>
              <a:rPr lang="en"/>
              <a:t>Results</a:t>
            </a:r>
          </a:p>
        </p:txBody>
      </p:sp>
      <p:sp>
        <p:nvSpPr>
          <p:cNvPr id="427" name="Shape 427"/>
          <p:cNvSpPr txBox="1"/>
          <p:nvPr/>
        </p:nvSpPr>
        <p:spPr>
          <a:xfrm>
            <a:off x="1277675" y="4584375"/>
            <a:ext cx="6465000" cy="1746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428" name="Shape 428"/>
          <p:cNvSpPr txBox="1"/>
          <p:nvPr/>
        </p:nvSpPr>
        <p:spPr>
          <a:xfrm>
            <a:off x="1056750" y="1148075"/>
            <a:ext cx="7030500" cy="3045600"/>
          </a:xfrm>
          <a:prstGeom prst="rect">
            <a:avLst/>
          </a:prstGeom>
          <a:noFill/>
          <a:ln>
            <a:noFill/>
          </a:ln>
        </p:spPr>
        <p:txBody>
          <a:bodyPr anchorCtr="0" anchor="t" bIns="91425" lIns="91425" rIns="91425" wrap="square" tIns="91425">
            <a:noAutofit/>
          </a:bodyPr>
          <a:lstStyle/>
          <a:p>
            <a:pPr lvl="0">
              <a:spcBef>
                <a:spcPts val="0"/>
              </a:spcBef>
              <a:buNone/>
            </a:pPr>
            <a:r>
              <a:rPr lang="en" sz="1300">
                <a:latin typeface="Nunito"/>
                <a:ea typeface="Nunito"/>
                <a:cs typeface="Nunito"/>
                <a:sym typeface="Nunito"/>
              </a:rPr>
              <a:t>After considering outliers and influential points by introducing cook’s distance, we have eliminated 380 rows or, in other word, observations. And our model has been actually improved after box-cox transformation, eliminating outliers and influential points:</a:t>
            </a:r>
          </a:p>
          <a:p>
            <a:pPr lvl="0">
              <a:spcBef>
                <a:spcPts val="0"/>
              </a:spcBef>
              <a:buNone/>
            </a:pPr>
            <a:r>
              <a:t/>
            </a:r>
            <a:endParaRPr sz="1300">
              <a:latin typeface="Nunito"/>
              <a:ea typeface="Nunito"/>
              <a:cs typeface="Nunito"/>
              <a:sym typeface="Nunito"/>
            </a:endParaRPr>
          </a:p>
        </p:txBody>
      </p:sp>
      <p:pic>
        <p:nvPicPr>
          <p:cNvPr id="429" name="Shape 429"/>
          <p:cNvPicPr preferRelativeResize="0"/>
          <p:nvPr/>
        </p:nvPicPr>
        <p:blipFill>
          <a:blip r:embed="rId3">
            <a:alphaModFix/>
          </a:blip>
          <a:stretch>
            <a:fillRect/>
          </a:stretch>
        </p:blipFill>
        <p:spPr>
          <a:xfrm>
            <a:off x="765800" y="1965238"/>
            <a:ext cx="3786312" cy="3045600"/>
          </a:xfrm>
          <a:prstGeom prst="rect">
            <a:avLst/>
          </a:prstGeom>
          <a:noFill/>
          <a:ln>
            <a:noFill/>
          </a:ln>
        </p:spPr>
      </p:pic>
      <p:pic>
        <p:nvPicPr>
          <p:cNvPr id="430" name="Shape 430"/>
          <p:cNvPicPr preferRelativeResize="0"/>
          <p:nvPr/>
        </p:nvPicPr>
        <p:blipFill>
          <a:blip r:embed="rId4">
            <a:alphaModFix/>
          </a:blip>
          <a:stretch>
            <a:fillRect/>
          </a:stretch>
        </p:blipFill>
        <p:spPr>
          <a:xfrm>
            <a:off x="4639129" y="1915550"/>
            <a:ext cx="3887000" cy="3144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Shape 435"/>
          <p:cNvSpPr txBox="1"/>
          <p:nvPr>
            <p:ph type="title"/>
          </p:nvPr>
        </p:nvSpPr>
        <p:spPr>
          <a:xfrm>
            <a:off x="1303800" y="201625"/>
            <a:ext cx="7030500" cy="999300"/>
          </a:xfrm>
          <a:prstGeom prst="rect">
            <a:avLst/>
          </a:prstGeom>
        </p:spPr>
        <p:txBody>
          <a:bodyPr anchorCtr="0" anchor="t" bIns="91425" lIns="91425" rIns="91425" wrap="square" tIns="91425">
            <a:noAutofit/>
          </a:bodyPr>
          <a:lstStyle/>
          <a:p>
            <a:pPr lvl="0">
              <a:spcBef>
                <a:spcPts val="0"/>
              </a:spcBef>
              <a:buNone/>
            </a:pPr>
            <a:r>
              <a:t/>
            </a:r>
            <a:endParaRPr/>
          </a:p>
          <a:p>
            <a:pPr lvl="0">
              <a:spcBef>
                <a:spcPts val="0"/>
              </a:spcBef>
              <a:buNone/>
            </a:pPr>
            <a:r>
              <a:rPr lang="en"/>
              <a:t>Results (cont’d)</a:t>
            </a:r>
          </a:p>
          <a:p>
            <a:pPr lvl="0">
              <a:spcBef>
                <a:spcPts val="0"/>
              </a:spcBef>
              <a:buNone/>
            </a:pPr>
            <a:r>
              <a:rPr lang="en" sz="1800"/>
              <a:t>--Residual Analysis</a:t>
            </a:r>
          </a:p>
          <a:p>
            <a:pPr lvl="0">
              <a:spcBef>
                <a:spcPts val="0"/>
              </a:spcBef>
              <a:buNone/>
            </a:pPr>
            <a:r>
              <a:t/>
            </a:r>
            <a:endParaRPr sz="1800"/>
          </a:p>
        </p:txBody>
      </p:sp>
      <p:sp>
        <p:nvSpPr>
          <p:cNvPr id="436" name="Shape 436"/>
          <p:cNvSpPr txBox="1"/>
          <p:nvPr/>
        </p:nvSpPr>
        <p:spPr>
          <a:xfrm>
            <a:off x="5480550" y="1658863"/>
            <a:ext cx="2604300" cy="3147000"/>
          </a:xfrm>
          <a:prstGeom prst="rect">
            <a:avLst/>
          </a:prstGeom>
          <a:noFill/>
          <a:ln>
            <a:noFill/>
          </a:ln>
        </p:spPr>
        <p:txBody>
          <a:bodyPr anchorCtr="0" anchor="t" bIns="91425" lIns="91425" rIns="91425" wrap="square" tIns="91425">
            <a:noAutofit/>
          </a:bodyPr>
          <a:lstStyle/>
          <a:p>
            <a:pPr indent="-311150" lvl="0" marL="457200">
              <a:spcBef>
                <a:spcPts val="0"/>
              </a:spcBef>
              <a:spcAft>
                <a:spcPts val="0"/>
              </a:spcAft>
              <a:buSzPct val="100000"/>
              <a:buFont typeface="Nunito"/>
              <a:buAutoNum type="arabicPeriod"/>
            </a:pPr>
            <a:r>
              <a:rPr lang="en" sz="1300">
                <a:latin typeface="Nunito"/>
                <a:ea typeface="Nunito"/>
                <a:cs typeface="Nunito"/>
                <a:sym typeface="Nunito"/>
              </a:rPr>
              <a:t>The reason why we get this graph is that credit limit is not exactly continuous in our dataset.</a:t>
            </a:r>
          </a:p>
          <a:p>
            <a:pPr indent="-311150" lvl="0" marL="457200" rtl="0">
              <a:spcBef>
                <a:spcPts val="0"/>
              </a:spcBef>
              <a:spcAft>
                <a:spcPts val="0"/>
              </a:spcAft>
              <a:buSzPct val="100000"/>
              <a:buFont typeface="Nunito"/>
              <a:buAutoNum type="arabicPeriod"/>
            </a:pPr>
            <a:r>
              <a:rPr lang="en" sz="1300">
                <a:latin typeface="Nunito"/>
                <a:ea typeface="Nunito"/>
                <a:cs typeface="Nunito"/>
                <a:sym typeface="Nunito"/>
              </a:rPr>
              <a:t>Our residuals fit a normal distribution very well.</a:t>
            </a:r>
          </a:p>
          <a:p>
            <a:pPr indent="-311150" lvl="0" marL="457200" rtl="0">
              <a:spcBef>
                <a:spcPts val="0"/>
              </a:spcBef>
              <a:spcAft>
                <a:spcPts val="0"/>
              </a:spcAft>
              <a:buSzPct val="100000"/>
              <a:buFont typeface="Nunito"/>
              <a:buAutoNum type="arabicPeriod"/>
            </a:pPr>
            <a:r>
              <a:rPr lang="en" sz="1300">
                <a:latin typeface="Nunito"/>
                <a:ea typeface="Nunito"/>
                <a:cs typeface="Nunito"/>
                <a:sym typeface="Nunito"/>
              </a:rPr>
              <a:t>Another graph to represent fitted values vs residuals.</a:t>
            </a:r>
          </a:p>
          <a:p>
            <a:pPr indent="-311150" lvl="0" marL="457200">
              <a:spcBef>
                <a:spcPts val="0"/>
              </a:spcBef>
              <a:buSzPct val="100000"/>
              <a:buFont typeface="Nunito"/>
              <a:buAutoNum type="arabicPeriod"/>
            </a:pPr>
            <a:r>
              <a:rPr lang="en" sz="1300">
                <a:latin typeface="Nunito"/>
                <a:ea typeface="Nunito"/>
                <a:cs typeface="Nunito"/>
                <a:sym typeface="Nunito"/>
              </a:rPr>
              <a:t>After eliminating some points over our abline, it looks better.</a:t>
            </a:r>
          </a:p>
        </p:txBody>
      </p:sp>
      <p:graphicFrame>
        <p:nvGraphicFramePr>
          <p:cNvPr id="437" name="Shape 437"/>
          <p:cNvGraphicFramePr/>
          <p:nvPr/>
        </p:nvGraphicFramePr>
        <p:xfrm>
          <a:off x="7702000" y="4186275"/>
          <a:ext cx="3000000" cy="3000000"/>
        </p:xfrm>
        <a:graphic>
          <a:graphicData uri="http://schemas.openxmlformats.org/drawingml/2006/table">
            <a:tbl>
              <a:tblPr>
                <a:noFill/>
                <a:tableStyleId>{19B15703-44F4-465C-8F9A-13E54312E1D0}</a:tableStyleId>
              </a:tblPr>
              <a:tblGrid>
                <a:gridCol w="382850"/>
                <a:gridCol w="382850"/>
              </a:tblGrid>
              <a:tr h="383725">
                <a:tc>
                  <a:txBody>
                    <a:bodyPr>
                      <a:noAutofit/>
                    </a:bodyPr>
                    <a:lstStyle/>
                    <a:p>
                      <a:pPr lvl="0" algn="ctr">
                        <a:spcBef>
                          <a:spcPts val="0"/>
                        </a:spcBef>
                        <a:buNone/>
                      </a:pPr>
                      <a:r>
                        <a:rPr lang="en"/>
                        <a:t>1</a:t>
                      </a:r>
                    </a:p>
                  </a:txBody>
                  <a:tcPr marT="91425" marB="91425" marR="91425" marL="91425"/>
                </a:tc>
                <a:tc>
                  <a:txBody>
                    <a:bodyPr>
                      <a:noAutofit/>
                    </a:bodyPr>
                    <a:lstStyle/>
                    <a:p>
                      <a:pPr lvl="0" algn="ctr">
                        <a:spcBef>
                          <a:spcPts val="0"/>
                        </a:spcBef>
                        <a:buNone/>
                      </a:pPr>
                      <a:r>
                        <a:rPr lang="en"/>
                        <a:t>2</a:t>
                      </a:r>
                    </a:p>
                  </a:txBody>
                  <a:tcPr marT="91425" marB="91425" marR="91425" marL="91425"/>
                </a:tc>
              </a:tr>
              <a:tr h="383725">
                <a:tc>
                  <a:txBody>
                    <a:bodyPr>
                      <a:noAutofit/>
                    </a:bodyPr>
                    <a:lstStyle/>
                    <a:p>
                      <a:pPr lvl="0" algn="ctr">
                        <a:spcBef>
                          <a:spcPts val="0"/>
                        </a:spcBef>
                        <a:buNone/>
                      </a:pPr>
                      <a:r>
                        <a:rPr lang="en"/>
                        <a:t>3</a:t>
                      </a:r>
                    </a:p>
                  </a:txBody>
                  <a:tcPr marT="91425" marB="91425" marR="91425" marL="91425"/>
                </a:tc>
                <a:tc>
                  <a:txBody>
                    <a:bodyPr>
                      <a:noAutofit/>
                    </a:bodyPr>
                    <a:lstStyle/>
                    <a:p>
                      <a:pPr lvl="0" algn="ctr">
                        <a:spcBef>
                          <a:spcPts val="0"/>
                        </a:spcBef>
                        <a:buNone/>
                      </a:pPr>
                      <a:r>
                        <a:rPr lang="en"/>
                        <a:t>4</a:t>
                      </a:r>
                    </a:p>
                  </a:txBody>
                  <a:tcPr marT="91425" marB="91425" marR="91425" marL="91425"/>
                </a:tc>
              </a:tr>
            </a:tbl>
          </a:graphicData>
        </a:graphic>
      </p:graphicFrame>
      <p:pic>
        <p:nvPicPr>
          <p:cNvPr id="438" name="Shape 438"/>
          <p:cNvPicPr preferRelativeResize="0"/>
          <p:nvPr/>
        </p:nvPicPr>
        <p:blipFill>
          <a:blip r:embed="rId3">
            <a:alphaModFix/>
          </a:blip>
          <a:stretch>
            <a:fillRect/>
          </a:stretch>
        </p:blipFill>
        <p:spPr>
          <a:xfrm>
            <a:off x="1109300" y="1413475"/>
            <a:ext cx="3953297" cy="3637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rtl="0">
              <a:spcBef>
                <a:spcPts val="0"/>
              </a:spcBef>
              <a:buNone/>
            </a:pPr>
            <a:r>
              <a:rPr lang="en"/>
              <a:t>Hypothesis 3: Conclusion</a:t>
            </a:r>
          </a:p>
        </p:txBody>
      </p:sp>
      <p:sp>
        <p:nvSpPr>
          <p:cNvPr id="444" name="Shape 444"/>
          <p:cNvSpPr txBox="1"/>
          <p:nvPr/>
        </p:nvSpPr>
        <p:spPr>
          <a:xfrm>
            <a:off x="4579225" y="1451900"/>
            <a:ext cx="4007100" cy="31467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445" name="Shape 445"/>
          <p:cNvSpPr txBox="1"/>
          <p:nvPr/>
        </p:nvSpPr>
        <p:spPr>
          <a:xfrm>
            <a:off x="4883075" y="2254025"/>
            <a:ext cx="3703200" cy="2756700"/>
          </a:xfrm>
          <a:prstGeom prst="rect">
            <a:avLst/>
          </a:prstGeom>
          <a:noFill/>
          <a:ln>
            <a:noFill/>
          </a:ln>
        </p:spPr>
        <p:txBody>
          <a:bodyPr anchorCtr="0" anchor="t" bIns="91425" lIns="91425" rIns="91425" wrap="square" tIns="91425">
            <a:noAutofit/>
          </a:bodyPr>
          <a:lstStyle/>
          <a:p>
            <a:pPr lvl="0">
              <a:spcBef>
                <a:spcPts val="0"/>
              </a:spcBef>
              <a:buNone/>
            </a:pPr>
            <a:r>
              <a:rPr b="1" lang="en">
                <a:latin typeface="Nunito"/>
                <a:ea typeface="Nunito"/>
                <a:cs typeface="Nunito"/>
                <a:sym typeface="Nunito"/>
              </a:rPr>
              <a:t>First of all</a:t>
            </a:r>
            <a:r>
              <a:rPr lang="en" sz="1300">
                <a:latin typeface="Nunito"/>
                <a:ea typeface="Nunito"/>
                <a:cs typeface="Nunito"/>
                <a:sym typeface="Nunito"/>
              </a:rPr>
              <a:t>, all variables in our model are significant @0.001. </a:t>
            </a:r>
          </a:p>
          <a:p>
            <a:pPr lvl="0">
              <a:spcBef>
                <a:spcPts val="0"/>
              </a:spcBef>
              <a:buNone/>
            </a:pPr>
            <a:r>
              <a:rPr b="1" lang="en">
                <a:latin typeface="Nunito"/>
                <a:ea typeface="Nunito"/>
                <a:cs typeface="Nunito"/>
                <a:sym typeface="Nunito"/>
              </a:rPr>
              <a:t>Then</a:t>
            </a:r>
            <a:r>
              <a:rPr lang="en" sz="1300">
                <a:latin typeface="Nunito"/>
                <a:ea typeface="Nunito"/>
                <a:cs typeface="Nunito"/>
                <a:sym typeface="Nunito"/>
              </a:rPr>
              <a:t>, there is no better model after doing stepwise in R, which means our model is best model given such variables.</a:t>
            </a:r>
          </a:p>
          <a:p>
            <a:pPr lvl="0">
              <a:spcBef>
                <a:spcPts val="0"/>
              </a:spcBef>
              <a:buNone/>
            </a:pPr>
            <a:r>
              <a:rPr b="1" lang="en">
                <a:latin typeface="Nunito"/>
                <a:ea typeface="Nunito"/>
                <a:cs typeface="Nunito"/>
                <a:sym typeface="Nunito"/>
              </a:rPr>
              <a:t>According to</a:t>
            </a:r>
            <a:r>
              <a:rPr lang="en" sz="1300">
                <a:latin typeface="Nunito"/>
                <a:ea typeface="Nunito"/>
                <a:cs typeface="Nunito"/>
                <a:sym typeface="Nunito"/>
              </a:rPr>
              <a:t> this model, we </a:t>
            </a:r>
            <a:r>
              <a:rPr b="1" lang="en" sz="1300">
                <a:latin typeface="Nunito"/>
                <a:ea typeface="Nunito"/>
                <a:cs typeface="Nunito"/>
                <a:sym typeface="Nunito"/>
              </a:rPr>
              <a:t>Conclude</a:t>
            </a:r>
            <a:r>
              <a:rPr lang="en" sz="1300">
                <a:latin typeface="Nunito"/>
                <a:ea typeface="Nunito"/>
                <a:cs typeface="Nunito"/>
                <a:sym typeface="Nunito"/>
              </a:rPr>
              <a:t> that:</a:t>
            </a:r>
          </a:p>
          <a:p>
            <a:pPr lvl="0">
              <a:spcBef>
                <a:spcPts val="0"/>
              </a:spcBef>
              <a:buNone/>
            </a:pPr>
            <a:r>
              <a:t/>
            </a:r>
            <a:endParaRPr/>
          </a:p>
        </p:txBody>
      </p:sp>
      <p:pic>
        <p:nvPicPr>
          <p:cNvPr id="446" name="Shape 446"/>
          <p:cNvPicPr preferRelativeResize="0"/>
          <p:nvPr/>
        </p:nvPicPr>
        <p:blipFill>
          <a:blip r:embed="rId3">
            <a:alphaModFix/>
          </a:blip>
          <a:stretch>
            <a:fillRect/>
          </a:stretch>
        </p:blipFill>
        <p:spPr>
          <a:xfrm>
            <a:off x="4951475" y="3641825"/>
            <a:ext cx="3262624" cy="1260375"/>
          </a:xfrm>
          <a:prstGeom prst="rect">
            <a:avLst/>
          </a:prstGeom>
          <a:noFill/>
          <a:ln>
            <a:noFill/>
          </a:ln>
        </p:spPr>
      </p:pic>
      <p:pic>
        <p:nvPicPr>
          <p:cNvPr id="447" name="Shape 447"/>
          <p:cNvPicPr preferRelativeResize="0"/>
          <p:nvPr/>
        </p:nvPicPr>
        <p:blipFill>
          <a:blip r:embed="rId4">
            <a:alphaModFix/>
          </a:blip>
          <a:stretch>
            <a:fillRect/>
          </a:stretch>
        </p:blipFill>
        <p:spPr>
          <a:xfrm>
            <a:off x="4951471" y="1148076"/>
            <a:ext cx="3671679" cy="1183950"/>
          </a:xfrm>
          <a:prstGeom prst="rect">
            <a:avLst/>
          </a:prstGeom>
          <a:noFill/>
          <a:ln>
            <a:noFill/>
          </a:ln>
        </p:spPr>
      </p:pic>
      <p:pic>
        <p:nvPicPr>
          <p:cNvPr id="448" name="Shape 448"/>
          <p:cNvPicPr preferRelativeResize="0"/>
          <p:nvPr/>
        </p:nvPicPr>
        <p:blipFill>
          <a:blip r:embed="rId5">
            <a:alphaModFix/>
          </a:blip>
          <a:stretch>
            <a:fillRect/>
          </a:stretch>
        </p:blipFill>
        <p:spPr>
          <a:xfrm>
            <a:off x="916254" y="1451912"/>
            <a:ext cx="3887000" cy="3144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Shape 453"/>
          <p:cNvSpPr txBox="1"/>
          <p:nvPr>
            <p:ph type="title"/>
          </p:nvPr>
        </p:nvSpPr>
        <p:spPr>
          <a:xfrm>
            <a:off x="1056750" y="2072100"/>
            <a:ext cx="7030500" cy="999300"/>
          </a:xfrm>
          <a:prstGeom prst="rect">
            <a:avLst/>
          </a:prstGeom>
        </p:spPr>
        <p:txBody>
          <a:bodyPr anchorCtr="0" anchor="t" bIns="91425" lIns="91425" rIns="91425" wrap="square" tIns="91425">
            <a:noAutofit/>
          </a:bodyPr>
          <a:lstStyle/>
          <a:p>
            <a:pPr lvl="0" algn="ctr">
              <a:spcBef>
                <a:spcPts val="0"/>
              </a:spcBef>
              <a:buNone/>
            </a:pPr>
            <a:r>
              <a:rPr lang="en"/>
              <a:t>Questions?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Shape 458"/>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Appendix: Hypothesis 1 Code</a:t>
            </a:r>
          </a:p>
        </p:txBody>
      </p:sp>
      <p:sp>
        <p:nvSpPr>
          <p:cNvPr id="459" name="Shape 459"/>
          <p:cNvSpPr txBox="1"/>
          <p:nvPr>
            <p:ph idx="1" type="body"/>
          </p:nvPr>
        </p:nvSpPr>
        <p:spPr>
          <a:xfrm>
            <a:off x="214225" y="1597875"/>
            <a:ext cx="4610700" cy="2982900"/>
          </a:xfrm>
          <a:prstGeom prst="rect">
            <a:avLst/>
          </a:prstGeom>
        </p:spPr>
        <p:txBody>
          <a:bodyPr anchorCtr="0" anchor="t" bIns="91425" lIns="91425" rIns="91425" wrap="square" tIns="91425">
            <a:noAutofit/>
          </a:bodyPr>
          <a:lstStyle/>
          <a:p>
            <a:pPr lvl="0">
              <a:spcBef>
                <a:spcPts val="0"/>
              </a:spcBef>
              <a:buNone/>
            </a:pPr>
            <a:r>
              <a:rPr lang="en" sz="1000"/>
              <a:t>#reading dataset</a:t>
            </a:r>
            <a:br>
              <a:rPr lang="en" sz="1000"/>
            </a:br>
            <a:r>
              <a:rPr lang="en" sz="1000"/>
              <a:t>data = read.csv('dataset.csv', header = TRUE)</a:t>
            </a:r>
            <a:br>
              <a:rPr lang="en" sz="1000"/>
            </a:br>
            <a:r>
              <a:rPr lang="en" sz="1000"/>
              <a:t>data_bill_amt = data[,c(13:18)]</a:t>
            </a:r>
            <a:br>
              <a:rPr lang="en" sz="1000"/>
            </a:br>
            <a:br>
              <a:rPr lang="en" sz="1000"/>
            </a:br>
            <a:r>
              <a:rPr lang="en" sz="1000"/>
              <a:t>#preprocessing subtracting april month data from rest other cols</a:t>
            </a:r>
            <a:br>
              <a:rPr lang="en" sz="1000"/>
            </a:br>
            <a:r>
              <a:rPr lang="en" sz="1000"/>
              <a:t>diff.names &lt;- colnames(data_bill_amt)[1:5]</a:t>
            </a:r>
            <a:br>
              <a:rPr lang="en" sz="1000"/>
            </a:br>
            <a:r>
              <a:rPr lang="en" sz="1000"/>
              <a:t>diff &lt;- vector('list',length(diff.names))</a:t>
            </a:r>
            <a:br>
              <a:rPr lang="en" sz="1000"/>
            </a:br>
            <a:r>
              <a:rPr lang="en" sz="1000"/>
              <a:t>names(diff) &lt;- diff.names</a:t>
            </a:r>
            <a:br>
              <a:rPr lang="en" sz="1000"/>
            </a:br>
            <a:r>
              <a:rPr lang="en" sz="1000"/>
              <a:t>diff &lt;- matrix(nrow = dim(data)[1],ncol=5)</a:t>
            </a:r>
            <a:br>
              <a:rPr lang="en" sz="1000"/>
            </a:br>
            <a:r>
              <a:rPr lang="en" sz="1000"/>
              <a:t>dimnames(diff) &lt;- list(rownames(diff),colnames(data_bill_amt)[1:5])</a:t>
            </a:r>
            <a:br>
              <a:rPr lang="en" sz="1000"/>
            </a:br>
            <a:r>
              <a:rPr lang="en" sz="1000"/>
              <a:t>for (col_name in colnames(diff)){</a:t>
            </a:r>
            <a:br>
              <a:rPr lang="en" sz="1000"/>
            </a:br>
            <a:r>
              <a:rPr lang="en" sz="1000"/>
              <a:t>  diff[,col_name] &lt;- (data_bill_amt[,col_name] -data_bill_amt$BILL_AMT6)</a:t>
            </a:r>
            <a:br>
              <a:rPr lang="en" sz="1000"/>
            </a:br>
            <a:r>
              <a:rPr lang="en" sz="1000"/>
              <a:t>}</a:t>
            </a:r>
            <a:br>
              <a:rPr lang="en" sz="1000"/>
            </a:br>
            <a:r>
              <a:rPr lang="en" sz="1000"/>
              <a:t>## Plotting for boxplot, to check visually constant variance boxplot(c(log(diff)-min(diff))~rep(c(1:dim(diff)[2]),each=dim(diff)[1]))</a:t>
            </a:r>
          </a:p>
          <a:p>
            <a:pPr lvl="0">
              <a:spcBef>
                <a:spcPts val="0"/>
              </a:spcBef>
              <a:buNone/>
            </a:pPr>
            <a:r>
              <a:t/>
            </a:r>
            <a:endParaRPr sz="1000"/>
          </a:p>
        </p:txBody>
      </p:sp>
      <p:sp>
        <p:nvSpPr>
          <p:cNvPr id="460" name="Shape 460"/>
          <p:cNvSpPr txBox="1"/>
          <p:nvPr/>
        </p:nvSpPr>
        <p:spPr>
          <a:xfrm>
            <a:off x="4570225" y="1534175"/>
            <a:ext cx="4490700" cy="32166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n" sz="1000">
                <a:solidFill>
                  <a:schemeClr val="dk2"/>
                </a:solidFill>
                <a:latin typeface="Nunito"/>
                <a:ea typeface="Nunito"/>
                <a:cs typeface="Nunito"/>
                <a:sym typeface="Nunito"/>
              </a:rPr>
              <a:t>##f - test to check for equal variance</a:t>
            </a:r>
            <a:br>
              <a:rPr lang="en" sz="1000">
                <a:solidFill>
                  <a:schemeClr val="dk2"/>
                </a:solidFill>
                <a:latin typeface="Nunito"/>
                <a:ea typeface="Nunito"/>
                <a:cs typeface="Nunito"/>
                <a:sym typeface="Nunito"/>
              </a:rPr>
            </a:br>
            <a:r>
              <a:rPr lang="en" sz="1000">
                <a:solidFill>
                  <a:schemeClr val="dk2"/>
                </a:solidFill>
                <a:latin typeface="Nunito"/>
                <a:ea typeface="Nunito"/>
                <a:cs typeface="Nunito"/>
                <a:sym typeface="Nunito"/>
              </a:rPr>
              <a:t>for (i in 1:4){</a:t>
            </a:r>
            <a:br>
              <a:rPr lang="en" sz="1000">
                <a:solidFill>
                  <a:schemeClr val="dk2"/>
                </a:solidFill>
                <a:latin typeface="Nunito"/>
                <a:ea typeface="Nunito"/>
                <a:cs typeface="Nunito"/>
                <a:sym typeface="Nunito"/>
              </a:rPr>
            </a:br>
            <a:r>
              <a:rPr lang="en" sz="1000">
                <a:solidFill>
                  <a:schemeClr val="dk2"/>
                </a:solidFill>
                <a:latin typeface="Nunito"/>
                <a:ea typeface="Nunito"/>
                <a:cs typeface="Nunito"/>
                <a:sym typeface="Nunito"/>
              </a:rPr>
              <a:t>	  for (j in (i+1):5){</a:t>
            </a:r>
            <a:br>
              <a:rPr lang="en" sz="1000">
                <a:solidFill>
                  <a:schemeClr val="dk2"/>
                </a:solidFill>
                <a:latin typeface="Nunito"/>
                <a:ea typeface="Nunito"/>
                <a:cs typeface="Nunito"/>
                <a:sym typeface="Nunito"/>
              </a:rPr>
            </a:br>
            <a:r>
              <a:rPr lang="en" sz="1000">
                <a:solidFill>
                  <a:schemeClr val="dk2"/>
                </a:solidFill>
                <a:latin typeface="Nunito"/>
                <a:ea typeface="Nunito"/>
                <a:cs typeface="Nunito"/>
                <a:sym typeface="Nunito"/>
              </a:rPr>
              <a:t>		 print(var.test(diff[,i],diff[,j]))</a:t>
            </a:r>
            <a:br>
              <a:rPr lang="en" sz="1000">
                <a:solidFill>
                  <a:schemeClr val="dk2"/>
                </a:solidFill>
                <a:latin typeface="Nunito"/>
                <a:ea typeface="Nunito"/>
                <a:cs typeface="Nunito"/>
                <a:sym typeface="Nunito"/>
              </a:rPr>
            </a:br>
            <a:r>
              <a:rPr lang="en" sz="1000">
                <a:solidFill>
                  <a:schemeClr val="dk2"/>
                </a:solidFill>
                <a:latin typeface="Nunito"/>
                <a:ea typeface="Nunito"/>
                <a:cs typeface="Nunito"/>
                <a:sym typeface="Nunito"/>
              </a:rPr>
              <a:t>	  }</a:t>
            </a:r>
            <a:br>
              <a:rPr lang="en" sz="1000">
                <a:solidFill>
                  <a:schemeClr val="dk2"/>
                </a:solidFill>
                <a:latin typeface="Nunito"/>
                <a:ea typeface="Nunito"/>
                <a:cs typeface="Nunito"/>
                <a:sym typeface="Nunito"/>
              </a:rPr>
            </a:br>
            <a:r>
              <a:rPr lang="en" sz="1000">
                <a:solidFill>
                  <a:schemeClr val="dk2"/>
                </a:solidFill>
                <a:latin typeface="Nunito"/>
                <a:ea typeface="Nunito"/>
                <a:cs typeface="Nunito"/>
                <a:sym typeface="Nunito"/>
              </a:rPr>
              <a:t>}</a:t>
            </a:r>
            <a:br>
              <a:rPr lang="en" sz="1000">
                <a:solidFill>
                  <a:schemeClr val="dk2"/>
                </a:solidFill>
                <a:latin typeface="Nunito"/>
                <a:ea typeface="Nunito"/>
                <a:cs typeface="Nunito"/>
                <a:sym typeface="Nunito"/>
              </a:rPr>
            </a:br>
            <a:r>
              <a:rPr lang="en" sz="1000">
                <a:solidFill>
                  <a:schemeClr val="dk2"/>
                </a:solidFill>
                <a:latin typeface="Nunito"/>
                <a:ea typeface="Nunito"/>
                <a:cs typeface="Nunito"/>
                <a:sym typeface="Nunito"/>
              </a:rPr>
              <a:t>#Equality on means of two bill amount with unequal var [t-test]</a:t>
            </a:r>
            <a:br>
              <a:rPr lang="en" sz="1000">
                <a:solidFill>
                  <a:schemeClr val="dk2"/>
                </a:solidFill>
                <a:latin typeface="Nunito"/>
                <a:ea typeface="Nunito"/>
                <a:cs typeface="Nunito"/>
                <a:sym typeface="Nunito"/>
              </a:rPr>
            </a:br>
            <a:r>
              <a:rPr lang="en" sz="1000">
                <a:solidFill>
                  <a:schemeClr val="dk2"/>
                </a:solidFill>
                <a:latin typeface="Nunito"/>
                <a:ea typeface="Nunito"/>
                <a:cs typeface="Nunito"/>
                <a:sym typeface="Nunito"/>
              </a:rPr>
              <a:t>for (i in 1:4){</a:t>
            </a:r>
            <a:br>
              <a:rPr lang="en" sz="1000">
                <a:solidFill>
                  <a:schemeClr val="dk2"/>
                </a:solidFill>
                <a:latin typeface="Nunito"/>
                <a:ea typeface="Nunito"/>
                <a:cs typeface="Nunito"/>
                <a:sym typeface="Nunito"/>
              </a:rPr>
            </a:br>
            <a:r>
              <a:rPr lang="en" sz="1000">
                <a:solidFill>
                  <a:schemeClr val="dk2"/>
                </a:solidFill>
                <a:latin typeface="Nunito"/>
                <a:ea typeface="Nunito"/>
                <a:cs typeface="Nunito"/>
                <a:sym typeface="Nunito"/>
              </a:rPr>
              <a:t>              print(t.test(diff[,i],diff[,i+1],var.equal = FALSE, conf.level = (1-0.1/4)))</a:t>
            </a:r>
            <a:br>
              <a:rPr lang="en" sz="1000">
                <a:solidFill>
                  <a:schemeClr val="dk2"/>
                </a:solidFill>
                <a:latin typeface="Nunito"/>
                <a:ea typeface="Nunito"/>
                <a:cs typeface="Nunito"/>
                <a:sym typeface="Nunito"/>
              </a:rPr>
            </a:br>
            <a:r>
              <a:rPr lang="en" sz="1000">
                <a:solidFill>
                  <a:schemeClr val="dk2"/>
                </a:solidFill>
                <a:latin typeface="Nunito"/>
                <a:ea typeface="Nunito"/>
                <a:cs typeface="Nunito"/>
                <a:sym typeface="Nunito"/>
              </a:rPr>
              <a:t>}</a:t>
            </a:r>
            <a:br>
              <a:rPr lang="en" sz="1000">
                <a:solidFill>
                  <a:schemeClr val="dk2"/>
                </a:solidFill>
                <a:latin typeface="Nunito"/>
                <a:ea typeface="Nunito"/>
                <a:cs typeface="Nunito"/>
                <a:sym typeface="Nunito"/>
              </a:rPr>
            </a:br>
            <a:r>
              <a:rPr lang="en" sz="1000">
                <a:solidFill>
                  <a:schemeClr val="dk2"/>
                </a:solidFill>
                <a:latin typeface="Nunito"/>
                <a:ea typeface="Nunito"/>
                <a:cs typeface="Nunito"/>
                <a:sym typeface="Nunito"/>
              </a:rPr>
              <a:t>##plotting mean data</a:t>
            </a:r>
            <a:br>
              <a:rPr lang="en" sz="1000">
                <a:solidFill>
                  <a:schemeClr val="dk2"/>
                </a:solidFill>
                <a:latin typeface="Nunito"/>
                <a:ea typeface="Nunito"/>
                <a:cs typeface="Nunito"/>
                <a:sym typeface="Nunito"/>
              </a:rPr>
            </a:br>
            <a:r>
              <a:rPr lang="en" sz="1000">
                <a:solidFill>
                  <a:schemeClr val="dk2"/>
                </a:solidFill>
                <a:latin typeface="Nunito"/>
                <a:ea typeface="Nunito"/>
                <a:cs typeface="Nunito"/>
                <a:sym typeface="Nunito"/>
              </a:rPr>
              <a:t>mean_amt &lt;- c(mean(diff[,5]),mean(diff[,4]),mean(diff[,3]),mean(diff[,2]),mean(diff[,1]))</a:t>
            </a:r>
            <a:br>
              <a:rPr lang="en" sz="1000">
                <a:solidFill>
                  <a:schemeClr val="dk2"/>
                </a:solidFill>
                <a:latin typeface="Nunito"/>
                <a:ea typeface="Nunito"/>
                <a:cs typeface="Nunito"/>
                <a:sym typeface="Nunito"/>
              </a:rPr>
            </a:br>
            <a:r>
              <a:rPr lang="en" sz="1000">
                <a:solidFill>
                  <a:schemeClr val="dk2"/>
                </a:solidFill>
                <a:latin typeface="Nunito"/>
                <a:ea typeface="Nunito"/>
                <a:cs typeface="Nunito"/>
                <a:sym typeface="Nunito"/>
              </a:rPr>
              <a:t>month_name &lt;- c('May','June', 'July','August', 'September')</a:t>
            </a:r>
            <a:br>
              <a:rPr lang="en" sz="1000">
                <a:solidFill>
                  <a:schemeClr val="dk2"/>
                </a:solidFill>
                <a:latin typeface="Nunito"/>
                <a:ea typeface="Nunito"/>
                <a:cs typeface="Nunito"/>
                <a:sym typeface="Nunito"/>
              </a:rPr>
            </a:br>
            <a:r>
              <a:rPr lang="en" sz="1000">
                <a:solidFill>
                  <a:schemeClr val="dk2"/>
                </a:solidFill>
                <a:latin typeface="Nunito"/>
                <a:ea typeface="Nunito"/>
                <a:cs typeface="Nunito"/>
                <a:sym typeface="Nunito"/>
              </a:rPr>
              <a:t>plot(mean_amt, xlab = "Month", ylab = "Mean amount",  xaxt='n', ann=FALSE)</a:t>
            </a:r>
            <a:br>
              <a:rPr lang="en" sz="1000">
                <a:solidFill>
                  <a:schemeClr val="dk2"/>
                </a:solidFill>
                <a:latin typeface="Nunito"/>
                <a:ea typeface="Nunito"/>
                <a:cs typeface="Nunito"/>
                <a:sym typeface="Nunito"/>
              </a:rPr>
            </a:br>
            <a:r>
              <a:rPr lang="en" sz="1000">
                <a:solidFill>
                  <a:schemeClr val="dk2"/>
                </a:solidFill>
                <a:latin typeface="Nunito"/>
                <a:ea typeface="Nunito"/>
                <a:cs typeface="Nunito"/>
                <a:sym typeface="Nunito"/>
              </a:rPr>
              <a:t>axis(1, at= 1:5, labels=month_name)</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Shape 465"/>
          <p:cNvSpPr txBox="1"/>
          <p:nvPr>
            <p:ph type="title"/>
          </p:nvPr>
        </p:nvSpPr>
        <p:spPr>
          <a:xfrm>
            <a:off x="1303800" y="486200"/>
            <a:ext cx="7030500" cy="563100"/>
          </a:xfrm>
          <a:prstGeom prst="rect">
            <a:avLst/>
          </a:prstGeom>
        </p:spPr>
        <p:txBody>
          <a:bodyPr anchorCtr="0" anchor="t" bIns="91425" lIns="91425" rIns="91425" wrap="square" tIns="91425">
            <a:noAutofit/>
          </a:bodyPr>
          <a:lstStyle/>
          <a:p>
            <a:pPr lvl="0">
              <a:spcBef>
                <a:spcPts val="0"/>
              </a:spcBef>
              <a:buNone/>
            </a:pPr>
            <a:r>
              <a:rPr lang="en"/>
              <a:t>Appendix Hypothesis#2 R code</a:t>
            </a:r>
          </a:p>
        </p:txBody>
      </p:sp>
      <p:pic>
        <p:nvPicPr>
          <p:cNvPr id="466" name="Shape 466"/>
          <p:cNvPicPr preferRelativeResize="0"/>
          <p:nvPr/>
        </p:nvPicPr>
        <p:blipFill>
          <a:blip r:embed="rId3">
            <a:alphaModFix/>
          </a:blip>
          <a:stretch>
            <a:fillRect/>
          </a:stretch>
        </p:blipFill>
        <p:spPr>
          <a:xfrm>
            <a:off x="305925" y="1201700"/>
            <a:ext cx="3907799" cy="3789400"/>
          </a:xfrm>
          <a:prstGeom prst="rect">
            <a:avLst/>
          </a:prstGeom>
          <a:noFill/>
          <a:ln>
            <a:noFill/>
          </a:ln>
        </p:spPr>
      </p:pic>
      <p:pic>
        <p:nvPicPr>
          <p:cNvPr id="467" name="Shape 467"/>
          <p:cNvPicPr preferRelativeResize="0"/>
          <p:nvPr/>
        </p:nvPicPr>
        <p:blipFill>
          <a:blip r:embed="rId4">
            <a:alphaModFix/>
          </a:blip>
          <a:stretch>
            <a:fillRect/>
          </a:stretch>
        </p:blipFill>
        <p:spPr>
          <a:xfrm>
            <a:off x="4477025" y="1201700"/>
            <a:ext cx="4428148" cy="35765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Shape 472"/>
          <p:cNvSpPr txBox="1"/>
          <p:nvPr>
            <p:ph type="title"/>
          </p:nvPr>
        </p:nvSpPr>
        <p:spPr>
          <a:xfrm>
            <a:off x="1311375" y="348600"/>
            <a:ext cx="7030500" cy="999300"/>
          </a:xfrm>
          <a:prstGeom prst="rect">
            <a:avLst/>
          </a:prstGeom>
        </p:spPr>
        <p:txBody>
          <a:bodyPr anchorCtr="0" anchor="t" bIns="91425" lIns="91425" rIns="91425" wrap="square" tIns="91425">
            <a:noAutofit/>
          </a:bodyPr>
          <a:lstStyle/>
          <a:p>
            <a:pPr lvl="0">
              <a:spcBef>
                <a:spcPts val="0"/>
              </a:spcBef>
              <a:buNone/>
            </a:pPr>
            <a:r>
              <a:rPr lang="en"/>
              <a:t>Appendix Hypothesis#3 R code</a:t>
            </a:r>
          </a:p>
        </p:txBody>
      </p:sp>
      <p:sp>
        <p:nvSpPr>
          <p:cNvPr id="473" name="Shape 473"/>
          <p:cNvSpPr txBox="1"/>
          <p:nvPr>
            <p:ph idx="1" type="body"/>
          </p:nvPr>
        </p:nvSpPr>
        <p:spPr>
          <a:xfrm>
            <a:off x="205400" y="1224750"/>
            <a:ext cx="4301700" cy="3827700"/>
          </a:xfrm>
          <a:prstGeom prst="rect">
            <a:avLst/>
          </a:prstGeom>
        </p:spPr>
        <p:txBody>
          <a:bodyPr anchorCtr="0" anchor="t" bIns="91425" lIns="91425" rIns="91425" wrap="square" tIns="91425">
            <a:noAutofit/>
          </a:bodyPr>
          <a:lstStyle/>
          <a:p>
            <a:pPr lvl="0" rtl="0">
              <a:spcBef>
                <a:spcPts val="0"/>
              </a:spcBef>
              <a:spcAft>
                <a:spcPts val="0"/>
              </a:spcAft>
              <a:buNone/>
            </a:pPr>
            <a:r>
              <a:rPr lang="en" sz="600"/>
              <a:t>library(car)</a:t>
            </a:r>
          </a:p>
          <a:p>
            <a:pPr lvl="0" rtl="0">
              <a:spcBef>
                <a:spcPts val="0"/>
              </a:spcBef>
              <a:spcAft>
                <a:spcPts val="0"/>
              </a:spcAft>
              <a:buNone/>
            </a:pPr>
            <a:r>
              <a:rPr lang="en" sz="600"/>
              <a:t>library(MASS)</a:t>
            </a:r>
          </a:p>
          <a:p>
            <a:pPr lvl="0" rtl="0">
              <a:spcBef>
                <a:spcPts val="0"/>
              </a:spcBef>
              <a:spcAft>
                <a:spcPts val="0"/>
              </a:spcAft>
              <a:buNone/>
            </a:pPr>
            <a:r>
              <a:rPr lang="en" sz="600"/>
              <a:t>#reading dataset</a:t>
            </a:r>
          </a:p>
          <a:p>
            <a:pPr lvl="0" rtl="0">
              <a:spcBef>
                <a:spcPts val="0"/>
              </a:spcBef>
              <a:spcAft>
                <a:spcPts val="0"/>
              </a:spcAft>
              <a:buNone/>
            </a:pPr>
            <a:r>
              <a:rPr lang="en" sz="600"/>
              <a:t>data = read.csv('default.csv', header = TRUE)</a:t>
            </a:r>
          </a:p>
          <a:p>
            <a:pPr lvl="0" rtl="0">
              <a:spcBef>
                <a:spcPts val="0"/>
              </a:spcBef>
              <a:spcAft>
                <a:spcPts val="0"/>
              </a:spcAft>
              <a:buNone/>
            </a:pPr>
            <a:r>
              <a:rPr lang="en" sz="600"/>
              <a:t>#removing irrelavent data from education and maritial status</a:t>
            </a:r>
          </a:p>
          <a:p>
            <a:pPr lvl="0" rtl="0">
              <a:spcBef>
                <a:spcPts val="0"/>
              </a:spcBef>
              <a:spcAft>
                <a:spcPts val="0"/>
              </a:spcAft>
              <a:buNone/>
            </a:pPr>
            <a:r>
              <a:rPr lang="en" sz="600"/>
              <a:t>data &lt;- subset(data, !(X3 %in% c(0,4,5,6)))</a:t>
            </a:r>
          </a:p>
          <a:p>
            <a:pPr lvl="0" rtl="0">
              <a:spcBef>
                <a:spcPts val="0"/>
              </a:spcBef>
              <a:spcAft>
                <a:spcPts val="0"/>
              </a:spcAft>
              <a:buNone/>
            </a:pPr>
            <a:r>
              <a:rPr lang="en" sz="600"/>
              <a:t>data &lt;- subset(data, !(X4 %in% c(0,3)))</a:t>
            </a:r>
          </a:p>
          <a:p>
            <a:pPr lvl="0" rtl="0">
              <a:spcBef>
                <a:spcPts val="0"/>
              </a:spcBef>
              <a:spcAft>
                <a:spcPts val="0"/>
              </a:spcAft>
              <a:buNone/>
            </a:pPr>
            <a:r>
              <a:rPr lang="en" sz="600"/>
              <a:t>data = data[-1,]</a:t>
            </a:r>
          </a:p>
          <a:p>
            <a:pPr lvl="0" rtl="0">
              <a:spcBef>
                <a:spcPts val="0"/>
              </a:spcBef>
              <a:spcAft>
                <a:spcPts val="0"/>
              </a:spcAft>
              <a:buNone/>
            </a:pPr>
            <a:r>
              <a:rPr lang="en" sz="600"/>
              <a:t>#make it to numeric</a:t>
            </a:r>
          </a:p>
          <a:p>
            <a:pPr lvl="0" rtl="0">
              <a:spcBef>
                <a:spcPts val="0"/>
              </a:spcBef>
              <a:spcAft>
                <a:spcPts val="0"/>
              </a:spcAft>
              <a:buNone/>
            </a:pPr>
            <a:r>
              <a:rPr lang="en" sz="600"/>
              <a:t>for(i in 6:25){</a:t>
            </a:r>
          </a:p>
          <a:p>
            <a:pPr lvl="0" rtl="0">
              <a:spcBef>
                <a:spcPts val="0"/>
              </a:spcBef>
              <a:spcAft>
                <a:spcPts val="0"/>
              </a:spcAft>
              <a:buNone/>
            </a:pPr>
            <a:r>
              <a:rPr lang="en" sz="600"/>
              <a:t>  data[,i] = as.numeric(as.character(data[,i]))</a:t>
            </a:r>
          </a:p>
          <a:p>
            <a:pPr lvl="0" rtl="0">
              <a:spcBef>
                <a:spcPts val="0"/>
              </a:spcBef>
              <a:spcAft>
                <a:spcPts val="0"/>
              </a:spcAft>
              <a:buNone/>
            </a:pPr>
            <a:r>
              <a:rPr lang="en" sz="600"/>
              <a:t>}</a:t>
            </a:r>
          </a:p>
          <a:p>
            <a:pPr lvl="0" rtl="0">
              <a:spcBef>
                <a:spcPts val="0"/>
              </a:spcBef>
              <a:spcAft>
                <a:spcPts val="0"/>
              </a:spcAft>
              <a:buNone/>
            </a:pPr>
            <a:r>
              <a:rPr lang="en" sz="600"/>
              <a:t>data$X1 = as.numeric(as.character(data$X1))</a:t>
            </a:r>
          </a:p>
          <a:p>
            <a:pPr lvl="0" rtl="0">
              <a:spcBef>
                <a:spcPts val="0"/>
              </a:spcBef>
              <a:spcAft>
                <a:spcPts val="0"/>
              </a:spcAft>
              <a:buNone/>
            </a:pPr>
            <a:r>
              <a:rPr lang="en" sz="600"/>
              <a:t>#check if they are numeric</a:t>
            </a:r>
          </a:p>
          <a:p>
            <a:pPr lvl="0" rtl="0">
              <a:spcBef>
                <a:spcPts val="0"/>
              </a:spcBef>
              <a:spcAft>
                <a:spcPts val="0"/>
              </a:spcAft>
              <a:buNone/>
            </a:pPr>
            <a:r>
              <a:rPr lang="en" sz="600"/>
              <a:t>sapply(data,class)</a:t>
            </a:r>
          </a:p>
          <a:p>
            <a:pPr lvl="0" rtl="0">
              <a:spcBef>
                <a:spcPts val="0"/>
              </a:spcBef>
              <a:spcAft>
                <a:spcPts val="0"/>
              </a:spcAft>
              <a:buNone/>
            </a:pPr>
            <a:r>
              <a:rPr lang="en" sz="600"/>
              <a:t>#sum of bill payments, converting the negatives to postive</a:t>
            </a:r>
          </a:p>
          <a:p>
            <a:pPr lvl="0" rtl="0">
              <a:spcBef>
                <a:spcPts val="0"/>
              </a:spcBef>
              <a:spcAft>
                <a:spcPts val="0"/>
              </a:spcAft>
              <a:buNone/>
            </a:pPr>
            <a:r>
              <a:rPr lang="en" sz="600"/>
              <a:t>data$sum_pay &lt;- data$X6+data$X7+data$X8+data$X9+data$X10+data$X11</a:t>
            </a:r>
          </a:p>
          <a:p>
            <a:pPr lvl="0" rtl="0">
              <a:spcBef>
                <a:spcPts val="0"/>
              </a:spcBef>
              <a:spcAft>
                <a:spcPts val="0"/>
              </a:spcAft>
              <a:buNone/>
            </a:pPr>
            <a:r>
              <a:rPr lang="en" sz="600"/>
              <a:t>data$sum_pay &lt;- data$sum_pay - min(data$sum_pay)+1</a:t>
            </a:r>
          </a:p>
          <a:p>
            <a:pPr lvl="0" rtl="0">
              <a:spcBef>
                <a:spcPts val="0"/>
              </a:spcBef>
              <a:spcAft>
                <a:spcPts val="0"/>
              </a:spcAft>
              <a:buNone/>
            </a:pPr>
            <a:r>
              <a:rPr lang="en" sz="600"/>
              <a:t>ams_572_data &lt;- data</a:t>
            </a:r>
          </a:p>
          <a:p>
            <a:pPr lvl="0" rtl="0">
              <a:spcBef>
                <a:spcPts val="0"/>
              </a:spcBef>
              <a:spcAft>
                <a:spcPts val="0"/>
              </a:spcAft>
              <a:buNone/>
            </a:pPr>
            <a:r>
              <a:rPr lang="en" sz="600"/>
              <a:t>attach(ams_572_data)</a:t>
            </a:r>
          </a:p>
          <a:p>
            <a:pPr lvl="0" rtl="0">
              <a:spcBef>
                <a:spcPts val="0"/>
              </a:spcBef>
              <a:spcAft>
                <a:spcPts val="0"/>
              </a:spcAft>
              <a:buNone/>
            </a:pPr>
            <a:r>
              <a:t/>
            </a:r>
            <a:endParaRPr sz="600"/>
          </a:p>
          <a:p>
            <a:pPr lvl="0" rtl="0">
              <a:spcBef>
                <a:spcPts val="0"/>
              </a:spcBef>
              <a:spcAft>
                <a:spcPts val="0"/>
              </a:spcAft>
              <a:buNone/>
            </a:pPr>
            <a:r>
              <a:rPr lang="en" sz="600"/>
              <a:t>#normalize</a:t>
            </a:r>
          </a:p>
          <a:p>
            <a:pPr lvl="0" rtl="0">
              <a:spcBef>
                <a:spcPts val="0"/>
              </a:spcBef>
              <a:spcAft>
                <a:spcPts val="0"/>
              </a:spcAft>
              <a:buNone/>
            </a:pPr>
            <a:r>
              <a:rPr lang="en" sz="600"/>
              <a:t>for (j in 13:24) {</a:t>
            </a:r>
          </a:p>
          <a:p>
            <a:pPr lvl="0" rtl="0">
              <a:spcBef>
                <a:spcPts val="0"/>
              </a:spcBef>
              <a:spcAft>
                <a:spcPts val="0"/>
              </a:spcAft>
              <a:buNone/>
            </a:pPr>
            <a:r>
              <a:rPr lang="en" sz="600"/>
              <a:t>  ams_572_data[,j] = (ams_572_data[,j]-mean(ams_572_data[,j]))/sd(ams_572_data[,j]) </a:t>
            </a:r>
          </a:p>
          <a:p>
            <a:pPr lvl="0" rtl="0">
              <a:spcBef>
                <a:spcPts val="0"/>
              </a:spcBef>
              <a:spcAft>
                <a:spcPts val="0"/>
              </a:spcAft>
              <a:buNone/>
            </a:pPr>
            <a:r>
              <a:rPr lang="en" sz="600"/>
              <a:t>}</a:t>
            </a:r>
          </a:p>
          <a:p>
            <a:pPr lvl="0" rtl="0">
              <a:spcBef>
                <a:spcPts val="0"/>
              </a:spcBef>
              <a:spcAft>
                <a:spcPts val="0"/>
              </a:spcAft>
              <a:buNone/>
            </a:pPr>
            <a:r>
              <a:t/>
            </a:r>
            <a:endParaRPr sz="600"/>
          </a:p>
          <a:p>
            <a:pPr lvl="0" rtl="0">
              <a:spcBef>
                <a:spcPts val="0"/>
              </a:spcBef>
              <a:spcAft>
                <a:spcPts val="0"/>
              </a:spcAft>
              <a:buNone/>
            </a:pPr>
            <a:r>
              <a:rPr lang="en" sz="600"/>
              <a:t>colnames(ams_572_data)[colnames(ams_572_data)=="sum_pay"] = "X24" #calculate the sum of X6 to X11</a:t>
            </a:r>
          </a:p>
          <a:p>
            <a:pPr lvl="0" rtl="0">
              <a:spcBef>
                <a:spcPts val="0"/>
              </a:spcBef>
              <a:spcAft>
                <a:spcPts val="0"/>
              </a:spcAft>
              <a:buNone/>
            </a:pPr>
            <a:r>
              <a:rPr lang="en" sz="600"/>
              <a:t>detach(ams_572_data)</a:t>
            </a:r>
          </a:p>
          <a:p>
            <a:pPr lvl="0" rtl="0">
              <a:spcBef>
                <a:spcPts val="0"/>
              </a:spcBef>
              <a:spcAft>
                <a:spcPts val="0"/>
              </a:spcAft>
              <a:buNone/>
            </a:pPr>
            <a:r>
              <a:rPr lang="en" sz="600"/>
              <a:t>attach(ams_572_data)</a:t>
            </a:r>
          </a:p>
          <a:p>
            <a:pPr lvl="0" rtl="0">
              <a:spcBef>
                <a:spcPts val="0"/>
              </a:spcBef>
              <a:spcAft>
                <a:spcPts val="0"/>
              </a:spcAft>
              <a:buNone/>
            </a:pPr>
            <a:r>
              <a:rPr lang="en" sz="600"/>
              <a:t>cor(ams_572_data[13:18]) #bill</a:t>
            </a:r>
          </a:p>
          <a:p>
            <a:pPr lvl="0" rtl="0">
              <a:spcBef>
                <a:spcPts val="0"/>
              </a:spcBef>
              <a:spcAft>
                <a:spcPts val="0"/>
              </a:spcAft>
              <a:buNone/>
            </a:pPr>
            <a:r>
              <a:rPr lang="en" sz="600"/>
              <a:t>cor(ams_572_data[19:23]) #payment</a:t>
            </a:r>
          </a:p>
          <a:p>
            <a:pPr lvl="0" rtl="0">
              <a:spcBef>
                <a:spcPts val="0"/>
              </a:spcBef>
              <a:spcAft>
                <a:spcPts val="0"/>
              </a:spcAft>
              <a:buNone/>
            </a:pPr>
            <a:r>
              <a:rPr lang="en" sz="600"/>
              <a:t>cor(ams_572_data[7:12])  #due date</a:t>
            </a:r>
          </a:p>
          <a:p>
            <a:pPr lvl="0" rtl="0">
              <a:spcBef>
                <a:spcPts val="0"/>
              </a:spcBef>
              <a:spcAft>
                <a:spcPts val="0"/>
              </a:spcAft>
              <a:buNone/>
            </a:pPr>
            <a:r>
              <a:rPr lang="en" sz="600"/>
              <a:t>#PCA Analysis to get the vector that can denote all columns in our data</a:t>
            </a:r>
          </a:p>
          <a:p>
            <a:pPr lvl="0" rtl="0">
              <a:spcBef>
                <a:spcPts val="0"/>
              </a:spcBef>
              <a:spcAft>
                <a:spcPts val="0"/>
              </a:spcAft>
              <a:buNone/>
            </a:pPr>
            <a:r>
              <a:rPr lang="en" sz="600"/>
              <a:t>pc = princomp(ams_572_data[,13:18],cor = T,scores = T)</a:t>
            </a:r>
          </a:p>
          <a:p>
            <a:pPr lvl="0" rtl="0">
              <a:spcBef>
                <a:spcPts val="0"/>
              </a:spcBef>
              <a:spcAft>
                <a:spcPts val="0"/>
              </a:spcAft>
              <a:buNone/>
            </a:pPr>
            <a:r>
              <a:rPr lang="en" sz="600"/>
              <a:t>summary(pc)</a:t>
            </a:r>
          </a:p>
          <a:p>
            <a:pPr lvl="0" rtl="0">
              <a:spcBef>
                <a:spcPts val="0"/>
              </a:spcBef>
              <a:spcAft>
                <a:spcPts val="0"/>
              </a:spcAft>
              <a:buNone/>
            </a:pPr>
            <a:r>
              <a:t/>
            </a:r>
            <a:endParaRPr sz="600"/>
          </a:p>
          <a:p>
            <a:pPr lvl="0" rtl="0">
              <a:spcBef>
                <a:spcPts val="0"/>
              </a:spcBef>
              <a:spcAft>
                <a:spcPts val="0"/>
              </a:spcAft>
              <a:buNone/>
            </a:pPr>
            <a:r>
              <a:t/>
            </a:r>
            <a:endParaRPr sz="600"/>
          </a:p>
        </p:txBody>
      </p:sp>
      <p:sp>
        <p:nvSpPr>
          <p:cNvPr id="474" name="Shape 474"/>
          <p:cNvSpPr txBox="1"/>
          <p:nvPr/>
        </p:nvSpPr>
        <p:spPr>
          <a:xfrm>
            <a:off x="4560225" y="1229700"/>
            <a:ext cx="4408800" cy="38178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lang="en" sz="600">
                <a:solidFill>
                  <a:schemeClr val="dk2"/>
                </a:solidFill>
                <a:latin typeface="Nunito"/>
                <a:ea typeface="Nunito"/>
                <a:cs typeface="Nunito"/>
                <a:sym typeface="Nunito"/>
              </a:rPr>
              <a:t>pc$loadings</a:t>
            </a:r>
          </a:p>
          <a:p>
            <a:pPr lvl="0" rtl="0">
              <a:lnSpc>
                <a:spcPct val="115000"/>
              </a:lnSpc>
              <a:spcBef>
                <a:spcPts val="0"/>
              </a:spcBef>
              <a:buNone/>
            </a:pPr>
            <a:r>
              <a:rPr lang="en" sz="600">
                <a:solidFill>
                  <a:schemeClr val="dk2"/>
                </a:solidFill>
                <a:latin typeface="Nunito"/>
                <a:ea typeface="Nunito"/>
                <a:cs typeface="Nunito"/>
                <a:sym typeface="Nunito"/>
              </a:rPr>
              <a:t>score = pc$scores[,1]</a:t>
            </a:r>
          </a:p>
          <a:p>
            <a:pPr lvl="0" rtl="0">
              <a:lnSpc>
                <a:spcPct val="115000"/>
              </a:lnSpc>
              <a:spcBef>
                <a:spcPts val="0"/>
              </a:spcBef>
              <a:buNone/>
            </a:pPr>
            <a:r>
              <a:rPr lang="en" sz="600">
                <a:solidFill>
                  <a:schemeClr val="dk2"/>
                </a:solidFill>
                <a:latin typeface="Nunito"/>
                <a:ea typeface="Nunito"/>
                <a:cs typeface="Nunito"/>
                <a:sym typeface="Nunito"/>
              </a:rPr>
              <a:t>fit1 = lm(X1~X2+X3+X4+X5+X24+score+X18+X19+X20+X21+X22+X23)</a:t>
            </a:r>
          </a:p>
          <a:p>
            <a:pPr lvl="0" rtl="0">
              <a:lnSpc>
                <a:spcPct val="115000"/>
              </a:lnSpc>
              <a:spcBef>
                <a:spcPts val="0"/>
              </a:spcBef>
              <a:buNone/>
            </a:pPr>
            <a:r>
              <a:rPr lang="en" sz="600">
                <a:solidFill>
                  <a:schemeClr val="dk2"/>
                </a:solidFill>
                <a:latin typeface="Nunito"/>
                <a:ea typeface="Nunito"/>
                <a:cs typeface="Nunito"/>
                <a:sym typeface="Nunito"/>
              </a:rPr>
              <a:t>summary(fit1)</a:t>
            </a:r>
          </a:p>
          <a:p>
            <a:pPr lvl="0" rtl="0">
              <a:lnSpc>
                <a:spcPct val="115000"/>
              </a:lnSpc>
              <a:spcBef>
                <a:spcPts val="0"/>
              </a:spcBef>
              <a:buNone/>
            </a:pPr>
            <a:r>
              <a:rPr lang="en" sz="600">
                <a:solidFill>
                  <a:schemeClr val="dk2"/>
                </a:solidFill>
                <a:latin typeface="Nunito"/>
                <a:ea typeface="Nunito"/>
                <a:cs typeface="Nunito"/>
                <a:sym typeface="Nunito"/>
              </a:rPr>
              <a:t>#BOXCOX transformation</a:t>
            </a:r>
          </a:p>
          <a:p>
            <a:pPr lvl="0" rtl="0">
              <a:lnSpc>
                <a:spcPct val="115000"/>
              </a:lnSpc>
              <a:spcBef>
                <a:spcPts val="0"/>
              </a:spcBef>
              <a:buNone/>
            </a:pPr>
            <a:r>
              <a:rPr lang="en" sz="600">
                <a:solidFill>
                  <a:schemeClr val="dk2"/>
                </a:solidFill>
                <a:latin typeface="Nunito"/>
                <a:ea typeface="Nunito"/>
                <a:cs typeface="Nunito"/>
                <a:sym typeface="Nunito"/>
              </a:rPr>
              <a:t>bc = boxcox(fit1)</a:t>
            </a:r>
          </a:p>
          <a:p>
            <a:pPr lvl="0" rtl="0">
              <a:lnSpc>
                <a:spcPct val="115000"/>
              </a:lnSpc>
              <a:spcBef>
                <a:spcPts val="0"/>
              </a:spcBef>
              <a:buNone/>
            </a:pPr>
            <a:r>
              <a:rPr lang="en" sz="600">
                <a:solidFill>
                  <a:schemeClr val="dk2"/>
                </a:solidFill>
                <a:latin typeface="Nunito"/>
                <a:ea typeface="Nunito"/>
                <a:cs typeface="Nunito"/>
                <a:sym typeface="Nunito"/>
              </a:rPr>
              <a:t>bc$x[which.max(bc$y)]</a:t>
            </a:r>
          </a:p>
          <a:p>
            <a:pPr lvl="0" rtl="0">
              <a:lnSpc>
                <a:spcPct val="115000"/>
              </a:lnSpc>
              <a:spcBef>
                <a:spcPts val="0"/>
              </a:spcBef>
              <a:buNone/>
            </a:pPr>
            <a:r>
              <a:rPr lang="en" sz="600">
                <a:solidFill>
                  <a:schemeClr val="dk2"/>
                </a:solidFill>
                <a:latin typeface="Nunito"/>
                <a:ea typeface="Nunito"/>
                <a:cs typeface="Nunito"/>
                <a:sym typeface="Nunito"/>
              </a:rPr>
              <a:t>fit2 = lm(X1^0.3~X2+X3+X4+X5+X24+score+X18+X19+X20+X21+X22+X23)</a:t>
            </a:r>
          </a:p>
          <a:p>
            <a:pPr lvl="0" rtl="0">
              <a:lnSpc>
                <a:spcPct val="115000"/>
              </a:lnSpc>
              <a:spcBef>
                <a:spcPts val="0"/>
              </a:spcBef>
              <a:buNone/>
            </a:pPr>
            <a:r>
              <a:rPr lang="en" sz="600">
                <a:solidFill>
                  <a:schemeClr val="dk2"/>
                </a:solidFill>
                <a:latin typeface="Nunito"/>
                <a:ea typeface="Nunito"/>
                <a:cs typeface="Nunito"/>
                <a:sym typeface="Nunito"/>
              </a:rPr>
              <a:t>summary(fit2)</a:t>
            </a:r>
          </a:p>
          <a:p>
            <a:pPr lvl="0" rtl="0">
              <a:lnSpc>
                <a:spcPct val="115000"/>
              </a:lnSpc>
              <a:spcBef>
                <a:spcPts val="0"/>
              </a:spcBef>
              <a:buNone/>
            </a:pPr>
            <a:r>
              <a:rPr lang="en" sz="600">
                <a:solidFill>
                  <a:schemeClr val="dk2"/>
                </a:solidFill>
                <a:latin typeface="Nunito"/>
                <a:ea typeface="Nunito"/>
                <a:cs typeface="Nunito"/>
                <a:sym typeface="Nunito"/>
              </a:rPr>
              <a:t>#where x2-x4 are factors</a:t>
            </a:r>
          </a:p>
          <a:p>
            <a:pPr lvl="0" rtl="0">
              <a:lnSpc>
                <a:spcPct val="115000"/>
              </a:lnSpc>
              <a:spcBef>
                <a:spcPts val="0"/>
              </a:spcBef>
              <a:buNone/>
            </a:pPr>
            <a:r>
              <a:rPr lang="en" sz="600">
                <a:solidFill>
                  <a:schemeClr val="dk2"/>
                </a:solidFill>
                <a:latin typeface="Nunito"/>
                <a:ea typeface="Nunito"/>
                <a:cs typeface="Nunito"/>
                <a:sym typeface="Nunito"/>
              </a:rPr>
              <a:t>#we need consider the influence of OutLier</a:t>
            </a:r>
          </a:p>
          <a:p>
            <a:pPr lvl="0" rtl="0">
              <a:lnSpc>
                <a:spcPct val="115000"/>
              </a:lnSpc>
              <a:spcBef>
                <a:spcPts val="0"/>
              </a:spcBef>
              <a:buNone/>
            </a:pPr>
            <a:r>
              <a:rPr lang="en" sz="600">
                <a:solidFill>
                  <a:schemeClr val="dk2"/>
                </a:solidFill>
                <a:latin typeface="Nunito"/>
                <a:ea typeface="Nunito"/>
                <a:cs typeface="Nunito"/>
                <a:sym typeface="Nunito"/>
              </a:rPr>
              <a:t>outlier = outlierTest(fit2)</a:t>
            </a:r>
          </a:p>
          <a:p>
            <a:pPr lvl="0" rtl="0">
              <a:lnSpc>
                <a:spcPct val="115000"/>
              </a:lnSpc>
              <a:spcBef>
                <a:spcPts val="0"/>
              </a:spcBef>
              <a:buNone/>
            </a:pPr>
            <a:r>
              <a:rPr lang="en" sz="600">
                <a:solidFill>
                  <a:schemeClr val="dk2"/>
                </a:solidFill>
                <a:latin typeface="Nunito"/>
                <a:ea typeface="Nunito"/>
                <a:cs typeface="Nunito"/>
                <a:sym typeface="Nunito"/>
              </a:rPr>
              <a:t>while(outlier$p&lt;0.01){</a:t>
            </a:r>
          </a:p>
          <a:p>
            <a:pPr lvl="0" rtl="0">
              <a:lnSpc>
                <a:spcPct val="115000"/>
              </a:lnSpc>
              <a:spcBef>
                <a:spcPts val="0"/>
              </a:spcBef>
              <a:buNone/>
            </a:pPr>
            <a:r>
              <a:rPr lang="en" sz="600">
                <a:solidFill>
                  <a:schemeClr val="dk2"/>
                </a:solidFill>
                <a:latin typeface="Nunito"/>
                <a:ea typeface="Nunito"/>
                <a:cs typeface="Nunito"/>
                <a:sym typeface="Nunito"/>
              </a:rPr>
              <a:t>  row = as.numeric(names(outlier$p))</a:t>
            </a:r>
          </a:p>
          <a:p>
            <a:pPr lvl="0" rtl="0">
              <a:lnSpc>
                <a:spcPct val="115000"/>
              </a:lnSpc>
              <a:spcBef>
                <a:spcPts val="0"/>
              </a:spcBef>
              <a:buNone/>
            </a:pPr>
            <a:r>
              <a:rPr lang="en" sz="600">
                <a:solidFill>
                  <a:schemeClr val="dk2"/>
                </a:solidFill>
                <a:latin typeface="Nunito"/>
                <a:ea typeface="Nunito"/>
                <a:cs typeface="Nunito"/>
                <a:sym typeface="Nunito"/>
              </a:rPr>
              <a:t>  ams_572_data = ams_572_data[c(-row),]</a:t>
            </a:r>
          </a:p>
          <a:p>
            <a:pPr lvl="0" rtl="0">
              <a:lnSpc>
                <a:spcPct val="115000"/>
              </a:lnSpc>
              <a:spcBef>
                <a:spcPts val="0"/>
              </a:spcBef>
              <a:buNone/>
            </a:pPr>
            <a:r>
              <a:rPr lang="en" sz="600">
                <a:solidFill>
                  <a:schemeClr val="dk2"/>
                </a:solidFill>
                <a:latin typeface="Nunito"/>
                <a:ea typeface="Nunito"/>
                <a:cs typeface="Nunito"/>
                <a:sym typeface="Nunito"/>
              </a:rPr>
              <a:t>  detach(ams_572_data)</a:t>
            </a:r>
          </a:p>
          <a:p>
            <a:pPr lvl="0" rtl="0">
              <a:lnSpc>
                <a:spcPct val="115000"/>
              </a:lnSpc>
              <a:spcBef>
                <a:spcPts val="0"/>
              </a:spcBef>
              <a:buNone/>
            </a:pPr>
            <a:r>
              <a:rPr lang="en" sz="600">
                <a:solidFill>
                  <a:schemeClr val="dk2"/>
                </a:solidFill>
                <a:latin typeface="Nunito"/>
                <a:ea typeface="Nunito"/>
                <a:cs typeface="Nunito"/>
                <a:sym typeface="Nunito"/>
              </a:rPr>
              <a:t>  attach(ams_572_data)</a:t>
            </a:r>
          </a:p>
          <a:p>
            <a:pPr lvl="0" rtl="0">
              <a:lnSpc>
                <a:spcPct val="115000"/>
              </a:lnSpc>
              <a:spcBef>
                <a:spcPts val="0"/>
              </a:spcBef>
              <a:buNone/>
            </a:pPr>
            <a:r>
              <a:rPr lang="en" sz="600">
                <a:solidFill>
                  <a:schemeClr val="dk2"/>
                </a:solidFill>
                <a:latin typeface="Nunito"/>
                <a:ea typeface="Nunito"/>
                <a:cs typeface="Nunito"/>
                <a:sym typeface="Nunito"/>
              </a:rPr>
              <a:t>  pc = princomp(ams_572_data[,13:18],cor = T,scores = T)</a:t>
            </a:r>
          </a:p>
          <a:p>
            <a:pPr lvl="0" rtl="0">
              <a:lnSpc>
                <a:spcPct val="115000"/>
              </a:lnSpc>
              <a:spcBef>
                <a:spcPts val="0"/>
              </a:spcBef>
              <a:buNone/>
            </a:pPr>
            <a:r>
              <a:rPr lang="en" sz="600">
                <a:solidFill>
                  <a:schemeClr val="dk2"/>
                </a:solidFill>
                <a:latin typeface="Nunito"/>
                <a:ea typeface="Nunito"/>
                <a:cs typeface="Nunito"/>
                <a:sym typeface="Nunito"/>
              </a:rPr>
              <a:t>  score = pc$scores[,1]</a:t>
            </a:r>
          </a:p>
          <a:p>
            <a:pPr lvl="0" rtl="0">
              <a:lnSpc>
                <a:spcPct val="115000"/>
              </a:lnSpc>
              <a:spcBef>
                <a:spcPts val="0"/>
              </a:spcBef>
              <a:buNone/>
            </a:pPr>
            <a:r>
              <a:rPr lang="en" sz="600">
                <a:solidFill>
                  <a:schemeClr val="dk2"/>
                </a:solidFill>
                <a:latin typeface="Nunito"/>
                <a:ea typeface="Nunito"/>
                <a:cs typeface="Nunito"/>
                <a:sym typeface="Nunito"/>
              </a:rPr>
              <a:t>  fit2 = lm(X1^0.3~X2+X3+X4+X5+X24+score+X18+X19+X20+X21+X22+X23)</a:t>
            </a:r>
          </a:p>
          <a:p>
            <a:pPr lvl="0" rtl="0">
              <a:lnSpc>
                <a:spcPct val="115000"/>
              </a:lnSpc>
              <a:spcBef>
                <a:spcPts val="0"/>
              </a:spcBef>
              <a:buNone/>
            </a:pPr>
            <a:r>
              <a:rPr lang="en" sz="600">
                <a:solidFill>
                  <a:schemeClr val="dk2"/>
                </a:solidFill>
                <a:latin typeface="Nunito"/>
                <a:ea typeface="Nunito"/>
                <a:cs typeface="Nunito"/>
                <a:sym typeface="Nunito"/>
              </a:rPr>
              <a:t>  outlier = outlierTest(fit2)</a:t>
            </a:r>
          </a:p>
          <a:p>
            <a:pPr lvl="0" rtl="0">
              <a:lnSpc>
                <a:spcPct val="115000"/>
              </a:lnSpc>
              <a:spcBef>
                <a:spcPts val="0"/>
              </a:spcBef>
              <a:buNone/>
            </a:pPr>
            <a:r>
              <a:rPr lang="en" sz="600">
                <a:solidFill>
                  <a:schemeClr val="dk2"/>
                </a:solidFill>
                <a:latin typeface="Nunito"/>
                <a:ea typeface="Nunito"/>
                <a:cs typeface="Nunito"/>
                <a:sym typeface="Nunito"/>
              </a:rPr>
              <a:t>}</a:t>
            </a:r>
          </a:p>
          <a:p>
            <a:pPr lvl="0" rtl="0">
              <a:lnSpc>
                <a:spcPct val="115000"/>
              </a:lnSpc>
              <a:spcBef>
                <a:spcPts val="0"/>
              </a:spcBef>
              <a:buNone/>
            </a:pPr>
            <a:r>
              <a:rPr lang="en" sz="600">
                <a:solidFill>
                  <a:schemeClr val="dk2"/>
                </a:solidFill>
                <a:latin typeface="Nunito"/>
                <a:ea typeface="Nunito"/>
                <a:cs typeface="Nunito"/>
                <a:sym typeface="Nunito"/>
              </a:rPr>
              <a:t>result&lt;-cooks.distance(fit2)</a:t>
            </a:r>
          </a:p>
          <a:p>
            <a:pPr lvl="0" rtl="0">
              <a:lnSpc>
                <a:spcPct val="115000"/>
              </a:lnSpc>
              <a:spcBef>
                <a:spcPts val="0"/>
              </a:spcBef>
              <a:buNone/>
            </a:pPr>
            <a:r>
              <a:rPr lang="en" sz="600">
                <a:solidFill>
                  <a:schemeClr val="dk2"/>
                </a:solidFill>
                <a:latin typeface="Nunito"/>
                <a:ea typeface="Nunito"/>
                <a:cs typeface="Nunito"/>
                <a:sym typeface="Nunito"/>
              </a:rPr>
              <a:t>cook=4/(fit2$df)</a:t>
            </a:r>
          </a:p>
          <a:p>
            <a:pPr lvl="0" rtl="0">
              <a:lnSpc>
                <a:spcPct val="115000"/>
              </a:lnSpc>
              <a:spcBef>
                <a:spcPts val="0"/>
              </a:spcBef>
              <a:buNone/>
            </a:pPr>
            <a:r>
              <a:rPr lang="en" sz="600">
                <a:solidFill>
                  <a:schemeClr val="dk2"/>
                </a:solidFill>
                <a:latin typeface="Nunito"/>
                <a:ea typeface="Nunito"/>
                <a:cs typeface="Nunito"/>
                <a:sym typeface="Nunito"/>
              </a:rPr>
              <a:t>plot(fit2,which=4,cook.levels=cook)</a:t>
            </a:r>
          </a:p>
          <a:p>
            <a:pPr lvl="0" rtl="0">
              <a:lnSpc>
                <a:spcPct val="115000"/>
              </a:lnSpc>
              <a:spcBef>
                <a:spcPts val="0"/>
              </a:spcBef>
              <a:buNone/>
            </a:pPr>
            <a:r>
              <a:rPr lang="en" sz="600">
                <a:solidFill>
                  <a:schemeClr val="dk2"/>
                </a:solidFill>
                <a:latin typeface="Nunito"/>
                <a:ea typeface="Nunito"/>
                <a:cs typeface="Nunito"/>
                <a:sym typeface="Nunito"/>
              </a:rPr>
              <a:t>abline(h=0.004,lty=2,col=2) </a:t>
            </a:r>
          </a:p>
          <a:p>
            <a:pPr lvl="0" rtl="0">
              <a:lnSpc>
                <a:spcPct val="115000"/>
              </a:lnSpc>
              <a:spcBef>
                <a:spcPts val="0"/>
              </a:spcBef>
              <a:buNone/>
            </a:pPr>
            <a:r>
              <a:rPr lang="en" sz="600">
                <a:solidFill>
                  <a:schemeClr val="dk2"/>
                </a:solidFill>
                <a:latin typeface="Nunito"/>
                <a:ea typeface="Nunito"/>
                <a:cs typeface="Nunito"/>
                <a:sym typeface="Nunito"/>
              </a:rPr>
              <a:t>sum(result&gt;0.004)</a:t>
            </a:r>
          </a:p>
          <a:p>
            <a:pPr lvl="0" rtl="0">
              <a:lnSpc>
                <a:spcPct val="115000"/>
              </a:lnSpc>
              <a:spcBef>
                <a:spcPts val="0"/>
              </a:spcBef>
              <a:buNone/>
            </a:pPr>
            <a:r>
              <a:rPr lang="en" sz="600">
                <a:solidFill>
                  <a:schemeClr val="dk2"/>
                </a:solidFill>
                <a:latin typeface="Nunito"/>
                <a:ea typeface="Nunito"/>
                <a:cs typeface="Nunito"/>
                <a:sym typeface="Nunito"/>
              </a:rPr>
              <a:t>Data_new = ams_572_data[!result&gt;0.004,]</a:t>
            </a:r>
          </a:p>
          <a:p>
            <a:pPr lvl="0" rtl="0">
              <a:lnSpc>
                <a:spcPct val="115000"/>
              </a:lnSpc>
              <a:spcBef>
                <a:spcPts val="0"/>
              </a:spcBef>
              <a:buNone/>
            </a:pPr>
            <a:r>
              <a:rPr lang="en" sz="600">
                <a:solidFill>
                  <a:schemeClr val="dk2"/>
                </a:solidFill>
                <a:latin typeface="Nunito"/>
                <a:ea typeface="Nunito"/>
                <a:cs typeface="Nunito"/>
                <a:sym typeface="Nunito"/>
              </a:rPr>
              <a:t>detach(ams_572_data)</a:t>
            </a:r>
          </a:p>
          <a:p>
            <a:pPr lvl="0" rtl="0">
              <a:lnSpc>
                <a:spcPct val="115000"/>
              </a:lnSpc>
              <a:spcBef>
                <a:spcPts val="0"/>
              </a:spcBef>
              <a:buNone/>
            </a:pPr>
            <a:r>
              <a:rPr lang="en" sz="600">
                <a:solidFill>
                  <a:schemeClr val="dk2"/>
                </a:solidFill>
                <a:latin typeface="Nunito"/>
                <a:ea typeface="Nunito"/>
                <a:cs typeface="Nunito"/>
                <a:sym typeface="Nunito"/>
              </a:rPr>
              <a:t>attach(Data_new)</a:t>
            </a:r>
          </a:p>
          <a:p>
            <a:pPr lvl="0" rtl="0">
              <a:lnSpc>
                <a:spcPct val="115000"/>
              </a:lnSpc>
              <a:spcBef>
                <a:spcPts val="0"/>
              </a:spcBef>
              <a:buNone/>
            </a:pPr>
            <a:r>
              <a:rPr lang="en" sz="600">
                <a:solidFill>
                  <a:schemeClr val="dk2"/>
                </a:solidFill>
                <a:latin typeface="Nunito"/>
                <a:ea typeface="Nunito"/>
                <a:cs typeface="Nunito"/>
                <a:sym typeface="Nunito"/>
              </a:rPr>
              <a:t>pc = princomp(Data_new[,13:18],cor = T,scores = T)</a:t>
            </a:r>
          </a:p>
          <a:p>
            <a:pPr lvl="0" rtl="0">
              <a:lnSpc>
                <a:spcPct val="115000"/>
              </a:lnSpc>
              <a:spcBef>
                <a:spcPts val="0"/>
              </a:spcBef>
              <a:buNone/>
            </a:pPr>
            <a:r>
              <a:rPr lang="en" sz="600">
                <a:solidFill>
                  <a:schemeClr val="dk2"/>
                </a:solidFill>
                <a:latin typeface="Nunito"/>
                <a:ea typeface="Nunito"/>
                <a:cs typeface="Nunito"/>
                <a:sym typeface="Nunito"/>
              </a:rPr>
              <a:t>score = pc$scores[,1]</a:t>
            </a:r>
          </a:p>
          <a:p>
            <a:pPr lvl="0" rtl="0">
              <a:lnSpc>
                <a:spcPct val="115000"/>
              </a:lnSpc>
              <a:spcBef>
                <a:spcPts val="0"/>
              </a:spcBef>
              <a:buNone/>
            </a:pPr>
            <a:r>
              <a:rPr lang="en" sz="600">
                <a:solidFill>
                  <a:schemeClr val="dk2"/>
                </a:solidFill>
                <a:latin typeface="Nunito"/>
                <a:ea typeface="Nunito"/>
                <a:cs typeface="Nunito"/>
                <a:sym typeface="Nunito"/>
              </a:rPr>
              <a:t>fit3 &lt;- lm( X1^0.3 ~ X2+X3+X4+X5+X24+score+X18+X19+X20+X21+X22+X23+X24,data = Data_new)</a:t>
            </a:r>
          </a:p>
          <a:p>
            <a:pPr lvl="0" rtl="0">
              <a:lnSpc>
                <a:spcPct val="115000"/>
              </a:lnSpc>
              <a:spcBef>
                <a:spcPts val="0"/>
              </a:spcBef>
              <a:buNone/>
            </a:pPr>
            <a:r>
              <a:rPr lang="en" sz="600">
                <a:solidFill>
                  <a:schemeClr val="dk2"/>
                </a:solidFill>
                <a:latin typeface="Nunito"/>
                <a:ea typeface="Nunito"/>
                <a:cs typeface="Nunito"/>
                <a:sym typeface="Nunito"/>
              </a:rPr>
              <a:t>summary(fit3)</a:t>
            </a:r>
          </a:p>
          <a:p>
            <a:pPr lvl="0" rtl="0">
              <a:lnSpc>
                <a:spcPct val="115000"/>
              </a:lnSpc>
              <a:spcBef>
                <a:spcPts val="0"/>
              </a:spcBef>
              <a:buNone/>
            </a:pPr>
            <a:r>
              <a:rPr lang="en" sz="600">
                <a:solidFill>
                  <a:schemeClr val="dk2"/>
                </a:solidFill>
                <a:latin typeface="Nunito"/>
                <a:ea typeface="Nunito"/>
                <a:cs typeface="Nunito"/>
                <a:sym typeface="Nunito"/>
              </a:rPr>
              <a:t>par(mfrow=c(2,2))</a:t>
            </a:r>
          </a:p>
          <a:p>
            <a:pPr lvl="0" rtl="0">
              <a:lnSpc>
                <a:spcPct val="115000"/>
              </a:lnSpc>
              <a:spcBef>
                <a:spcPts val="0"/>
              </a:spcBef>
              <a:buNone/>
            </a:pPr>
            <a:r>
              <a:rPr lang="en" sz="600">
                <a:solidFill>
                  <a:schemeClr val="dk2"/>
                </a:solidFill>
                <a:latin typeface="Nunito"/>
                <a:ea typeface="Nunito"/>
                <a:cs typeface="Nunito"/>
                <a:sym typeface="Nunito"/>
              </a:rPr>
              <a:t>plot(fit3,which = 1:4)</a:t>
            </a:r>
          </a:p>
          <a:p>
            <a:pPr lvl="0" rtl="0">
              <a:lnSpc>
                <a:spcPct val="115000"/>
              </a:lnSpc>
              <a:spcBef>
                <a:spcPts val="0"/>
              </a:spcBef>
              <a:buNone/>
            </a:pPr>
            <a:r>
              <a:t/>
            </a:r>
            <a:endParaRPr sz="600">
              <a:solidFill>
                <a:schemeClr val="dk2"/>
              </a:solidFill>
              <a:latin typeface="Nunito"/>
              <a:ea typeface="Nunito"/>
              <a:cs typeface="Nunito"/>
              <a:sym typeface="Nunito"/>
            </a:endParaRPr>
          </a:p>
          <a:p>
            <a:pPr lvl="0" rtl="0">
              <a:lnSpc>
                <a:spcPct val="115000"/>
              </a:lnSpc>
              <a:spcBef>
                <a:spcPts val="0"/>
              </a:spcBef>
              <a:buNone/>
            </a:pPr>
            <a:r>
              <a:t/>
            </a:r>
            <a:endParaRPr sz="600">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Impact and Importance</a:t>
            </a:r>
          </a:p>
        </p:txBody>
      </p:sp>
      <p:sp>
        <p:nvSpPr>
          <p:cNvPr id="292" name="Shape 292"/>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sz="1800"/>
              <a:t>Credit card companies are interested in how to best choose credible customers</a:t>
            </a:r>
          </a:p>
          <a:p>
            <a:pPr indent="-342900" lvl="0" marL="457200" rtl="0">
              <a:spcBef>
                <a:spcPts val="0"/>
              </a:spcBef>
              <a:spcAft>
                <a:spcPts val="0"/>
              </a:spcAft>
              <a:buSzPct val="100000"/>
            </a:pPr>
            <a:r>
              <a:rPr lang="en" sz="1800"/>
              <a:t>Interesting to companies to see when spending is higher</a:t>
            </a:r>
          </a:p>
          <a:p>
            <a:pPr indent="-317500" lvl="1" marL="914400" rtl="0">
              <a:spcBef>
                <a:spcPts val="0"/>
              </a:spcBef>
              <a:spcAft>
                <a:spcPts val="0"/>
              </a:spcAft>
              <a:buSzPct val="100000"/>
            </a:pPr>
            <a:r>
              <a:rPr lang="en" sz="1400"/>
              <a:t>Promotions</a:t>
            </a:r>
          </a:p>
          <a:p>
            <a:pPr indent="-342900" lvl="0" marL="457200" rtl="0">
              <a:spcBef>
                <a:spcPts val="0"/>
              </a:spcBef>
              <a:spcAft>
                <a:spcPts val="0"/>
              </a:spcAft>
              <a:buSzPct val="100000"/>
            </a:pPr>
            <a:r>
              <a:rPr lang="en" sz="1800"/>
              <a:t>Default rate prediction/probability </a:t>
            </a:r>
          </a:p>
          <a:p>
            <a:pPr indent="-317500" lvl="1" marL="914400">
              <a:spcBef>
                <a:spcPts val="0"/>
              </a:spcBef>
              <a:buSzPct val="100000"/>
            </a:pPr>
            <a:r>
              <a:rPr lang="en" sz="1400"/>
              <a:t>How to screen individuals who will not pay back their bills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Hypotheses Outline</a:t>
            </a:r>
          </a:p>
        </p:txBody>
      </p:sp>
      <p:sp>
        <p:nvSpPr>
          <p:cNvPr id="298" name="Shape 298"/>
          <p:cNvSpPr txBox="1"/>
          <p:nvPr>
            <p:ph idx="1" type="body"/>
          </p:nvPr>
        </p:nvSpPr>
        <p:spPr>
          <a:xfrm>
            <a:off x="1303800" y="1421250"/>
            <a:ext cx="7030500" cy="3277200"/>
          </a:xfrm>
          <a:prstGeom prst="rect">
            <a:avLst/>
          </a:prstGeom>
        </p:spPr>
        <p:txBody>
          <a:bodyPr anchorCtr="0" anchor="t" bIns="91425" lIns="91425" rIns="91425" wrap="square" tIns="91425">
            <a:noAutofit/>
          </a:bodyPr>
          <a:lstStyle/>
          <a:p>
            <a:pPr indent="-317500" lvl="0" marL="457200" rtl="0">
              <a:spcBef>
                <a:spcPts val="0"/>
              </a:spcBef>
              <a:spcAft>
                <a:spcPts val="0"/>
              </a:spcAft>
              <a:buSzPct val="100000"/>
              <a:buAutoNum type="arabicPeriod"/>
            </a:pPr>
            <a:r>
              <a:rPr lang="en" sz="1400"/>
              <a:t>Equal Means of Bill Amount</a:t>
            </a:r>
          </a:p>
          <a:p>
            <a:pPr indent="-317500" lvl="1" marL="914400" rtl="0">
              <a:spcBef>
                <a:spcPts val="0"/>
              </a:spcBef>
              <a:spcAft>
                <a:spcPts val="0"/>
              </a:spcAft>
              <a:buSzPct val="100000"/>
              <a:buAutoNum type="alphaLcPeriod"/>
            </a:pPr>
            <a:r>
              <a:rPr lang="en" sz="1400"/>
              <a:t>Customers spending is the same (independent from the month)</a:t>
            </a:r>
          </a:p>
          <a:p>
            <a:pPr indent="-317500" lvl="1" marL="914400" rtl="0">
              <a:spcBef>
                <a:spcPts val="0"/>
              </a:spcBef>
              <a:spcAft>
                <a:spcPts val="0"/>
              </a:spcAft>
              <a:buSzPct val="100000"/>
              <a:buAutoNum type="alphaLcPeriod"/>
            </a:pPr>
            <a:r>
              <a:rPr lang="en" sz="1400"/>
              <a:t>Spending Trend of customers with respect to month</a:t>
            </a:r>
          </a:p>
          <a:p>
            <a:pPr indent="-317500" lvl="0" marL="457200" rtl="0">
              <a:spcBef>
                <a:spcPts val="0"/>
              </a:spcBef>
              <a:spcAft>
                <a:spcPts val="0"/>
              </a:spcAft>
              <a:buSzPct val="100000"/>
              <a:buAutoNum type="arabicPeriod"/>
            </a:pPr>
            <a:r>
              <a:rPr lang="en" sz="1400"/>
              <a:t>Default Rate Prediction</a:t>
            </a:r>
          </a:p>
          <a:p>
            <a:pPr indent="-317500" lvl="1" marL="914400" rtl="0">
              <a:spcBef>
                <a:spcPts val="0"/>
              </a:spcBef>
              <a:spcAft>
                <a:spcPts val="0"/>
              </a:spcAft>
              <a:buSzPct val="100000"/>
              <a:buAutoNum type="alphaLcPeriod"/>
            </a:pPr>
            <a:r>
              <a:rPr lang="en" sz="1400"/>
              <a:t>Model using demographics information to predict </a:t>
            </a:r>
            <a:r>
              <a:rPr lang="en" sz="1400"/>
              <a:t>individuals</a:t>
            </a:r>
            <a:r>
              <a:rPr lang="en" sz="1400"/>
              <a:t> who are more likely to default on payments</a:t>
            </a:r>
          </a:p>
          <a:p>
            <a:pPr indent="-317500" lvl="0" marL="457200" rtl="0">
              <a:spcBef>
                <a:spcPts val="0"/>
              </a:spcBef>
              <a:spcAft>
                <a:spcPts val="0"/>
              </a:spcAft>
              <a:buSzPct val="100000"/>
              <a:buAutoNum type="arabicPeriod"/>
            </a:pPr>
            <a:r>
              <a:rPr lang="en" sz="1400"/>
              <a:t>Credit Limit Determination</a:t>
            </a:r>
          </a:p>
          <a:p>
            <a:pPr indent="-317500" lvl="1" marL="914400" rtl="0">
              <a:spcBef>
                <a:spcPts val="0"/>
              </a:spcBef>
              <a:buSzPct val="100000"/>
              <a:buAutoNum type="alphaLcPeriod"/>
            </a:pPr>
            <a:r>
              <a:rPr lang="en" sz="1400"/>
              <a:t>Predicting the credit limit by multi-linear model</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Hypothesis 1: Equal Means? </a:t>
            </a:r>
          </a:p>
        </p:txBody>
      </p:sp>
      <p:sp>
        <p:nvSpPr>
          <p:cNvPr id="304" name="Shape 304"/>
          <p:cNvSpPr txBox="1"/>
          <p:nvPr>
            <p:ph idx="1" type="body"/>
          </p:nvPr>
        </p:nvSpPr>
        <p:spPr>
          <a:xfrm>
            <a:off x="1220400" y="1406200"/>
            <a:ext cx="7030500" cy="3229800"/>
          </a:xfrm>
          <a:prstGeom prst="rect">
            <a:avLst/>
          </a:prstGeom>
        </p:spPr>
        <p:txBody>
          <a:bodyPr anchorCtr="0" anchor="t" bIns="91425" lIns="91425" rIns="91425" wrap="square" tIns="91425">
            <a:noAutofit/>
          </a:bodyPr>
          <a:lstStyle/>
          <a:p>
            <a:pPr lvl="0" rtl="0" algn="ctr">
              <a:spcBef>
                <a:spcPts val="0"/>
              </a:spcBef>
              <a:buNone/>
            </a:pPr>
            <a:r>
              <a:rPr lang="en" sz="1800"/>
              <a:t>Hypothesis: </a:t>
            </a:r>
            <a:r>
              <a:rPr lang="en" sz="1800"/>
              <a:t>The mean bill amounts for </a:t>
            </a:r>
            <a:r>
              <a:rPr lang="en" sz="1800"/>
              <a:t>each </a:t>
            </a:r>
            <a:r>
              <a:rPr lang="en" sz="1800"/>
              <a:t>month is the same throughout the payment period</a:t>
            </a:r>
          </a:p>
          <a:p>
            <a:pPr lvl="0" rtl="0" algn="ctr">
              <a:spcBef>
                <a:spcPts val="0"/>
              </a:spcBef>
              <a:spcAft>
                <a:spcPts val="0"/>
              </a:spcAft>
              <a:buNone/>
            </a:pPr>
            <a:r>
              <a:rPr lang="en" sz="1100">
                <a:solidFill>
                  <a:srgbClr val="000000"/>
                </a:solidFill>
                <a:latin typeface="Arial"/>
                <a:ea typeface="Arial"/>
                <a:cs typeface="Arial"/>
                <a:sym typeface="Arial"/>
              </a:rPr>
              <a:t>H</a:t>
            </a:r>
            <a:r>
              <a:rPr baseline="-25000" lang="en" sz="1100">
                <a:solidFill>
                  <a:srgbClr val="000000"/>
                </a:solidFill>
                <a:latin typeface="Arial"/>
                <a:ea typeface="Arial"/>
                <a:cs typeface="Arial"/>
                <a:sym typeface="Arial"/>
              </a:rPr>
              <a:t>0</a:t>
            </a:r>
            <a:r>
              <a:rPr lang="en" sz="1100">
                <a:solidFill>
                  <a:srgbClr val="000000"/>
                </a:solidFill>
                <a:latin typeface="Arial"/>
                <a:ea typeface="Arial"/>
                <a:cs typeface="Arial"/>
                <a:sym typeface="Arial"/>
              </a:rPr>
              <a:t>: μ</a:t>
            </a:r>
            <a:r>
              <a:rPr baseline="-25000" lang="en" sz="1100">
                <a:solidFill>
                  <a:srgbClr val="000000"/>
                </a:solidFill>
                <a:latin typeface="Arial"/>
                <a:ea typeface="Arial"/>
                <a:cs typeface="Arial"/>
                <a:sym typeface="Arial"/>
              </a:rPr>
              <a:t>May</a:t>
            </a:r>
            <a:r>
              <a:rPr lang="en" sz="1100">
                <a:solidFill>
                  <a:srgbClr val="000000"/>
                </a:solidFill>
                <a:latin typeface="Arial"/>
                <a:ea typeface="Arial"/>
                <a:cs typeface="Arial"/>
                <a:sym typeface="Arial"/>
              </a:rPr>
              <a:t>= μ</a:t>
            </a:r>
            <a:r>
              <a:rPr baseline="-25000" lang="en" sz="1100">
                <a:solidFill>
                  <a:srgbClr val="000000"/>
                </a:solidFill>
                <a:latin typeface="Arial"/>
                <a:ea typeface="Arial"/>
                <a:cs typeface="Arial"/>
                <a:sym typeface="Arial"/>
              </a:rPr>
              <a:t>June</a:t>
            </a:r>
            <a:r>
              <a:rPr lang="en" sz="1100">
                <a:solidFill>
                  <a:srgbClr val="000000"/>
                </a:solidFill>
                <a:latin typeface="Arial"/>
                <a:ea typeface="Arial"/>
                <a:cs typeface="Arial"/>
                <a:sym typeface="Arial"/>
              </a:rPr>
              <a:t>=...= μ</a:t>
            </a:r>
            <a:r>
              <a:rPr baseline="-25000" lang="en" sz="1100">
                <a:solidFill>
                  <a:srgbClr val="000000"/>
                </a:solidFill>
                <a:latin typeface="Arial"/>
                <a:ea typeface="Arial"/>
                <a:cs typeface="Arial"/>
                <a:sym typeface="Arial"/>
              </a:rPr>
              <a:t>September</a:t>
            </a:r>
            <a:r>
              <a:rPr lang="en" sz="1100">
                <a:solidFill>
                  <a:srgbClr val="000000"/>
                </a:solidFill>
                <a:latin typeface="Arial"/>
                <a:ea typeface="Arial"/>
                <a:cs typeface="Arial"/>
                <a:sym typeface="Arial"/>
              </a:rPr>
              <a:t>  ; </a:t>
            </a: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H</a:t>
            </a:r>
            <a:r>
              <a:rPr baseline="-25000" lang="en" sz="1100">
                <a:solidFill>
                  <a:srgbClr val="000000"/>
                </a:solidFill>
                <a:latin typeface="Arial"/>
                <a:ea typeface="Arial"/>
                <a:cs typeface="Arial"/>
                <a:sym typeface="Arial"/>
              </a:rPr>
              <a:t>a</a:t>
            </a:r>
            <a:r>
              <a:rPr lang="en" sz="1100">
                <a:solidFill>
                  <a:srgbClr val="000000"/>
                </a:solidFill>
                <a:latin typeface="Arial"/>
                <a:ea typeface="Arial"/>
                <a:cs typeface="Arial"/>
                <a:sym typeface="Arial"/>
              </a:rPr>
              <a:t>:At least one ≠</a:t>
            </a:r>
          </a:p>
          <a:p>
            <a:pPr lvl="0" rtl="0">
              <a:spcBef>
                <a:spcPts val="0"/>
              </a:spcBef>
              <a:spcAft>
                <a:spcPts val="0"/>
              </a:spcAft>
              <a:buNone/>
            </a:pPr>
            <a:r>
              <a:t/>
            </a:r>
            <a:endParaRPr sz="1100">
              <a:solidFill>
                <a:srgbClr val="000000"/>
              </a:solidFill>
              <a:latin typeface="Arial"/>
              <a:ea typeface="Arial"/>
              <a:cs typeface="Arial"/>
              <a:sym typeface="Arial"/>
            </a:endParaRPr>
          </a:p>
          <a:p>
            <a:pPr indent="-317500" lvl="1" marL="914400" rtl="0">
              <a:spcBef>
                <a:spcPts val="0"/>
              </a:spcBef>
              <a:spcAft>
                <a:spcPts val="0"/>
              </a:spcAft>
              <a:buSzPct val="100000"/>
            </a:pPr>
            <a:r>
              <a:rPr lang="en" sz="1400"/>
              <a:t>Multiple equality demands for ANOVA method. Assumption for which is that the columns have equal v</a:t>
            </a:r>
            <a:r>
              <a:rPr lang="en" sz="1400"/>
              <a:t>ariance. </a:t>
            </a:r>
          </a:p>
          <a:p>
            <a:pPr indent="-317500" lvl="1" marL="914400" rtl="0">
              <a:spcBef>
                <a:spcPts val="0"/>
              </a:spcBef>
              <a:spcAft>
                <a:spcPts val="0"/>
              </a:spcAft>
              <a:buSzPct val="100000"/>
            </a:pPr>
            <a:r>
              <a:rPr lang="en" sz="1400"/>
              <a:t>To check equal variance, F-test was conducted between all pair of columns</a:t>
            </a:r>
          </a:p>
          <a:p>
            <a:pPr indent="-317500" lvl="1" marL="914400" rtl="0">
              <a:spcBef>
                <a:spcPts val="0"/>
              </a:spcBef>
              <a:spcAft>
                <a:spcPts val="0"/>
              </a:spcAft>
              <a:buSzPct val="100000"/>
            </a:pPr>
            <a:r>
              <a:rPr lang="en" sz="1400"/>
              <a:t>Result of F-test was also checked visually</a:t>
            </a:r>
          </a:p>
          <a:p>
            <a:pPr indent="-317500" lvl="1" marL="914400">
              <a:spcBef>
                <a:spcPts val="0"/>
              </a:spcBef>
              <a:buSzPct val="100000"/>
            </a:pPr>
            <a:r>
              <a:rPr lang="en" sz="1400"/>
              <a:t>Hence, used Bonferroni test at significance level 0.1 to check equal means over consecutive months to identify trend in the data.</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Variance test</a:t>
            </a:r>
          </a:p>
        </p:txBody>
      </p:sp>
      <p:graphicFrame>
        <p:nvGraphicFramePr>
          <p:cNvPr id="310" name="Shape 310"/>
          <p:cNvGraphicFramePr/>
          <p:nvPr/>
        </p:nvGraphicFramePr>
        <p:xfrm>
          <a:off x="5557225" y="695900"/>
          <a:ext cx="3000000" cy="3000000"/>
        </p:xfrm>
        <a:graphic>
          <a:graphicData uri="http://schemas.openxmlformats.org/drawingml/2006/table">
            <a:tbl>
              <a:tblPr>
                <a:noFill/>
                <a:tableStyleId>{19B15703-44F4-465C-8F9A-13E54312E1D0}</a:tableStyleId>
              </a:tblPr>
              <a:tblGrid>
                <a:gridCol w="1416150"/>
                <a:gridCol w="1026925"/>
              </a:tblGrid>
              <a:tr h="381000">
                <a:tc>
                  <a:txBody>
                    <a:bodyPr>
                      <a:noAutofit/>
                    </a:bodyPr>
                    <a:lstStyle/>
                    <a:p>
                      <a:pPr lvl="0" algn="ctr">
                        <a:spcBef>
                          <a:spcPts val="0"/>
                        </a:spcBef>
                        <a:buNone/>
                      </a:pPr>
                      <a:r>
                        <a:rPr b="1" lang="en" sz="1100"/>
                        <a:t>Comparison</a:t>
                      </a:r>
                    </a:p>
                  </a:txBody>
                  <a:tcPr marT="91425" marB="91425" marR="91425" marL="91425"/>
                </a:tc>
                <a:tc>
                  <a:txBody>
                    <a:bodyPr>
                      <a:noAutofit/>
                    </a:bodyPr>
                    <a:lstStyle/>
                    <a:p>
                      <a:pPr lvl="0" algn="ctr">
                        <a:spcBef>
                          <a:spcPts val="0"/>
                        </a:spcBef>
                        <a:buNone/>
                      </a:pPr>
                      <a:r>
                        <a:rPr b="1" lang="en" sz="1100"/>
                        <a:t>P Value</a:t>
                      </a:r>
                    </a:p>
                  </a:txBody>
                  <a:tcPr marT="91425" marB="91425" marR="91425" marL="91425"/>
                </a:tc>
              </a:tr>
              <a:tr h="381000">
                <a:tc>
                  <a:txBody>
                    <a:bodyPr>
                      <a:noAutofit/>
                    </a:bodyPr>
                    <a:lstStyle/>
                    <a:p>
                      <a:pPr lvl="0" algn="ctr">
                        <a:spcBef>
                          <a:spcPts val="0"/>
                        </a:spcBef>
                        <a:buNone/>
                      </a:pPr>
                      <a:r>
                        <a:rPr lang="en" sz="1100"/>
                        <a:t>May- June</a:t>
                      </a:r>
                    </a:p>
                  </a:txBody>
                  <a:tcPr marT="91425" marB="91425" marR="91425" marL="91425"/>
                </a:tc>
                <a:tc>
                  <a:txBody>
                    <a:bodyPr>
                      <a:noAutofit/>
                    </a:bodyPr>
                    <a:lstStyle/>
                    <a:p>
                      <a:pPr lvl="0" algn="ctr">
                        <a:spcBef>
                          <a:spcPts val="0"/>
                        </a:spcBef>
                        <a:buNone/>
                      </a:pPr>
                      <a:r>
                        <a:rPr lang="en" sz="1100"/>
                        <a:t>2.2e-16</a:t>
                      </a:r>
                    </a:p>
                  </a:txBody>
                  <a:tcPr marT="91425" marB="91425" marR="91425" marL="91425"/>
                </a:tc>
              </a:tr>
              <a:tr h="381000">
                <a:tc>
                  <a:txBody>
                    <a:bodyPr>
                      <a:noAutofit/>
                    </a:bodyPr>
                    <a:lstStyle/>
                    <a:p>
                      <a:pPr lvl="0" algn="ctr">
                        <a:spcBef>
                          <a:spcPts val="0"/>
                        </a:spcBef>
                        <a:buNone/>
                      </a:pPr>
                      <a:r>
                        <a:rPr lang="en" sz="1100"/>
                        <a:t>June-July</a:t>
                      </a:r>
                    </a:p>
                  </a:txBody>
                  <a:tcPr marT="91425" marB="91425" marR="91425" marL="91425"/>
                </a:tc>
                <a:tc>
                  <a:txBody>
                    <a:bodyPr>
                      <a:noAutofit/>
                    </a:bodyPr>
                    <a:lstStyle/>
                    <a:p>
                      <a:pPr lvl="0" algn="ctr">
                        <a:spcBef>
                          <a:spcPts val="0"/>
                        </a:spcBef>
                        <a:buNone/>
                      </a:pPr>
                      <a:r>
                        <a:rPr lang="en" sz="1100"/>
                        <a:t>2.2e-16</a:t>
                      </a:r>
                    </a:p>
                  </a:txBody>
                  <a:tcPr marT="91425" marB="91425" marR="91425" marL="91425"/>
                </a:tc>
              </a:tr>
              <a:tr h="381000">
                <a:tc>
                  <a:txBody>
                    <a:bodyPr>
                      <a:noAutofit/>
                    </a:bodyPr>
                    <a:lstStyle/>
                    <a:p>
                      <a:pPr lvl="0" algn="ctr">
                        <a:spcBef>
                          <a:spcPts val="0"/>
                        </a:spcBef>
                        <a:buNone/>
                      </a:pPr>
                      <a:r>
                        <a:rPr lang="en" sz="1100"/>
                        <a:t>July-August</a:t>
                      </a:r>
                    </a:p>
                  </a:txBody>
                  <a:tcPr marT="91425" marB="91425" marR="91425" marL="91425"/>
                </a:tc>
                <a:tc>
                  <a:txBody>
                    <a:bodyPr>
                      <a:noAutofit/>
                    </a:bodyPr>
                    <a:lstStyle/>
                    <a:p>
                      <a:pPr lvl="0" algn="ctr">
                        <a:spcBef>
                          <a:spcPts val="0"/>
                        </a:spcBef>
                        <a:buNone/>
                      </a:pPr>
                      <a:r>
                        <a:rPr lang="en" sz="1100"/>
                        <a:t>2.2e-16</a:t>
                      </a:r>
                    </a:p>
                  </a:txBody>
                  <a:tcPr marT="91425" marB="91425" marR="91425" marL="91425"/>
                </a:tc>
              </a:tr>
              <a:tr h="381000">
                <a:tc>
                  <a:txBody>
                    <a:bodyPr>
                      <a:noAutofit/>
                    </a:bodyPr>
                    <a:lstStyle/>
                    <a:p>
                      <a:pPr lvl="0" rtl="0" algn="ctr">
                        <a:spcBef>
                          <a:spcPts val="0"/>
                        </a:spcBef>
                        <a:buNone/>
                      </a:pPr>
                      <a:r>
                        <a:rPr lang="en" sz="1100"/>
                        <a:t>August- September</a:t>
                      </a:r>
                    </a:p>
                  </a:txBody>
                  <a:tcPr marT="91425" marB="91425" marR="91425" marL="91425"/>
                </a:tc>
                <a:tc>
                  <a:txBody>
                    <a:bodyPr>
                      <a:noAutofit/>
                    </a:bodyPr>
                    <a:lstStyle/>
                    <a:p>
                      <a:pPr lvl="0" rtl="0" algn="ctr">
                        <a:spcBef>
                          <a:spcPts val="0"/>
                        </a:spcBef>
                        <a:buNone/>
                      </a:pPr>
                      <a:r>
                        <a:rPr lang="en" sz="1100"/>
                        <a:t>2.2e-16</a:t>
                      </a:r>
                    </a:p>
                  </a:txBody>
                  <a:tcPr marT="91425" marB="91425" marR="91425" marL="91425"/>
                </a:tc>
              </a:tr>
              <a:tr h="381000">
                <a:tc>
                  <a:txBody>
                    <a:bodyPr>
                      <a:noAutofit/>
                    </a:bodyPr>
                    <a:lstStyle/>
                    <a:p>
                      <a:pPr lvl="0" rtl="0" algn="ctr">
                        <a:spcBef>
                          <a:spcPts val="0"/>
                        </a:spcBef>
                        <a:buNone/>
                      </a:pPr>
                      <a:r>
                        <a:rPr lang="en" sz="1100"/>
                        <a:t>May-July</a:t>
                      </a:r>
                    </a:p>
                  </a:txBody>
                  <a:tcPr marT="91425" marB="91425" marR="91425" marL="91425"/>
                </a:tc>
                <a:tc>
                  <a:txBody>
                    <a:bodyPr>
                      <a:noAutofit/>
                    </a:bodyPr>
                    <a:lstStyle/>
                    <a:p>
                      <a:pPr lvl="0" rtl="0" algn="ctr">
                        <a:spcBef>
                          <a:spcPts val="0"/>
                        </a:spcBef>
                        <a:buNone/>
                      </a:pPr>
                      <a:r>
                        <a:rPr lang="en" sz="1100"/>
                        <a:t>2.2e-16</a:t>
                      </a:r>
                    </a:p>
                  </a:txBody>
                  <a:tcPr marT="91425" marB="91425" marR="91425" marL="91425"/>
                </a:tc>
              </a:tr>
              <a:tr h="381000">
                <a:tc>
                  <a:txBody>
                    <a:bodyPr>
                      <a:noAutofit/>
                    </a:bodyPr>
                    <a:lstStyle/>
                    <a:p>
                      <a:pPr lvl="0" rtl="0" algn="ctr">
                        <a:spcBef>
                          <a:spcPts val="0"/>
                        </a:spcBef>
                        <a:buNone/>
                      </a:pPr>
                      <a:r>
                        <a:rPr lang="en" sz="1100"/>
                        <a:t>May-August</a:t>
                      </a:r>
                    </a:p>
                  </a:txBody>
                  <a:tcPr marT="91425" marB="91425" marR="91425" marL="91425"/>
                </a:tc>
                <a:tc>
                  <a:txBody>
                    <a:bodyPr>
                      <a:noAutofit/>
                    </a:bodyPr>
                    <a:lstStyle/>
                    <a:p>
                      <a:pPr lvl="0" rtl="0" algn="ctr">
                        <a:spcBef>
                          <a:spcPts val="0"/>
                        </a:spcBef>
                        <a:buNone/>
                      </a:pPr>
                      <a:r>
                        <a:rPr lang="en" sz="1100"/>
                        <a:t>2.2e-16</a:t>
                      </a:r>
                    </a:p>
                  </a:txBody>
                  <a:tcPr marT="91425" marB="91425" marR="91425" marL="91425"/>
                </a:tc>
              </a:tr>
              <a:tr h="381000">
                <a:tc>
                  <a:txBody>
                    <a:bodyPr>
                      <a:noAutofit/>
                    </a:bodyPr>
                    <a:lstStyle/>
                    <a:p>
                      <a:pPr lvl="0" rtl="0" algn="ctr">
                        <a:spcBef>
                          <a:spcPts val="0"/>
                        </a:spcBef>
                        <a:buNone/>
                      </a:pPr>
                      <a:r>
                        <a:rPr lang="en" sz="1100"/>
                        <a:t>May-September</a:t>
                      </a:r>
                    </a:p>
                  </a:txBody>
                  <a:tcPr marT="91425" marB="91425" marR="91425" marL="91425"/>
                </a:tc>
                <a:tc>
                  <a:txBody>
                    <a:bodyPr>
                      <a:noAutofit/>
                    </a:bodyPr>
                    <a:lstStyle/>
                    <a:p>
                      <a:pPr lvl="0" rtl="0" algn="ctr">
                        <a:spcBef>
                          <a:spcPts val="0"/>
                        </a:spcBef>
                        <a:buNone/>
                      </a:pPr>
                      <a:r>
                        <a:rPr lang="en" sz="1100"/>
                        <a:t>2.2e-16</a:t>
                      </a:r>
                    </a:p>
                  </a:txBody>
                  <a:tcPr marT="91425" marB="91425" marR="91425" marL="91425"/>
                </a:tc>
              </a:tr>
              <a:tr h="381000">
                <a:tc>
                  <a:txBody>
                    <a:bodyPr>
                      <a:noAutofit/>
                    </a:bodyPr>
                    <a:lstStyle/>
                    <a:p>
                      <a:pPr lvl="0" rtl="0" algn="ctr">
                        <a:spcBef>
                          <a:spcPts val="0"/>
                        </a:spcBef>
                        <a:buNone/>
                      </a:pPr>
                      <a:r>
                        <a:rPr lang="en" sz="1100"/>
                        <a:t>June-August</a:t>
                      </a:r>
                    </a:p>
                  </a:txBody>
                  <a:tcPr marT="91425" marB="91425" marR="91425" marL="91425"/>
                </a:tc>
                <a:tc>
                  <a:txBody>
                    <a:bodyPr>
                      <a:noAutofit/>
                    </a:bodyPr>
                    <a:lstStyle/>
                    <a:p>
                      <a:pPr lvl="0" rtl="0" algn="ctr">
                        <a:spcBef>
                          <a:spcPts val="0"/>
                        </a:spcBef>
                        <a:buNone/>
                      </a:pPr>
                      <a:r>
                        <a:rPr lang="en" sz="1100"/>
                        <a:t>2.2e-16</a:t>
                      </a:r>
                    </a:p>
                  </a:txBody>
                  <a:tcPr marT="91425" marB="91425" marR="91425" marL="91425"/>
                </a:tc>
              </a:tr>
              <a:tr h="381000">
                <a:tc>
                  <a:txBody>
                    <a:bodyPr>
                      <a:noAutofit/>
                    </a:bodyPr>
                    <a:lstStyle/>
                    <a:p>
                      <a:pPr lvl="0" rtl="0" algn="ctr">
                        <a:spcBef>
                          <a:spcPts val="0"/>
                        </a:spcBef>
                        <a:buNone/>
                      </a:pPr>
                      <a:r>
                        <a:rPr lang="en" sz="1100"/>
                        <a:t>June-September</a:t>
                      </a:r>
                    </a:p>
                  </a:txBody>
                  <a:tcPr marT="91425" marB="91425" marR="91425" marL="91425"/>
                </a:tc>
                <a:tc>
                  <a:txBody>
                    <a:bodyPr>
                      <a:noAutofit/>
                    </a:bodyPr>
                    <a:lstStyle/>
                    <a:p>
                      <a:pPr lvl="0" rtl="0" algn="ctr">
                        <a:spcBef>
                          <a:spcPts val="0"/>
                        </a:spcBef>
                        <a:buNone/>
                      </a:pPr>
                      <a:r>
                        <a:rPr lang="en" sz="1100"/>
                        <a:t>2.2e-16</a:t>
                      </a:r>
                    </a:p>
                  </a:txBody>
                  <a:tcPr marT="91425" marB="91425" marR="91425" marL="91425"/>
                </a:tc>
              </a:tr>
              <a:tr h="381000">
                <a:tc>
                  <a:txBody>
                    <a:bodyPr>
                      <a:noAutofit/>
                    </a:bodyPr>
                    <a:lstStyle/>
                    <a:p>
                      <a:pPr lvl="0" rtl="0" algn="ctr">
                        <a:spcBef>
                          <a:spcPts val="0"/>
                        </a:spcBef>
                        <a:buNone/>
                      </a:pPr>
                      <a:r>
                        <a:rPr lang="en" sz="1100"/>
                        <a:t>July-September</a:t>
                      </a:r>
                    </a:p>
                  </a:txBody>
                  <a:tcPr marT="91425" marB="91425" marR="91425" marL="91425"/>
                </a:tc>
                <a:tc>
                  <a:txBody>
                    <a:bodyPr>
                      <a:noAutofit/>
                    </a:bodyPr>
                    <a:lstStyle/>
                    <a:p>
                      <a:pPr lvl="0" rtl="0" algn="ctr">
                        <a:spcBef>
                          <a:spcPts val="0"/>
                        </a:spcBef>
                        <a:buNone/>
                      </a:pPr>
                      <a:r>
                        <a:rPr lang="en" sz="1100"/>
                        <a:t>2.2e-16</a:t>
                      </a:r>
                    </a:p>
                  </a:txBody>
                  <a:tcPr marT="91425" marB="91425" marR="91425" marL="91425"/>
                </a:tc>
              </a:tr>
            </a:tbl>
          </a:graphicData>
        </a:graphic>
      </p:graphicFrame>
      <p:pic>
        <p:nvPicPr>
          <p:cNvPr id="311" name="Shape 311"/>
          <p:cNvPicPr preferRelativeResize="0"/>
          <p:nvPr/>
        </p:nvPicPr>
        <p:blipFill>
          <a:blip r:embed="rId3">
            <a:alphaModFix/>
          </a:blip>
          <a:stretch>
            <a:fillRect/>
          </a:stretch>
        </p:blipFill>
        <p:spPr>
          <a:xfrm>
            <a:off x="86075" y="1170988"/>
            <a:ext cx="5386371" cy="3240825"/>
          </a:xfrm>
          <a:prstGeom prst="rect">
            <a:avLst/>
          </a:prstGeom>
          <a:noFill/>
          <a:ln>
            <a:noFill/>
          </a:ln>
        </p:spPr>
      </p:pic>
      <p:sp>
        <p:nvSpPr>
          <p:cNvPr id="312" name="Shape 312"/>
          <p:cNvSpPr txBox="1"/>
          <p:nvPr/>
        </p:nvSpPr>
        <p:spPr>
          <a:xfrm>
            <a:off x="706525" y="4104900"/>
            <a:ext cx="4345200" cy="593400"/>
          </a:xfrm>
          <a:prstGeom prst="rect">
            <a:avLst/>
          </a:prstGeom>
          <a:noFill/>
          <a:ln>
            <a:noFill/>
          </a:ln>
        </p:spPr>
        <p:txBody>
          <a:bodyPr anchorCtr="0" anchor="t" bIns="91425" lIns="91425" rIns="91425" wrap="square" tIns="91425">
            <a:noAutofit/>
          </a:bodyPr>
          <a:lstStyle/>
          <a:p>
            <a:pPr lvl="0" algn="ctr">
              <a:spcBef>
                <a:spcPts val="0"/>
              </a:spcBef>
              <a:buNone/>
            </a:pPr>
            <a:r>
              <a:rPr lang="en"/>
              <a:t>Variance in Bill Amount per month is not equal</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Bonferroni Test @ </a:t>
            </a:r>
            <a:r>
              <a:rPr lang="en"/>
              <a:t>significance</a:t>
            </a:r>
            <a:r>
              <a:rPr lang="en"/>
              <a:t> 0.10</a:t>
            </a:r>
          </a:p>
        </p:txBody>
      </p:sp>
      <p:graphicFrame>
        <p:nvGraphicFramePr>
          <p:cNvPr id="318" name="Shape 318"/>
          <p:cNvGraphicFramePr/>
          <p:nvPr/>
        </p:nvGraphicFramePr>
        <p:xfrm>
          <a:off x="618850" y="1722225"/>
          <a:ext cx="3000000" cy="3000000"/>
        </p:xfrm>
        <a:graphic>
          <a:graphicData uri="http://schemas.openxmlformats.org/drawingml/2006/table">
            <a:tbl>
              <a:tblPr>
                <a:noFill/>
                <a:tableStyleId>{19B15703-44F4-465C-8F9A-13E54312E1D0}</a:tableStyleId>
              </a:tblPr>
              <a:tblGrid>
                <a:gridCol w="1923525"/>
                <a:gridCol w="1216950"/>
              </a:tblGrid>
              <a:tr h="381000">
                <a:tc>
                  <a:txBody>
                    <a:bodyPr>
                      <a:noAutofit/>
                    </a:bodyPr>
                    <a:lstStyle/>
                    <a:p>
                      <a:pPr lvl="0">
                        <a:spcBef>
                          <a:spcPts val="0"/>
                        </a:spcBef>
                        <a:buNone/>
                      </a:pPr>
                      <a:r>
                        <a:rPr lang="en"/>
                        <a:t>Comparison</a:t>
                      </a:r>
                    </a:p>
                  </a:txBody>
                  <a:tcPr marT="91425" marB="91425" marR="91425" marL="91425"/>
                </a:tc>
                <a:tc>
                  <a:txBody>
                    <a:bodyPr>
                      <a:noAutofit/>
                    </a:bodyPr>
                    <a:lstStyle/>
                    <a:p>
                      <a:pPr lvl="0">
                        <a:spcBef>
                          <a:spcPts val="0"/>
                        </a:spcBef>
                        <a:buNone/>
                      </a:pPr>
                      <a:r>
                        <a:rPr lang="en"/>
                        <a:t>P-Value</a:t>
                      </a:r>
                    </a:p>
                  </a:txBody>
                  <a:tcPr marT="91425" marB="91425" marR="91425" marL="91425"/>
                </a:tc>
              </a:tr>
              <a:tr h="381000">
                <a:tc>
                  <a:txBody>
                    <a:bodyPr>
                      <a:noAutofit/>
                    </a:bodyPr>
                    <a:lstStyle/>
                    <a:p>
                      <a:pPr lvl="0">
                        <a:spcBef>
                          <a:spcPts val="0"/>
                        </a:spcBef>
                        <a:buNone/>
                      </a:pPr>
                      <a:r>
                        <a:rPr lang="en"/>
                        <a:t>May-June</a:t>
                      </a:r>
                    </a:p>
                  </a:txBody>
                  <a:tcPr marT="91425" marB="91425" marR="91425" marL="91425"/>
                </a:tc>
                <a:tc>
                  <a:txBody>
                    <a:bodyPr>
                      <a:noAutofit/>
                    </a:bodyPr>
                    <a:lstStyle/>
                    <a:p>
                      <a:pPr lvl="0">
                        <a:spcBef>
                          <a:spcPts val="0"/>
                        </a:spcBef>
                        <a:buNone/>
                      </a:pPr>
                      <a:r>
                        <a:rPr lang="en"/>
                        <a:t>&lt; 2.2e-16</a:t>
                      </a:r>
                    </a:p>
                  </a:txBody>
                  <a:tcPr marT="91425" marB="91425" marR="91425" marL="91425"/>
                </a:tc>
              </a:tr>
              <a:tr h="381000">
                <a:tc>
                  <a:txBody>
                    <a:bodyPr>
                      <a:noAutofit/>
                    </a:bodyPr>
                    <a:lstStyle/>
                    <a:p>
                      <a:pPr lvl="0">
                        <a:spcBef>
                          <a:spcPts val="0"/>
                        </a:spcBef>
                        <a:buNone/>
                      </a:pPr>
                      <a:r>
                        <a:rPr lang="en"/>
                        <a:t>June-July</a:t>
                      </a:r>
                    </a:p>
                  </a:txBody>
                  <a:tcPr marT="91425" marB="91425" marR="91425" marL="91425"/>
                </a:tc>
                <a:tc>
                  <a:txBody>
                    <a:bodyPr>
                      <a:noAutofit/>
                    </a:bodyPr>
                    <a:lstStyle/>
                    <a:p>
                      <a:pPr lvl="0">
                        <a:spcBef>
                          <a:spcPts val="0"/>
                        </a:spcBef>
                        <a:buNone/>
                      </a:pPr>
                      <a:r>
                        <a:rPr lang="en"/>
                        <a:t>&lt;2.2e-16</a:t>
                      </a:r>
                    </a:p>
                  </a:txBody>
                  <a:tcPr marT="91425" marB="91425" marR="91425" marL="91425"/>
                </a:tc>
              </a:tr>
              <a:tr h="381000">
                <a:tc>
                  <a:txBody>
                    <a:bodyPr>
                      <a:noAutofit/>
                    </a:bodyPr>
                    <a:lstStyle/>
                    <a:p>
                      <a:pPr lvl="0" rtl="0">
                        <a:spcBef>
                          <a:spcPts val="0"/>
                        </a:spcBef>
                        <a:buNone/>
                      </a:pPr>
                      <a:r>
                        <a:rPr lang="en"/>
                        <a:t>July-August</a:t>
                      </a:r>
                    </a:p>
                  </a:txBody>
                  <a:tcPr marT="91425" marB="91425" marR="91425" marL="91425"/>
                </a:tc>
                <a:tc>
                  <a:txBody>
                    <a:bodyPr>
                      <a:noAutofit/>
                    </a:bodyPr>
                    <a:lstStyle/>
                    <a:p>
                      <a:pPr lvl="0" rtl="0">
                        <a:spcBef>
                          <a:spcPts val="0"/>
                        </a:spcBef>
                        <a:buNone/>
                      </a:pPr>
                      <a:r>
                        <a:rPr lang="en"/>
                        <a:t>2.543e-12</a:t>
                      </a:r>
                    </a:p>
                  </a:txBody>
                  <a:tcPr marT="91425" marB="91425" marR="91425" marL="91425"/>
                </a:tc>
              </a:tr>
              <a:tr h="381000">
                <a:tc>
                  <a:txBody>
                    <a:bodyPr>
                      <a:noAutofit/>
                    </a:bodyPr>
                    <a:lstStyle/>
                    <a:p>
                      <a:pPr lvl="0" rtl="0">
                        <a:spcBef>
                          <a:spcPts val="0"/>
                        </a:spcBef>
                        <a:buNone/>
                      </a:pPr>
                      <a:r>
                        <a:rPr lang="en"/>
                        <a:t>August- September</a:t>
                      </a:r>
                    </a:p>
                  </a:txBody>
                  <a:tcPr marT="91425" marB="91425" marR="91425" marL="91425"/>
                </a:tc>
                <a:tc>
                  <a:txBody>
                    <a:bodyPr>
                      <a:noAutofit/>
                    </a:bodyPr>
                    <a:lstStyle/>
                    <a:p>
                      <a:pPr lvl="0" rtl="0">
                        <a:spcBef>
                          <a:spcPts val="0"/>
                        </a:spcBef>
                        <a:buNone/>
                      </a:pPr>
                      <a:r>
                        <a:rPr lang="en"/>
                        <a:t>2.085e-09</a:t>
                      </a:r>
                    </a:p>
                  </a:txBody>
                  <a:tcPr marT="91425" marB="91425" marR="91425" marL="91425"/>
                </a:tc>
              </a:tr>
            </a:tbl>
          </a:graphicData>
        </a:graphic>
      </p:graphicFrame>
      <p:pic>
        <p:nvPicPr>
          <p:cNvPr id="319" name="Shape 319"/>
          <p:cNvPicPr preferRelativeResize="0"/>
          <p:nvPr/>
        </p:nvPicPr>
        <p:blipFill>
          <a:blip r:embed="rId3">
            <a:alphaModFix/>
          </a:blip>
          <a:stretch>
            <a:fillRect/>
          </a:stretch>
        </p:blipFill>
        <p:spPr>
          <a:xfrm>
            <a:off x="3939525" y="1277625"/>
            <a:ext cx="5079875" cy="3056415"/>
          </a:xfrm>
          <a:prstGeom prst="rect">
            <a:avLst/>
          </a:prstGeom>
          <a:noFill/>
          <a:ln>
            <a:noFill/>
          </a:ln>
        </p:spPr>
      </p:pic>
      <p:sp>
        <p:nvSpPr>
          <p:cNvPr id="320" name="Shape 320"/>
          <p:cNvSpPr txBox="1"/>
          <p:nvPr/>
        </p:nvSpPr>
        <p:spPr>
          <a:xfrm>
            <a:off x="1209425" y="4221375"/>
            <a:ext cx="7339800" cy="856200"/>
          </a:xfrm>
          <a:prstGeom prst="rect">
            <a:avLst/>
          </a:prstGeom>
          <a:noFill/>
          <a:ln>
            <a:noFill/>
          </a:ln>
        </p:spPr>
        <p:txBody>
          <a:bodyPr anchorCtr="0" anchor="t" bIns="91425" lIns="91425" rIns="91425" wrap="square" tIns="91425">
            <a:noAutofit/>
          </a:bodyPr>
          <a:lstStyle/>
          <a:p>
            <a:pPr lvl="0" algn="ctr">
              <a:spcBef>
                <a:spcPts val="0"/>
              </a:spcBef>
              <a:buNone/>
            </a:pPr>
            <a:r>
              <a:rPr b="1" i="1" lang="en"/>
              <a:t>Overall Trend:</a:t>
            </a:r>
            <a:r>
              <a:rPr lang="en"/>
              <a:t> </a:t>
            </a:r>
          </a:p>
          <a:p>
            <a:pPr lvl="0" algn="ctr">
              <a:spcBef>
                <a:spcPts val="0"/>
              </a:spcBef>
              <a:buNone/>
            </a:pPr>
            <a:r>
              <a:rPr lang="en"/>
              <a:t>The mean amount </a:t>
            </a:r>
            <a:r>
              <a:rPr lang="en"/>
              <a:t>spent</a:t>
            </a:r>
            <a:r>
              <a:rPr lang="en"/>
              <a:t> is increasing from May to September when benchmarked against the initial April Bill Amount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Hypothesis 1: Conclusion</a:t>
            </a:r>
          </a:p>
        </p:txBody>
      </p:sp>
      <p:sp>
        <p:nvSpPr>
          <p:cNvPr id="326" name="Shape 326"/>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sz="1800"/>
              <a:t>Bill amounts are not the same throughout months</a:t>
            </a:r>
          </a:p>
          <a:p>
            <a:pPr indent="-342900" lvl="1" marL="914400" rtl="0">
              <a:spcBef>
                <a:spcPts val="0"/>
              </a:spcBef>
              <a:spcAft>
                <a:spcPts val="0"/>
              </a:spcAft>
              <a:buSzPct val="100000"/>
            </a:pPr>
            <a:r>
              <a:rPr lang="en" sz="1800"/>
              <a:t>Consumer spending in different months varies</a:t>
            </a:r>
          </a:p>
          <a:p>
            <a:pPr indent="-342900" lvl="1" marL="914400">
              <a:spcBef>
                <a:spcPts val="0"/>
              </a:spcBef>
              <a:buSzPct val="100000"/>
            </a:pPr>
            <a:r>
              <a:rPr lang="en" sz="1800"/>
              <a:t>Further work: Factors that affect spending and validate our findings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rtl="0">
              <a:spcBef>
                <a:spcPts val="0"/>
              </a:spcBef>
              <a:buNone/>
            </a:pPr>
            <a:r>
              <a:rPr lang="en"/>
              <a:t>Hypothesis 2: Understanding variables contributing to default rate</a:t>
            </a:r>
          </a:p>
        </p:txBody>
      </p:sp>
      <p:sp>
        <p:nvSpPr>
          <p:cNvPr id="332" name="Shape 332"/>
          <p:cNvSpPr txBox="1"/>
          <p:nvPr>
            <p:ph idx="1" type="body"/>
          </p:nvPr>
        </p:nvSpPr>
        <p:spPr>
          <a:xfrm>
            <a:off x="1056750" y="1990050"/>
            <a:ext cx="7030500" cy="2541600"/>
          </a:xfrm>
          <a:prstGeom prst="rect">
            <a:avLst/>
          </a:prstGeom>
          <a:ln cap="flat" cmpd="sng" w="19050">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
              <a:t>Data </a:t>
            </a:r>
            <a:r>
              <a:rPr lang="en"/>
              <a:t>Preprocessing:</a:t>
            </a:r>
          </a:p>
          <a:p>
            <a:pPr indent="-95250" lvl="0" marL="457200" rtl="0">
              <a:spcBef>
                <a:spcPts val="0"/>
              </a:spcBef>
              <a:spcAft>
                <a:spcPts val="0"/>
              </a:spcAft>
              <a:buClr>
                <a:srgbClr val="000000"/>
              </a:buClr>
              <a:buSzPct val="100000"/>
              <a:buFont typeface="Maven Pro"/>
              <a:buAutoNum type="arabicPeriod"/>
            </a:pPr>
            <a:r>
              <a:rPr lang="en" sz="1100">
                <a:solidFill>
                  <a:srgbClr val="000000"/>
                </a:solidFill>
                <a:latin typeface="Maven Pro"/>
                <a:ea typeface="Maven Pro"/>
                <a:cs typeface="Maven Pro"/>
                <a:sym typeface="Maven Pro"/>
              </a:rPr>
              <a:t>Choosing the  history of past payment,  amount of bill statement and amount of previous payment as our variable candidates, the periods are six month.</a:t>
            </a:r>
          </a:p>
          <a:p>
            <a:pPr indent="-95250" lvl="0" marL="457200" rtl="0">
              <a:spcBef>
                <a:spcPts val="0"/>
              </a:spcBef>
              <a:spcAft>
                <a:spcPts val="0"/>
              </a:spcAft>
              <a:buClr>
                <a:srgbClr val="000000"/>
              </a:buClr>
              <a:buSzPct val="100000"/>
              <a:buFont typeface="Maven Pro"/>
              <a:buAutoNum type="arabicPeriod"/>
            </a:pPr>
            <a:r>
              <a:rPr lang="en" sz="1100">
                <a:solidFill>
                  <a:srgbClr val="000000"/>
                </a:solidFill>
                <a:latin typeface="Maven Pro"/>
                <a:ea typeface="Maven Pro"/>
                <a:cs typeface="Maven Pro"/>
                <a:sym typeface="Maven Pro"/>
              </a:rPr>
              <a:t>Using the summation of the history of past payment in 6 months as one variable. Since  there are  some negative values, the same positive value is added  to the summation in order to adjust the minimum values to positive one. Thus we get a new variable.</a:t>
            </a:r>
          </a:p>
          <a:p>
            <a:pPr indent="-95250" lvl="0" marL="457200" rtl="0">
              <a:spcBef>
                <a:spcPts val="0"/>
              </a:spcBef>
              <a:spcAft>
                <a:spcPts val="0"/>
              </a:spcAft>
              <a:buClr>
                <a:srgbClr val="000000"/>
              </a:buClr>
              <a:buSzPct val="100000"/>
              <a:buFont typeface="Maven Pro"/>
              <a:buAutoNum type="arabicPeriod"/>
            </a:pPr>
            <a:r>
              <a:rPr lang="en" sz="1100">
                <a:solidFill>
                  <a:srgbClr val="000000"/>
                </a:solidFill>
                <a:latin typeface="Maven Pro"/>
                <a:ea typeface="Maven Pro"/>
                <a:cs typeface="Maven Pro"/>
                <a:sym typeface="Maven Pro"/>
              </a:rPr>
              <a:t>Setting the negative values in the bill statements and previous payments as “1” (relatively few negative numbers). After log transformation, they will be 0.</a:t>
            </a:r>
          </a:p>
          <a:p>
            <a:pPr indent="-95250" lvl="0" marL="457200" rtl="0">
              <a:spcBef>
                <a:spcPts val="0"/>
              </a:spcBef>
              <a:spcAft>
                <a:spcPts val="0"/>
              </a:spcAft>
              <a:buClr>
                <a:srgbClr val="000000"/>
              </a:buClr>
              <a:buSzPct val="100000"/>
              <a:buFont typeface="Maven Pro"/>
              <a:buAutoNum type="arabicPeriod"/>
            </a:pPr>
            <a:r>
              <a:rPr lang="en" sz="1100">
                <a:solidFill>
                  <a:srgbClr val="000000"/>
                </a:solidFill>
                <a:latin typeface="Maven Pro"/>
                <a:ea typeface="Maven Pro"/>
                <a:cs typeface="Maven Pro"/>
                <a:sym typeface="Maven Pro"/>
              </a:rPr>
              <a:t>Log transformation for all the chosen variables.</a:t>
            </a:r>
          </a:p>
          <a:p>
            <a:pPr lvl="0" rtl="0">
              <a:spcBef>
                <a:spcPts val="0"/>
              </a:spcBef>
              <a:spcAft>
                <a:spcPts val="0"/>
              </a:spcAft>
              <a:buNone/>
            </a:pPr>
            <a:r>
              <a:t/>
            </a:r>
            <a:endParaRPr sz="1100">
              <a:solidFill>
                <a:srgbClr val="000000"/>
              </a:solidFill>
              <a:latin typeface="Maven Pro"/>
              <a:ea typeface="Maven Pro"/>
              <a:cs typeface="Maven Pro"/>
              <a:sym typeface="Maven Pro"/>
            </a:endParaRPr>
          </a:p>
          <a:p>
            <a:pPr lvl="0">
              <a:spcBef>
                <a:spcPts val="0"/>
              </a:spcBef>
              <a:buNone/>
            </a:pPr>
            <a:r>
              <a:t/>
            </a:r>
            <a:endParaRPr sz="1100">
              <a:solidFill>
                <a:srgbClr val="000000"/>
              </a:solidFill>
            </a:endParaRPr>
          </a:p>
          <a:p>
            <a:pPr lvl="0">
              <a:spcBef>
                <a:spcPts val="0"/>
              </a:spcBef>
              <a:buNone/>
            </a:pPr>
            <a:r>
              <a:t/>
            </a:r>
            <a:endParaRP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