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354" r:id="rId7"/>
    <p:sldId id="262" r:id="rId8"/>
    <p:sldId id="677" r:id="rId9"/>
    <p:sldId id="263" r:id="rId10"/>
    <p:sldId id="716" r:id="rId11"/>
    <p:sldId id="277" r:id="rId12"/>
    <p:sldId id="724" r:id="rId13"/>
    <p:sldId id="712" r:id="rId14"/>
    <p:sldId id="725" r:id="rId15"/>
    <p:sldId id="727" r:id="rId16"/>
    <p:sldId id="628" r:id="rId17"/>
    <p:sldId id="706" r:id="rId18"/>
    <p:sldId id="259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t18" initials="z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075" autoAdjust="0"/>
  </p:normalViewPr>
  <p:slideViewPr>
    <p:cSldViewPr snapToGrid="0" snapToObjects="1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019F7-9E11-584C-96DD-54FFBDE681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3EA0-7E6A-7642-BD53-B27D3C35CA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首先是背景介绍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DSMP</a:t>
            </a:r>
            <a:r>
              <a:rPr lang="zh-CN" altLang="en-US" dirty="0"/>
              <a:t>定义</a:t>
            </a:r>
            <a:endParaRPr lang="zh-CN" altLang="en-US" dirty="0"/>
          </a:p>
          <a:p>
            <a:r>
              <a:rPr lang="zh-CN" altLang="en-US" dirty="0"/>
              <a:t>大概流程：</a:t>
            </a:r>
            <a:endParaRPr lang="zh-CN" altLang="en-US" dirty="0"/>
          </a:p>
          <a:p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通过交换机自带的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流量镜像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功能，将经过核心交换机的流量镜像。</a:t>
            </a:r>
            <a:endParaRPr lang="zh-CN" altLang="en-US">
              <a:latin typeface="+mj-ea"/>
              <a:ea typeface="+mj-ea"/>
              <a:cs typeface="+mj-ea"/>
              <a:sym typeface="+mn-ea"/>
            </a:endParaRPr>
          </a:p>
          <a:p>
            <a:r>
              <a:rPr lang="en-US" altLang="zh-CN" dirty="0"/>
              <a:t>13</a:t>
            </a:r>
            <a:r>
              <a:rPr lang="zh-CN" altLang="en-US" dirty="0"/>
              <a:t>段的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  <a:r>
              <a:rPr lang="en-US" altLang="zh-CN" dirty="0"/>
              <a:t>11</a:t>
            </a:r>
            <a:r>
              <a:rPr lang="zh-CN" altLang="en-US" dirty="0"/>
              <a:t>段的</a:t>
            </a:r>
            <a:r>
              <a:rPr lang="en-US" altLang="zh-CN" dirty="0"/>
              <a:t>ip</a:t>
            </a:r>
            <a:r>
              <a:rPr lang="zh-CN" altLang="en-US" dirty="0"/>
              <a:t>，流量需要经过核心交换机，但是</a:t>
            </a:r>
            <a:r>
              <a:rPr lang="en-US" altLang="zh-CN" dirty="0"/>
              <a:t>11</a:t>
            </a:r>
            <a:r>
              <a:rPr lang="zh-CN" altLang="en-US" dirty="0"/>
              <a:t>段和</a:t>
            </a:r>
            <a:r>
              <a:rPr lang="en-US" altLang="zh-CN" dirty="0"/>
              <a:t>12</a:t>
            </a:r>
            <a:r>
              <a:rPr lang="zh-CN" altLang="en-US" dirty="0"/>
              <a:t>段是连在同一个路由器上的，流量只经过路由器，不需要到核心交换机，所以刃甲不会收到流量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4" y="1375070"/>
            <a:ext cx="11555405" cy="1877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04" y="5835699"/>
            <a:ext cx="6317295" cy="374806"/>
          </a:xfrm>
          <a:prstGeom prst="rect">
            <a:avLst/>
          </a:prstGeom>
        </p:spPr>
      </p:pic>
      <p:sp>
        <p:nvSpPr>
          <p:cNvPr id="5" name="Freeform 8"/>
          <p:cNvSpPr>
            <a:spLocks noEditPoints="1"/>
          </p:cNvSpPr>
          <p:nvPr userDrawn="1"/>
        </p:nvSpPr>
        <p:spPr bwMode="auto">
          <a:xfrm rot="10800000">
            <a:off x="8559800" y="434445"/>
            <a:ext cx="3632200" cy="1146289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787775" y="2188255"/>
            <a:ext cx="5878513" cy="39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300"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19400"/>
            <a:ext cx="2960688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spc="300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9" y="214554"/>
            <a:ext cx="11439250" cy="4200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21" y="3623553"/>
            <a:ext cx="12978063" cy="5112387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0040" y="343015"/>
            <a:ext cx="62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2B7E86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</a:rPr>
              <a:t>默安科技</a:t>
            </a:r>
            <a:endParaRPr kumimoji="1" lang="zh-CN" altLang="en-US" sz="800" dirty="0">
              <a:solidFill>
                <a:srgbClr val="2B7E86"/>
              </a:solidFill>
              <a:latin typeface="PingFang SC Medium" panose="020B0400000000000000" charset="-122"/>
              <a:ea typeface="PingFang SC Medium" panose="020B0400000000000000" charset="-122"/>
              <a:cs typeface="PingFang SC Medium" panose="020B04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9" y="6207140"/>
            <a:ext cx="11439250" cy="420004"/>
          </a:xfrm>
          <a:prstGeom prst="rect">
            <a:avLst/>
          </a:prstGeom>
        </p:spPr>
      </p:pic>
      <p:sp>
        <p:nvSpPr>
          <p:cNvPr id="8" name="Freeform 8"/>
          <p:cNvSpPr>
            <a:spLocks noEditPoints="1"/>
          </p:cNvSpPr>
          <p:nvPr userDrawn="1"/>
        </p:nvSpPr>
        <p:spPr bwMode="auto">
          <a:xfrm rot="10800000">
            <a:off x="5465648" y="434444"/>
            <a:ext cx="6726352" cy="2122775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44575" y="979488"/>
            <a:ext cx="5780768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 i="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55461" y="1828800"/>
            <a:ext cx="5780088" cy="2405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227D86"/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50040" y="6333644"/>
            <a:ext cx="62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2B7E86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</a:rPr>
              <a:t>默安科技</a:t>
            </a:r>
            <a:endParaRPr kumimoji="1" lang="zh-CN" altLang="en-US" sz="800" dirty="0">
              <a:solidFill>
                <a:srgbClr val="2B7E86"/>
              </a:solidFill>
              <a:latin typeface="PingFang SC Medium" panose="020B0400000000000000" charset="-122"/>
              <a:ea typeface="PingFang SC Medium" panose="020B0400000000000000" charset="-122"/>
              <a:cs typeface="PingFang SC Medium" panose="020B040000000000000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8" y="322150"/>
            <a:ext cx="595564" cy="721798"/>
          </a:xfrm>
          <a:prstGeom prst="rect">
            <a:avLst/>
          </a:prstGeom>
        </p:spPr>
      </p:pic>
      <p:sp>
        <p:nvSpPr>
          <p:cNvPr id="4" name="Freeform 8"/>
          <p:cNvSpPr>
            <a:spLocks noEditPoints="1"/>
          </p:cNvSpPr>
          <p:nvPr userDrawn="1"/>
        </p:nvSpPr>
        <p:spPr bwMode="auto">
          <a:xfrm rot="10800000">
            <a:off x="8559800" y="434445"/>
            <a:ext cx="3632200" cy="1146289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21" y="3623553"/>
            <a:ext cx="12978063" cy="5112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2200"/>
            <a:ext cx="12192001" cy="176226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463800" y="26532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THANK</a:t>
            </a:r>
            <a:r>
              <a:rPr kumimoji="1" lang="zh-CN" altLang="en-US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   </a:t>
            </a:r>
            <a:r>
              <a:rPr kumimoji="1" lang="en-US" altLang="zh-CN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YOU</a:t>
            </a:r>
            <a:endParaRPr kumimoji="1" lang="zh-CN" altLang="en-US" sz="3600" b="1" spc="1500" dirty="0">
              <a:solidFill>
                <a:srgbClr val="2B7E86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/Users/a1234/dsmp-selenium/ns/allsee/allsee.app" TargetMode="External"/><Relationship Id="rId8" Type="http://schemas.openxmlformats.org/officeDocument/2006/relationships/hyperlink" Target="/Users/a1234/dsmp-selenium/ns/vuln/vuln.app" TargetMode="External"/><Relationship Id="rId7" Type="http://schemas.openxmlformats.org/officeDocument/2006/relationships/hyperlink" Target="/Users/a1234/dsmp-selenium/ns/template/template.app" TargetMode="External"/><Relationship Id="rId6" Type="http://schemas.openxmlformats.org/officeDocument/2006/relationships/hyperlink" Target="/Users/a1234/dsmp-selenium/ns/user/user.app" TargetMode="External"/><Relationship Id="rId5" Type="http://schemas.openxmlformats.org/officeDocument/2006/relationships/hyperlink" Target="/Users/a1234/dsmp-selenium/ns/task/task.app" TargetMode="External"/><Relationship Id="rId4" Type="http://schemas.openxmlformats.org/officeDocument/2006/relationships/hyperlink" Target="/Users/a1234/dsmp-selenium/ns/project/project.app" TargetMode="External"/><Relationship Id="rId3" Type="http://schemas.openxmlformats.org/officeDocument/2006/relationships/hyperlink" Target="/Users/a1234/dsmp-selenium/ns/post/post.app" TargetMode="External"/><Relationship Id="rId2" Type="http://schemas.openxmlformats.org/officeDocument/2006/relationships/hyperlink" Target="/Users/a1234/dsmp-selenium/superadmin/ns/superadmin.app" TargetMode="Externa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hyperlink" Target="/Users/a1234/dsmp-selenium/ns/engine_manager/SCA/engine.app" TargetMode="External"/><Relationship Id="rId1" Type="http://schemas.openxmlformats.org/officeDocument/2006/relationships/hyperlink" Target="/Users/a1234/dsmp-selenium/superadmin/login/dist/admin-login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0453" y="2086751"/>
            <a:ext cx="7214842" cy="534702"/>
          </a:xfrm>
        </p:spPr>
        <p:txBody>
          <a:bodyPr/>
          <a:lstStyle/>
          <a:p>
            <a:r>
              <a:rPr kumimoji="1" lang="en-US" altLang="zh-CN" sz="3600" b="1" dirty="0">
                <a:solidFill>
                  <a:srgbClr val="227D86"/>
                </a:solidFill>
                <a:latin typeface="黑体" panose="02010609060101010101" charset="-122"/>
              </a:rPr>
              <a:t>DSMP V1.1.0</a:t>
            </a:r>
            <a:r>
              <a:rPr kumimoji="1" lang="zh-CN" altLang="en-US" sz="3600" b="1" dirty="0">
                <a:solidFill>
                  <a:srgbClr val="227D86"/>
                </a:solidFill>
                <a:latin typeface="黑体" panose="02010609060101010101" charset="-122"/>
              </a:rPr>
              <a:t> 业务分享</a:t>
            </a:r>
            <a:endParaRPr kumimoji="1" lang="zh-CN" altLang="en-US" sz="3600" b="1" dirty="0">
              <a:solidFill>
                <a:srgbClr val="227D86"/>
              </a:solidFill>
              <a:latin typeface="+mn-ea"/>
            </a:endParaRPr>
          </a:p>
          <a:p>
            <a:endParaRPr kumimoji="1"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37821" y="4672977"/>
            <a:ext cx="5068744" cy="392112"/>
          </a:xfrm>
        </p:spPr>
        <p:txBody>
          <a:bodyPr/>
          <a:lstStyle/>
          <a:p>
            <a:r>
              <a:rPr kumimoji="1" lang="zh-CN" altLang="en-US" sz="2000" b="1" dirty="0">
                <a:solidFill>
                  <a:srgbClr val="227D86"/>
                </a:solidFill>
                <a:latin typeface="+mn-ea"/>
                <a:ea typeface="+mn-ea"/>
              </a:rPr>
              <a:t>测试组-智慧运营 李振强</a:t>
            </a:r>
            <a:endParaRPr kumimoji="1" lang="zh-CN" altLang="en-US" sz="2000" b="1" dirty="0">
              <a:solidFill>
                <a:srgbClr val="227D86"/>
              </a:solidFill>
              <a:latin typeface="+mn-ea"/>
              <a:ea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6836121" y="5069078"/>
            <a:ext cx="5068744" cy="3921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 spc="300">
                <a:solidFill>
                  <a:schemeClr val="tx1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1" dirty="0">
                <a:solidFill>
                  <a:srgbClr val="227D86"/>
                </a:solidFill>
                <a:latin typeface="+mn-ea"/>
                <a:ea typeface="+mn-ea"/>
              </a:rPr>
              <a:t>2024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kumimoji="1" lang="en-US" altLang="zh-CN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kumimoji="1" lang="en-US" altLang="zh-CN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23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kumimoji="1" lang="zh-CN" altLang="en-US" sz="2000" b="1" dirty="0">
              <a:solidFill>
                <a:srgbClr val="227D8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3.3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任务数据库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5565" y="160401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4940300" y="1756857"/>
            <a:ext cx="3028950" cy="4530482"/>
            <a:chOff x="12403" y="3659"/>
            <a:chExt cx="4115" cy="6594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03" y="3659"/>
              <a:ext cx="3382" cy="6443"/>
              <a:chOff x="13963" y="3069"/>
              <a:chExt cx="3382" cy="644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963" y="3069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226" y="3384"/>
                <a:ext cx="2671" cy="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tbl_scan_task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63" y="4234"/>
                <a:ext cx="3382" cy="52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529" y="5014"/>
              <a:ext cx="3989" cy="5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project_version_id: string</a:t>
              </a:r>
              <a:endParaRPr lang="en-US" altLang="zh-CN" sz="1200"/>
            </a:p>
            <a:p>
              <a:r>
                <a:rPr lang="en-US" altLang="zh-CN" sz="1200"/>
                <a:t>project_stage:long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engine_id: string</a:t>
              </a:r>
              <a:endParaRPr lang="en-US" altLang="zh-CN" sz="1200"/>
            </a:p>
            <a:p>
              <a:r>
                <a:rPr lang="en-US" altLang="zh-CN" sz="1200"/>
                <a:t>create_user_id: string</a:t>
              </a:r>
              <a:endParaRPr lang="en-US" altLang="zh-CN" sz="1200"/>
            </a:p>
            <a:p>
              <a:r>
                <a:rPr lang="en-US" altLang="zh-CN" sz="1200"/>
                <a:t>create_user_name: string</a:t>
              </a:r>
              <a:endParaRPr lang="en-US" altLang="zh-CN" sz="1200"/>
            </a:p>
            <a:p>
              <a:r>
                <a:rPr lang="en-US" altLang="zh-CN" sz="1200"/>
                <a:t>sca_task:</a:t>
              </a:r>
              <a:endParaRPr lang="en-US" altLang="zh-CN" sz="1200"/>
            </a:p>
            <a:p>
              <a:r>
                <a:rPr lang="en-US" altLang="zh-CN" sz="1200"/>
                <a:t>sast_task:</a:t>
              </a:r>
              <a:endParaRPr lang="en-US" altLang="zh-CN" sz="1200"/>
            </a:p>
            <a:p>
              <a:r>
                <a:rPr lang="en-US" altLang="zh-CN" sz="1200"/>
                <a:t>iast_task:</a:t>
              </a:r>
              <a:endParaRPr lang="en-US" altLang="zh-CN" sz="1200"/>
            </a:p>
            <a:p>
              <a:r>
                <a:rPr lang="en-US" altLang="zh-CN" sz="1200"/>
                <a:t>scan_progress: ScanProgress</a:t>
              </a:r>
              <a:endParaRPr lang="en-US" altLang="zh-CN" sz="1200"/>
            </a:p>
            <a:p>
              <a:r>
                <a:rPr lang="en-US" altLang="zh-CN" sz="1200"/>
                <a:t>scan_reason: string</a:t>
              </a:r>
              <a:endParaRPr lang="en-US" altLang="zh-CN" sz="1200"/>
            </a:p>
            <a:p>
              <a:r>
                <a:rPr lang="en-US" altLang="zh-CN" sz="1200"/>
                <a:t>task_notify: TaskNotify</a:t>
              </a:r>
              <a:endParaRPr lang="en-US" altLang="zh-CN" sz="1200"/>
            </a:p>
            <a:p>
              <a:r>
                <a:rPr lang="en-US" altLang="zh-CN" sz="1200"/>
                <a:t>create_time: time.Time</a:t>
              </a:r>
              <a:endParaRPr lang="en-US" altLang="zh-CN" sz="1200"/>
            </a:p>
            <a:p>
              <a:r>
                <a:rPr lang="en-US" altLang="zh-CN" sz="1200"/>
                <a:t>update_time: time.Time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02905" y="3744629"/>
            <a:ext cx="2377440" cy="1394906"/>
            <a:chOff x="12403" y="3655"/>
            <a:chExt cx="4092" cy="3356"/>
          </a:xfrm>
        </p:grpSpPr>
        <p:grpSp>
          <p:nvGrpSpPr>
            <p:cNvPr id="8" name="组合 7"/>
            <p:cNvGrpSpPr/>
            <p:nvPr/>
          </p:nvGrpSpPr>
          <p:grpSpPr>
            <a:xfrm>
              <a:off x="12403" y="3655"/>
              <a:ext cx="3382" cy="3335"/>
              <a:chOff x="13963" y="3065"/>
              <a:chExt cx="3382" cy="333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963" y="3065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226" y="3384"/>
                <a:ext cx="2671" cy="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tbl_sync_task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3963" y="4234"/>
                <a:ext cx="3382" cy="21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2529" y="5014"/>
              <a:ext cx="3966" cy="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engine_id: string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76120" y="1757200"/>
            <a:ext cx="2860599" cy="1783179"/>
            <a:chOff x="12403" y="3655"/>
            <a:chExt cx="3966" cy="5363"/>
          </a:xfrm>
        </p:grpSpPr>
        <p:grpSp>
          <p:nvGrpSpPr>
            <p:cNvPr id="20" name="组合 19"/>
            <p:cNvGrpSpPr/>
            <p:nvPr/>
          </p:nvGrpSpPr>
          <p:grpSpPr>
            <a:xfrm>
              <a:off x="12403" y="3655"/>
              <a:ext cx="3382" cy="5341"/>
              <a:chOff x="13963" y="3065"/>
              <a:chExt cx="3382" cy="534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963" y="3065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4378" y="3254"/>
                <a:ext cx="2671" cy="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tbl_project_relation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963" y="4233"/>
                <a:ext cx="3382" cy="41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2403" y="4857"/>
              <a:ext cx="3966" cy="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dsmp_project_id: string</a:t>
              </a:r>
              <a:endParaRPr lang="en-US" altLang="zh-CN" sz="1200"/>
            </a:p>
            <a:p>
              <a:r>
                <a:rPr lang="en-US" altLang="zh-CN" sz="1200"/>
                <a:t>dsmp_project_version_id: string</a:t>
              </a:r>
              <a:endParaRPr lang="en-US" altLang="zh-CN" sz="1200"/>
            </a:p>
            <a:p>
              <a:r>
                <a:rPr lang="en-US" altLang="zh-CN" sz="1200"/>
                <a:t>engine_id: string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project_id: long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02905" y="1757246"/>
            <a:ext cx="2199005" cy="1136449"/>
            <a:chOff x="12403" y="3918"/>
            <a:chExt cx="4092" cy="1843"/>
          </a:xfrm>
        </p:grpSpPr>
        <p:grpSp>
          <p:nvGrpSpPr>
            <p:cNvPr id="26" name="组合 25"/>
            <p:cNvGrpSpPr/>
            <p:nvPr/>
          </p:nvGrpSpPr>
          <p:grpSpPr>
            <a:xfrm>
              <a:off x="12403" y="3918"/>
              <a:ext cx="3218" cy="1798"/>
              <a:chOff x="13963" y="3328"/>
              <a:chExt cx="3218" cy="179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963" y="3328"/>
                <a:ext cx="3218" cy="9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4330" y="3532"/>
                <a:ext cx="2671" cy="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tbl_sdl_engine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3963" y="4234"/>
                <a:ext cx="3217" cy="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2529" y="5014"/>
              <a:ext cx="3966" cy="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endParaRPr lang="en-US" altLang="zh-CN" sz="12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976120" y="3744595"/>
            <a:ext cx="2711450" cy="2672197"/>
            <a:chOff x="12403" y="3656"/>
            <a:chExt cx="4041" cy="4366"/>
          </a:xfrm>
        </p:grpSpPr>
        <p:grpSp>
          <p:nvGrpSpPr>
            <p:cNvPr id="32" name="组合 31"/>
            <p:cNvGrpSpPr/>
            <p:nvPr/>
          </p:nvGrpSpPr>
          <p:grpSpPr>
            <a:xfrm>
              <a:off x="12403" y="3656"/>
              <a:ext cx="3382" cy="4366"/>
              <a:chOff x="13963" y="3066"/>
              <a:chExt cx="3382" cy="436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963" y="3066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089" y="3404"/>
                <a:ext cx="3035" cy="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tbl_scan_task_record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963" y="4234"/>
                <a:ext cx="3382" cy="31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2529" y="5014"/>
              <a:ext cx="3915" cy="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project_version: string</a:t>
              </a:r>
              <a:endParaRPr lang="en-US" altLang="zh-CN" sz="1200"/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sca_task_record: </a:t>
              </a:r>
              <a:endParaRPr lang="en-US" altLang="zh-CN" sz="1200"/>
            </a:p>
            <a:p>
              <a:r>
                <a:rPr lang="en-US" altLang="zh-CN" sz="1200"/>
                <a:t>sast_task_record:</a:t>
              </a:r>
              <a:endParaRPr lang="en-US" altLang="zh-CN" sz="1200"/>
            </a:p>
            <a:p>
              <a:r>
                <a:rPr lang="en-US" altLang="zh-CN" sz="1200"/>
                <a:t>iast_task_record:</a:t>
              </a:r>
              <a:endParaRPr lang="en-US" altLang="zh-CN" sz="1200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6345555" y="2741295"/>
            <a:ext cx="1805305" cy="1396365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182620" y="2893695"/>
            <a:ext cx="1899285" cy="26022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685540" y="2532380"/>
            <a:ext cx="1348740" cy="854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90315" y="2741295"/>
            <a:ext cx="1253490" cy="854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277235" y="2893695"/>
            <a:ext cx="1795145" cy="12344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8756650" y="2741295"/>
            <a:ext cx="541655" cy="1994535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3.4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任务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日志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247900"/>
            <a:ext cx="10731500" cy="3924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0160" y="18796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扫描任务完成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37320" y="2247900"/>
            <a:ext cx="1520825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07780" y="4564380"/>
            <a:ext cx="1520825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26000" y="5986145"/>
            <a:ext cx="1673225" cy="18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3.5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漏洞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0480" y="2058035"/>
            <a:ext cx="2309495" cy="3855720"/>
            <a:chOff x="12402" y="3656"/>
            <a:chExt cx="4093" cy="6446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02" y="3656"/>
              <a:ext cx="3383" cy="6446"/>
              <a:chOff x="13962" y="3066"/>
              <a:chExt cx="3383" cy="644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962" y="3066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226" y="3384"/>
                <a:ext cx="2671" cy="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63" y="4234"/>
                <a:ext cx="3382" cy="52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529" y="4920"/>
              <a:ext cx="3966" cy="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project_version: string</a:t>
              </a:r>
              <a:endParaRPr lang="en-US" altLang="zh-CN" sz="1200"/>
            </a:p>
            <a:p>
              <a:r>
                <a:rPr lang="en-US" altLang="zh-CN" sz="1200"/>
                <a:t>task_ids: []TaskID</a:t>
              </a:r>
              <a:endParaRPr lang="en-US" altLang="zh-CN" sz="1200"/>
            </a:p>
            <a:p>
              <a:r>
                <a:rPr lang="en-US" altLang="zh-CN" sz="1200"/>
                <a:t>sync_ids: []string</a:t>
              </a:r>
              <a:endParaRPr lang="en-US" altLang="zh-CN" sz="1200"/>
            </a:p>
            <a:p>
              <a:r>
                <a:rPr lang="en-US" altLang="zh-CN" sz="1200"/>
                <a:t>labels :[]string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vuln_unique_id: string</a:t>
              </a:r>
              <a:endParaRPr lang="en-US" altLang="zh-CN" sz="1200"/>
            </a:p>
            <a:p>
              <a:r>
                <a:rPr lang="en-US" altLang="zh-CN" sz="1200"/>
                <a:t>detect_engines: []string</a:t>
              </a:r>
              <a:endParaRPr lang="en-US" altLang="zh-CN" sz="1200"/>
            </a:p>
            <a:p>
              <a:r>
                <a:rPr lang="en-US" altLang="zh-CN" sz="1200"/>
                <a:t>risk_level: int</a:t>
              </a:r>
              <a:endParaRPr lang="en-US" altLang="zh-CN" sz="1200"/>
            </a:p>
            <a:p>
              <a:r>
                <a:rPr lang="en-US" altLang="zh-CN" sz="1200"/>
                <a:t>vuln_type: string</a:t>
              </a:r>
              <a:endParaRPr lang="en-US" altLang="zh-CN" sz="1200"/>
            </a:p>
            <a:p>
              <a:r>
                <a:rPr lang="en-US" altLang="zh-CN" sz="1200"/>
                <a:t>vuln_status_id: string</a:t>
              </a:r>
              <a:endParaRPr lang="en-US" altLang="zh-CN" sz="1200"/>
            </a:p>
            <a:p>
              <a:r>
                <a:rPr lang="en-US" altLang="zh-CN" sz="1200"/>
                <a:t>vuln_status_locate: int</a:t>
              </a:r>
              <a:endParaRPr lang="en-US" altLang="zh-CN" sz="1200"/>
            </a:p>
            <a:p>
              <a:r>
                <a:rPr lang="en-US" altLang="zh-CN" sz="1200"/>
                <a:t>vuln_locations: []string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4200" y="2149475"/>
            <a:ext cx="2169160" cy="1580515"/>
            <a:chOff x="12403" y="3687"/>
            <a:chExt cx="3922" cy="2339"/>
          </a:xfrm>
        </p:grpSpPr>
        <p:grpSp>
          <p:nvGrpSpPr>
            <p:cNvPr id="55" name="组合 54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226" y="3384"/>
                <a:ext cx="2671" cy="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tbl_activity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2655" y="4783"/>
              <a:ext cx="3670" cy="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vuln_id: objectid</a:t>
              </a:r>
              <a:endParaRPr lang="en-US" altLang="zh-CN" sz="1200"/>
            </a:p>
            <a:p>
              <a:r>
                <a:rPr lang="en-US" altLang="zh-CN" sz="1200"/>
                <a:t>activity_type: int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12580" y="4472940"/>
            <a:ext cx="2589810" cy="1964261"/>
            <a:chOff x="12403" y="3687"/>
            <a:chExt cx="3934" cy="2339"/>
          </a:xfrm>
        </p:grpSpPr>
        <p:grpSp>
          <p:nvGrpSpPr>
            <p:cNvPr id="17" name="组合 16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4226" y="3384"/>
                <a:ext cx="2671" cy="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tbl_flow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2667" y="4735"/>
              <a:ext cx="3670" cy="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from: objectid</a:t>
              </a:r>
              <a:endParaRPr lang="en-US" altLang="zh-CN" sz="1200"/>
            </a:p>
            <a:p>
              <a:r>
                <a:rPr lang="en-US" altLang="zh-CN" sz="1200"/>
                <a:t>to:objectid</a:t>
              </a:r>
              <a:endParaRPr lang="en-US" altLang="zh-CN" sz="12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6075" y="3938905"/>
            <a:ext cx="2481209" cy="1775664"/>
            <a:chOff x="12403" y="3687"/>
            <a:chExt cx="3922" cy="2339"/>
          </a:xfrm>
        </p:grpSpPr>
        <p:grpSp>
          <p:nvGrpSpPr>
            <p:cNvPr id="23" name="组合 22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226" y="3384"/>
                <a:ext cx="2671" cy="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tbl_vuln_record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2655" y="4783"/>
              <a:ext cx="367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vuln_id: objectid</a:t>
              </a:r>
              <a:endParaRPr lang="en-US" altLang="zh-CN" sz="1200"/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  <a:p>
              <a:r>
                <a:rPr lang="en-US" altLang="zh-CN" sz="1200"/>
                <a:t>task_type:string</a:t>
              </a:r>
              <a:endParaRPr lang="en-US" altLang="zh-CN" sz="1200"/>
            </a:p>
            <a:p>
              <a:r>
                <a:rPr lang="en-US" altLang="zh-CN" sz="1200"/>
                <a:t>engine_type: string</a:t>
              </a:r>
              <a:endParaRPr lang="en-US" altLang="zh-CN" sz="12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01510" y="4472305"/>
            <a:ext cx="2521585" cy="1922359"/>
            <a:chOff x="12403" y="3687"/>
            <a:chExt cx="3922" cy="233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4226" y="3384"/>
                <a:ext cx="2671" cy="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tbl_vuln_bucket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2655" y="4783"/>
              <a:ext cx="3670" cy="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bucket_time: date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risk_level: int</a:t>
              </a:r>
              <a:endParaRPr lang="en-US" altLang="zh-CN" sz="1200"/>
            </a:p>
            <a:p>
              <a:r>
                <a:rPr lang="en-US" altLang="zh-CN" sz="1200"/>
                <a:t>count: int</a:t>
              </a:r>
              <a:endParaRPr lang="en-US" altLang="zh-CN" sz="12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09765" y="2058035"/>
            <a:ext cx="2522220" cy="2271558"/>
            <a:chOff x="12416" y="3687"/>
            <a:chExt cx="3909" cy="2321"/>
          </a:xfrm>
        </p:grpSpPr>
        <p:grpSp>
          <p:nvGrpSpPr>
            <p:cNvPr id="35" name="组合 34"/>
            <p:cNvGrpSpPr/>
            <p:nvPr/>
          </p:nvGrpSpPr>
          <p:grpSpPr>
            <a:xfrm>
              <a:off x="12416" y="3687"/>
              <a:ext cx="3095" cy="2321"/>
              <a:chOff x="13976" y="3097"/>
              <a:chExt cx="3095" cy="232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3976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226" y="3384"/>
                <a:ext cx="2671" cy="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tbl_reference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3981" y="4043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2655" y="4783"/>
              <a:ext cx="3670" cy="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cwe:</a:t>
              </a:r>
              <a:endParaRPr lang="en-US" altLang="zh-CN" sz="1200"/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project_version_id: string</a:t>
              </a:r>
              <a:endParaRPr lang="en-US" altLang="zh-CN" sz="1200"/>
            </a:p>
            <a:p>
              <a:r>
                <a:rPr lang="en-US" altLang="zh-CN" sz="1200"/>
                <a:t>reference: int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234144" y="2059940"/>
            <a:ext cx="2474250" cy="1775664"/>
            <a:chOff x="12414" y="3687"/>
            <a:chExt cx="3911" cy="2339"/>
          </a:xfrm>
        </p:grpSpPr>
        <p:grpSp>
          <p:nvGrpSpPr>
            <p:cNvPr id="41" name="组合 40"/>
            <p:cNvGrpSpPr/>
            <p:nvPr/>
          </p:nvGrpSpPr>
          <p:grpSpPr>
            <a:xfrm>
              <a:off x="12414" y="3687"/>
              <a:ext cx="3095" cy="2339"/>
              <a:chOff x="13974" y="3097"/>
              <a:chExt cx="3095" cy="2339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3974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226" y="3384"/>
                <a:ext cx="2671" cy="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tbl_node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2655" y="4783"/>
              <a:ext cx="367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roles: []string</a:t>
              </a:r>
              <a:endParaRPr lang="en-US" altLang="zh-CN" sz="1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50105" y="2059940"/>
            <a:ext cx="2522855" cy="1860497"/>
            <a:chOff x="12417" y="3699"/>
            <a:chExt cx="3908" cy="2385"/>
          </a:xfrm>
        </p:grpSpPr>
        <p:grpSp>
          <p:nvGrpSpPr>
            <p:cNvPr id="47" name="组合 46"/>
            <p:cNvGrpSpPr/>
            <p:nvPr/>
          </p:nvGrpSpPr>
          <p:grpSpPr>
            <a:xfrm>
              <a:off x="12417" y="3699"/>
              <a:ext cx="3095" cy="2327"/>
              <a:chOff x="13977" y="3109"/>
              <a:chExt cx="3095" cy="232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3977" y="3109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4226" y="3384"/>
                <a:ext cx="2671" cy="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tbl_vuln_template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12655" y="4783"/>
              <a:ext cx="3670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vuln_type: string</a:t>
              </a:r>
              <a:endParaRPr lang="en-US" altLang="zh-CN" sz="1200"/>
            </a:p>
            <a:p>
              <a:r>
                <a:rPr lang="en-US" altLang="zh-CN" sz="1200"/>
                <a:t>cwes: string[]</a:t>
              </a:r>
              <a:endParaRPr lang="en-US" altLang="zh-CN" sz="1200"/>
            </a:p>
            <a:p>
              <a:r>
                <a:rPr lang="en-US" altLang="zh-CN" sz="1200"/>
                <a:t>risk_level: int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39069" y="4207510"/>
            <a:ext cx="2548865" cy="1729470"/>
            <a:chOff x="12395" y="3687"/>
            <a:chExt cx="3832" cy="23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395" y="3687"/>
              <a:ext cx="3103" cy="2314"/>
              <a:chOff x="13955" y="3097"/>
              <a:chExt cx="3103" cy="231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4226" y="3384"/>
                <a:ext cx="2671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tbl_vuln_share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955" y="4047"/>
                <a:ext cx="3095" cy="13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2557" y="4767"/>
              <a:ext cx="3670" cy="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expiration_time: time.Time</a:t>
              </a:r>
              <a:endParaRPr lang="en-US" altLang="zh-CN" sz="1200"/>
            </a:p>
            <a:p>
              <a:r>
                <a:rPr lang="en-US" altLang="zh-CN" sz="1200"/>
                <a:t>password: int</a:t>
              </a:r>
              <a:endParaRPr lang="en-US" altLang="zh-CN" sz="1200"/>
            </a:p>
            <a:p>
              <a:r>
                <a:rPr lang="en-US" altLang="zh-CN" sz="1200"/>
                <a:t>vuln_ids: []string</a:t>
              </a:r>
              <a:endParaRPr lang="en-US" altLang="zh-CN" sz="1200"/>
            </a:p>
          </p:txBody>
        </p:sp>
      </p:grpSp>
      <p:cxnSp>
        <p:nvCxnSpPr>
          <p:cNvPr id="64" name="直接箭头连接符 63"/>
          <p:cNvCxnSpPr/>
          <p:nvPr/>
        </p:nvCxnSpPr>
        <p:spPr>
          <a:xfrm flipH="1">
            <a:off x="1752600" y="4472940"/>
            <a:ext cx="889635" cy="43243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6" idx="1"/>
          </p:cNvCxnSpPr>
          <p:nvPr/>
        </p:nvCxnSpPr>
        <p:spPr>
          <a:xfrm flipH="1" flipV="1">
            <a:off x="1948180" y="3239770"/>
            <a:ext cx="694055" cy="10972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4259580" y="4472940"/>
            <a:ext cx="569595" cy="126492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10259695" y="3131185"/>
            <a:ext cx="161290" cy="281305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9427210" y="3131185"/>
            <a:ext cx="0" cy="294830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26098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3.5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组件数据库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03345" y="1530350"/>
            <a:ext cx="4025265" cy="3469075"/>
            <a:chOff x="5339" y="3085"/>
            <a:chExt cx="7064" cy="5382"/>
          </a:xfrm>
        </p:grpSpPr>
        <p:sp>
          <p:nvSpPr>
            <p:cNvPr id="12" name="矩形 11"/>
            <p:cNvSpPr/>
            <p:nvPr/>
          </p:nvSpPr>
          <p:spPr>
            <a:xfrm>
              <a:off x="5339" y="3960"/>
              <a:ext cx="6889" cy="4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50" y="3954"/>
              <a:ext cx="3968" cy="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200"/>
                <a:t>_id: objectid</a:t>
              </a:r>
              <a:endParaRPr lang="zh-CN" altLang="en-US" sz="1200"/>
            </a:p>
            <a:p>
              <a:pPr algn="l"/>
              <a:r>
                <a:rPr lang="zh-CN" altLang="en-US" sz="1200"/>
                <a:t>ns: string</a:t>
              </a:r>
              <a:endParaRPr lang="zh-CN" altLang="en-US" sz="1200"/>
            </a:p>
            <a:p>
              <a:pPr algn="l"/>
              <a:r>
                <a:rPr lang="zh-CN" altLang="en-US" sz="1200"/>
                <a:t>unique_id: string</a:t>
              </a:r>
              <a:endParaRPr lang="zh-CN" altLang="en-US" sz="1200"/>
            </a:p>
            <a:p>
              <a:pPr algn="l"/>
              <a:r>
                <a:rPr lang="zh-CN" altLang="en-US" sz="1200"/>
                <a:t>create_time: date</a:t>
              </a:r>
              <a:endParaRPr lang="zh-CN" altLang="en-US" sz="1200"/>
            </a:p>
            <a:p>
              <a:pPr algn="l"/>
              <a:r>
                <a:rPr lang="zh-CN" altLang="en-US" sz="1200"/>
                <a:t>desc: string</a:t>
              </a:r>
              <a:endParaRPr lang="zh-CN" altLang="en-US" sz="1200"/>
            </a:p>
            <a:p>
              <a:pPr algn="l"/>
              <a:r>
                <a:rPr lang="zh-CN" altLang="en-US" sz="1200"/>
                <a:t>engine_priority: int</a:t>
              </a:r>
              <a:endParaRPr lang="zh-CN" altLang="en-US" sz="1200"/>
            </a:p>
            <a:p>
              <a:pPr algn="l"/>
              <a:r>
                <a:rPr lang="zh-CN" altLang="en-US" sz="1200"/>
                <a:t>extra: string</a:t>
              </a:r>
              <a:endParaRPr lang="zh-CN" altLang="en-US" sz="1200"/>
            </a:p>
            <a:p>
              <a:pPr algn="l"/>
              <a:r>
                <a:rPr lang="zh-CN" altLang="en-US" sz="1200"/>
                <a:t>gav_cordinate: string</a:t>
              </a:r>
              <a:endParaRPr lang="zh-CN" altLang="en-US" sz="1200"/>
            </a:p>
            <a:p>
              <a:pPr algn="l"/>
              <a:r>
                <a:rPr lang="zh-CN" altLang="en-US" sz="1200"/>
                <a:t>language: string</a:t>
              </a:r>
              <a:endParaRPr lang="zh-CN" altLang="en-US" sz="1200"/>
            </a:p>
            <a:p>
              <a:pPr algn="l"/>
              <a:r>
                <a:rPr lang="zh-CN" altLang="en-US" sz="1200"/>
                <a:t>last_found_time: date</a:t>
              </a:r>
              <a:endParaRPr lang="zh-CN" altLang="en-US" sz="1200"/>
            </a:p>
            <a:p>
              <a:pPr algn="l"/>
              <a:r>
                <a:rPr lang="zh-CN" altLang="en-US" sz="1200"/>
                <a:t>latest_version: string</a:t>
              </a:r>
              <a:endParaRPr lang="zh-CN" altLang="en-US" sz="1200"/>
            </a:p>
            <a:p>
              <a:pPr algn="l"/>
              <a:r>
                <a:rPr lang="zh-CN" altLang="en-US" sz="1200"/>
                <a:t>level: string</a:t>
              </a:r>
              <a:endParaRPr lang="zh-CN" altLang="en-US" sz="1200"/>
            </a:p>
            <a:p>
              <a:pPr algn="l"/>
              <a:r>
                <a:rPr lang="zh-CN" altLang="en-US" sz="1200"/>
                <a:t>name: string</a:t>
              </a:r>
              <a:endParaRPr lang="zh-CN" altLang="en-US" sz="1200"/>
            </a:p>
            <a:p>
              <a:pPr algn="l"/>
              <a:r>
                <a:rPr lang="zh-CN" altLang="en-US" sz="1200"/>
                <a:t>release_time: date</a:t>
              </a:r>
              <a:endParaRPr lang="zh-CN" altLang="en-US" sz="1200"/>
            </a:p>
            <a:p>
              <a:pPr algn="l"/>
              <a:r>
                <a:rPr lang="zh-CN" altLang="en-US" sz="1200"/>
                <a:t>risk_types</a:t>
              </a:r>
              <a:r>
                <a:rPr lang="zh-CN" altLang="en-US" sz="1200"/>
                <a:t>: []CompRiskType</a:t>
              </a:r>
              <a:endParaRPr lang="zh-CN" altLang="en-US" sz="1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59" y="3969"/>
              <a:ext cx="3344" cy="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200"/>
                <a:t>spdx_licenses: []string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search_url: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source: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sub_repository: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update_time: date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version: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vuln_dist: object: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servere: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hig</a:t>
              </a:r>
              <a:r>
                <a:rPr lang="zh-CN" altLang="en-US" sz="1200"/>
                <a:t>h: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mid: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low: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safe: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unknown: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vuln_union_ids: null</a:t>
              </a:r>
              <a:endParaRPr lang="zh-CN" altLang="en-US" sz="1200"/>
            </a:p>
            <a:p>
              <a:endParaRPr lang="zh-CN" altLang="en-US" sz="12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40" y="3085"/>
              <a:ext cx="6888" cy="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606" y="3237"/>
              <a:ext cx="3343" cy="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rPr>
                <a:t>tbl_component</a:t>
              </a:r>
              <a:endParaRPr lang="en-US" altLang="zh-CN" sz="1400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12209" y="1526540"/>
            <a:ext cx="2300306" cy="1133217"/>
            <a:chOff x="2032" y="3272"/>
            <a:chExt cx="2268" cy="1622"/>
          </a:xfrm>
        </p:grpSpPr>
        <p:sp>
          <p:nvSpPr>
            <p:cNvPr id="26" name="矩形 25"/>
            <p:cNvSpPr/>
            <p:nvPr/>
          </p:nvSpPr>
          <p:spPr>
            <a:xfrm>
              <a:off x="2130" y="3272"/>
              <a:ext cx="2033" cy="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130" y="4169"/>
              <a:ext cx="2032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30" y="3431"/>
              <a:ext cx="2170" cy="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 </a:t>
              </a:r>
              <a:r>
                <a: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rPr>
                <a:t>tb_file_tree</a:t>
              </a:r>
              <a:endParaRPr lang="en-US" altLang="zh-CN" sz="1400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032" y="4219"/>
              <a:ext cx="2229" cy="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</a:t>
              </a:r>
              <a:r>
                <a:rPr lang="en-US" altLang="zh-CN" sz="1200"/>
                <a:t>components: []FileTreeComp</a:t>
              </a:r>
              <a:endParaRPr lang="en-US" altLang="zh-CN" sz="12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277225" y="3273425"/>
            <a:ext cx="2330450" cy="1457960"/>
            <a:chOff x="12386" y="3687"/>
            <a:chExt cx="3670" cy="2296"/>
          </a:xfrm>
        </p:grpSpPr>
        <p:grpSp>
          <p:nvGrpSpPr>
            <p:cNvPr id="37" name="组合 36"/>
            <p:cNvGrpSpPr/>
            <p:nvPr/>
          </p:nvGrpSpPr>
          <p:grpSpPr>
            <a:xfrm>
              <a:off x="12403" y="3687"/>
              <a:ext cx="3081" cy="2297"/>
              <a:chOff x="13963" y="3097"/>
              <a:chExt cx="3081" cy="229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555" y="3384"/>
                <a:ext cx="18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tbl_version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963" y="4234"/>
                <a:ext cx="3080" cy="1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2386" y="5183"/>
              <a:ext cx="3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comp_version_key: string</a:t>
              </a:r>
              <a:endParaRPr lang="en-US" altLang="zh-CN" sz="12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13205" y="4883785"/>
            <a:ext cx="2647315" cy="1458595"/>
            <a:chOff x="12403" y="3687"/>
            <a:chExt cx="4169" cy="2297"/>
          </a:xfrm>
        </p:grpSpPr>
        <p:grpSp>
          <p:nvGrpSpPr>
            <p:cNvPr id="40" name="组合 39"/>
            <p:cNvGrpSpPr/>
            <p:nvPr/>
          </p:nvGrpSpPr>
          <p:grpSpPr>
            <a:xfrm>
              <a:off x="12403" y="3687"/>
              <a:ext cx="3081" cy="2297"/>
              <a:chOff x="13963" y="3097"/>
              <a:chExt cx="3081" cy="229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4555" y="3384"/>
                <a:ext cx="18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tbl_license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3963" y="4234"/>
                <a:ext cx="3080" cy="1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2902" y="5187"/>
              <a:ext cx="3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spdx_id: string</a:t>
              </a:r>
              <a:endParaRPr lang="en-US" altLang="zh-CN" sz="12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28775" y="2922270"/>
            <a:ext cx="2257305" cy="1584960"/>
            <a:chOff x="12403" y="3703"/>
            <a:chExt cx="3765" cy="2496"/>
          </a:xfrm>
        </p:grpSpPr>
        <p:grpSp>
          <p:nvGrpSpPr>
            <p:cNvPr id="46" name="组合 45"/>
            <p:cNvGrpSpPr/>
            <p:nvPr/>
          </p:nvGrpSpPr>
          <p:grpSpPr>
            <a:xfrm>
              <a:off x="12403" y="3703"/>
              <a:ext cx="3081" cy="2496"/>
              <a:chOff x="13963" y="3113"/>
              <a:chExt cx="3081" cy="24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3963" y="3113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tbl_task_license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2498" y="5014"/>
              <a:ext cx="36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spdx_id: string</a:t>
              </a:r>
              <a:endParaRPr lang="en-US" altLang="zh-CN" sz="1200"/>
            </a:p>
            <a:p>
              <a:endParaRPr lang="en-US" altLang="zh-CN" sz="1200"/>
            </a:p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75955" y="1533525"/>
            <a:ext cx="2257305" cy="1595120"/>
            <a:chOff x="12403" y="3687"/>
            <a:chExt cx="3765" cy="2512"/>
          </a:xfrm>
        </p:grpSpPr>
        <p:grpSp>
          <p:nvGrpSpPr>
            <p:cNvPr id="55" name="组合 54"/>
            <p:cNvGrpSpPr/>
            <p:nvPr/>
          </p:nvGrpSpPr>
          <p:grpSpPr>
            <a:xfrm>
              <a:off x="12403" y="3687"/>
              <a:ext cx="3081" cy="2512"/>
              <a:chOff x="13963" y="3097"/>
              <a:chExt cx="3081" cy="251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2498" y="5014"/>
              <a:ext cx="367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union_id: string</a:t>
              </a:r>
              <a:endParaRPr lang="en-US" altLang="zh-CN" sz="12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25680" y="5090795"/>
            <a:ext cx="2297475" cy="1595120"/>
            <a:chOff x="12336" y="3687"/>
            <a:chExt cx="3832" cy="2512"/>
          </a:xfrm>
        </p:grpSpPr>
        <p:grpSp>
          <p:nvGrpSpPr>
            <p:cNvPr id="62" name="组合 61"/>
            <p:cNvGrpSpPr/>
            <p:nvPr/>
          </p:nvGrpSpPr>
          <p:grpSpPr>
            <a:xfrm>
              <a:off x="12336" y="3687"/>
              <a:ext cx="3216" cy="2512"/>
              <a:chOff x="13896" y="3097"/>
              <a:chExt cx="3216" cy="251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3896" y="3432"/>
                <a:ext cx="32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tbl_component_task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2498" y="5014"/>
              <a:ext cx="36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  <a:p>
              <a:r>
                <a:rPr lang="en-US" altLang="zh-CN" sz="1200"/>
                <a:t>task_record_id: string</a:t>
              </a:r>
              <a:endParaRPr lang="en-US" altLang="zh-CN" sz="12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71570" y="5102225"/>
            <a:ext cx="2683510" cy="1546860"/>
            <a:chOff x="12336" y="3687"/>
            <a:chExt cx="3832" cy="2512"/>
          </a:xfrm>
        </p:grpSpPr>
        <p:grpSp>
          <p:nvGrpSpPr>
            <p:cNvPr id="69" name="组合 68"/>
            <p:cNvGrpSpPr/>
            <p:nvPr/>
          </p:nvGrpSpPr>
          <p:grpSpPr>
            <a:xfrm>
              <a:off x="12336" y="3687"/>
              <a:ext cx="3216" cy="2512"/>
              <a:chOff x="13896" y="3097"/>
              <a:chExt cx="3216" cy="251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3896" y="3432"/>
                <a:ext cx="3216" cy="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tbl_component_project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2498" y="5014"/>
              <a:ext cx="3670" cy="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version_id: string</a:t>
              </a:r>
              <a:endParaRPr lang="en-US" altLang="zh-CN" sz="12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237220" y="5085715"/>
            <a:ext cx="2683510" cy="1546860"/>
            <a:chOff x="12336" y="3687"/>
            <a:chExt cx="3832" cy="2512"/>
          </a:xfrm>
        </p:grpSpPr>
        <p:grpSp>
          <p:nvGrpSpPr>
            <p:cNvPr id="76" name="组合 75"/>
            <p:cNvGrpSpPr/>
            <p:nvPr/>
          </p:nvGrpSpPr>
          <p:grpSpPr>
            <a:xfrm>
              <a:off x="12336" y="3687"/>
              <a:ext cx="3216" cy="2512"/>
              <a:chOff x="13896" y="3097"/>
              <a:chExt cx="3216" cy="2512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3896" y="3432"/>
                <a:ext cx="3216" cy="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tbl_component_dep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12498" y="5014"/>
              <a:ext cx="3670" cy="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3501390" y="2413000"/>
            <a:ext cx="394335" cy="18288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 rot="5400000" flipV="1">
            <a:off x="417830" y="4551680"/>
            <a:ext cx="2046605" cy="798195"/>
          </a:xfrm>
          <a:prstGeom prst="bentConnector2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42035" y="3927475"/>
            <a:ext cx="681355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5336540" y="2576195"/>
            <a:ext cx="2996565" cy="0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03345" y="2660015"/>
            <a:ext cx="130175" cy="336550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5336540" y="2660015"/>
            <a:ext cx="932815" cy="3415030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5336540" y="2660015"/>
            <a:ext cx="3110865" cy="335407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 flipV="1">
            <a:off x="4794250" y="2413000"/>
            <a:ext cx="3482975" cy="194818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336540" y="3714115"/>
            <a:ext cx="2940685" cy="64706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5038090" y="4361180"/>
            <a:ext cx="3239135" cy="14605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59438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个人总结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353" y="3256239"/>
            <a:ext cx="301795" cy="373321"/>
          </a:xfrm>
        </p:spPr>
        <p:txBody>
          <a:bodyPr/>
          <a:lstStyle/>
          <a:p>
            <a:r>
              <a:rPr kumimoji="1" lang="en-US" altLang="zh-CN" sz="2400" dirty="0"/>
              <a:t>4</a:t>
            </a:r>
            <a:endParaRPr kumimoji="1" lang="zh-CN" altLang="en-US" sz="24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8110" y="1567815"/>
            <a:ext cx="40640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对业务：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en-US" altLang="zh-CN" sz="2000"/>
              <a:t>1.</a:t>
            </a:r>
            <a:r>
              <a:rPr lang="zh-CN" altLang="en-US" sz="2000"/>
              <a:t>业务流程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对测试：</a:t>
            </a:r>
            <a:endParaRPr lang="zh-CN" altLang="en-US" sz="2800"/>
          </a:p>
          <a:p>
            <a:pPr algn="l"/>
            <a:r>
              <a:rPr lang="en-US" altLang="zh-CN" sz="2000"/>
              <a:t>	1.</a:t>
            </a:r>
            <a:r>
              <a:rPr lang="zh-CN" altLang="en-US" sz="2000"/>
              <a:t>测试职责</a:t>
            </a:r>
            <a:endParaRPr lang="zh-CN" altLang="en-US" sz="2000"/>
          </a:p>
          <a:p>
            <a:pPr algn="l"/>
            <a:r>
              <a:rPr lang="en-US" altLang="zh-CN" sz="2000"/>
              <a:t>	2.</a:t>
            </a:r>
            <a:r>
              <a:rPr lang="zh-CN" altLang="en-US" sz="2000"/>
              <a:t>测试技能</a:t>
            </a:r>
            <a:endParaRPr lang="zh-CN" altLang="en-US" sz="20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对个人：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en-US" altLang="zh-CN" sz="2000"/>
              <a:t>1.</a:t>
            </a:r>
            <a:r>
              <a:rPr lang="zh-CN" altLang="en-US" sz="2000"/>
              <a:t>角色转换</a:t>
            </a:r>
            <a:endParaRPr lang="zh-CN" altLang="en-US" sz="2000"/>
          </a:p>
          <a:p>
            <a:pPr algn="l"/>
            <a:r>
              <a:rPr lang="en-US" altLang="zh-CN" sz="2000"/>
              <a:t>	2.</a:t>
            </a:r>
            <a:r>
              <a:rPr lang="zh-CN" altLang="en-US" sz="2000"/>
              <a:t>经验积累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53" y="2615779"/>
            <a:ext cx="3239056" cy="50385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31103" y="2714960"/>
            <a:ext cx="3478083" cy="250085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背景介绍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0102" y="2709470"/>
            <a:ext cx="511193" cy="226079"/>
          </a:xfrm>
        </p:spPr>
        <p:txBody>
          <a:bodyPr/>
          <a:lstStyle/>
          <a:p>
            <a:r>
              <a:rPr kumimoji="1" lang="en-US" altLang="zh-CN" sz="1800" dirty="0"/>
              <a:t>1</a:t>
            </a:r>
            <a:endParaRPr kumimoji="1" lang="zh-CN" altLang="en-US" sz="1800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432" y="3326082"/>
            <a:ext cx="3239056" cy="503853"/>
          </a:xfrm>
          <a:prstGeom prst="rect">
            <a:avLst/>
          </a:prstGeom>
        </p:spPr>
      </p:pic>
      <p:sp>
        <p:nvSpPr>
          <p:cNvPr id="6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28147" y="3428570"/>
            <a:ext cx="1810149" cy="227221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业务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kumimoji="1"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31103" y="3429712"/>
            <a:ext cx="511193" cy="226079"/>
          </a:xfrm>
        </p:spPr>
        <p:txBody>
          <a:bodyPr/>
          <a:lstStyle/>
          <a:p>
            <a:r>
              <a:rPr kumimoji="1" lang="en-US" altLang="zh-CN" sz="1800"/>
              <a:t>2</a:t>
            </a:r>
            <a:endParaRPr kumimoji="1" lang="zh-CN" altLang="en-US" sz="18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889" y="4036385"/>
            <a:ext cx="3239056" cy="503853"/>
          </a:xfrm>
          <a:prstGeom prst="rect">
            <a:avLst/>
          </a:prstGeom>
        </p:spPr>
      </p:pic>
      <p:sp>
        <p:nvSpPr>
          <p:cNvPr id="7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0604" y="4140015"/>
            <a:ext cx="1810149" cy="261065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数据库和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日志</a:t>
            </a:r>
            <a:endParaRPr kumimoji="1"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3560" y="4140015"/>
            <a:ext cx="511193" cy="226079"/>
          </a:xfrm>
        </p:spPr>
        <p:txBody>
          <a:bodyPr/>
          <a:lstStyle/>
          <a:p>
            <a:r>
              <a:rPr kumimoji="1" lang="en-US" altLang="zh-CN" sz="1800" dirty="0"/>
              <a:t>3</a:t>
            </a:r>
            <a:endParaRPr kumimoji="1" lang="zh-CN" altLang="en-US" sz="18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874" y="4722185"/>
            <a:ext cx="3239056" cy="503853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4760324" y="4825815"/>
            <a:ext cx="1810149" cy="2610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3500" b="1" i="0" kern="120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+mn-ea"/>
                <a:ea typeface="+mn-ea"/>
              </a:rPr>
              <a:t>个人总结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4363280" y="4825815"/>
            <a:ext cx="511193" cy="2260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3500" b="1" i="0" kern="120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4</a:t>
            </a:r>
            <a:endParaRPr kumimoji="1" lang="en-US" altLang="zh-C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41491"/>
            <a:ext cx="4585696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背景介绍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5109" y="3226422"/>
            <a:ext cx="301795" cy="373321"/>
          </a:xfrm>
        </p:spPr>
        <p:txBody>
          <a:bodyPr/>
          <a:lstStyle/>
          <a:p>
            <a:r>
              <a:rPr kumimoji="1" lang="en-US" altLang="zh-CN" sz="2400" dirty="0">
                <a:latin typeface="+mn-ea"/>
                <a:ea typeface="+mn-ea"/>
              </a:rPr>
              <a:t>1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433" y="836459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黑体" panose="02010609060101010101" charset="-122"/>
              </a:rPr>
              <a:t>1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黑体" panose="02010609060101010101" charset="-122"/>
              </a:rPr>
              <a:t>概念介绍</a:t>
            </a:r>
            <a:endParaRPr kumimoji="1" lang="en-US" altLang="zh-CN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790" y="742950"/>
            <a:ext cx="5901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0980" y="162877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SDL</a:t>
            </a:r>
            <a:r>
              <a:rPr lang="en-US" altLang="zh-CN"/>
              <a:t>:</a:t>
            </a:r>
            <a:r>
              <a:rPr lang="zh-CN" altLang="en-US"/>
              <a:t>2004年，微软提出SDLC（安全开发生命周期）SDLC 将软件开发过程分为 5 个阶段：需求分析、设计、开发、测试和部署。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0980" y="271462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ASPM</a:t>
            </a:r>
            <a:r>
              <a:rPr lang="en-US" altLang="zh-CN"/>
              <a:t>:Gartner定义：ASPM（应用安全态势感知）产品支持跨整个软件开发生命周期(SDLC)的应用程序安全工具的集成和利用，产生与单个应用程序及其组成部分相关的风险视图。ASPM支持来自多个来源的安全数据的相关性，提供比传统的、孤立的方法更全面的安全问题视图，以及对完整系统整体状态的洞察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90980" y="4631690"/>
            <a:ext cx="9161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DSMP:</a:t>
            </a:r>
            <a:r>
              <a:rPr lang="zh-CN" altLang="en-US"/>
              <a:t>集合默安科技</a:t>
            </a:r>
            <a:r>
              <a:rPr lang="en-US" altLang="zh-CN"/>
              <a:t>SDL</a:t>
            </a:r>
            <a:r>
              <a:rPr lang="zh-CN" altLang="en-US"/>
              <a:t>平台及标准产品，贯穿安全需求建模分析、安全研发知识获取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到组件检测、代码审计、</a:t>
            </a:r>
            <a:r>
              <a:rPr lang="en-US" altLang="zh-CN"/>
              <a:t>IAST</a:t>
            </a:r>
            <a:r>
              <a:rPr lang="zh-CN" altLang="en-US"/>
              <a:t>检测</a:t>
            </a:r>
            <a:r>
              <a:rPr lang="en-US" altLang="zh-CN"/>
              <a:t>,</a:t>
            </a:r>
            <a:r>
              <a:rPr lang="zh-CN" altLang="en-US"/>
              <a:t>提供全栈的安全能力建设和业务赋能</a:t>
            </a:r>
            <a:r>
              <a:rPr lang="en-US" altLang="zh-CN"/>
              <a:t>,</a:t>
            </a:r>
            <a:r>
              <a:rPr lang="zh-CN" altLang="en-US"/>
              <a:t>同时集中化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其中的漏洞数据，并建立统一流转跟踪循环</a:t>
            </a:r>
            <a:r>
              <a:rPr lang="en-US" altLang="zh-CN"/>
              <a:t>,</a:t>
            </a:r>
            <a:r>
              <a:rPr lang="zh-CN" altLang="en-US"/>
              <a:t>并且全面透视与监控项目健康度、安全</a:t>
            </a:r>
            <a:r>
              <a:rPr lang="zh-CN" altLang="en-US"/>
              <a:t>状态，</a:t>
            </a:r>
            <a:endParaRPr lang="zh-CN" altLang="en-US"/>
          </a:p>
          <a:p>
            <a:r>
              <a:rPr lang="zh-CN" altLang="en-US"/>
              <a:t>输出统一的数据聚合分析</a:t>
            </a:r>
            <a:r>
              <a:rPr lang="zh-CN" altLang="en-US"/>
              <a:t>报告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23530" y="2714625"/>
            <a:ext cx="976630" cy="552450"/>
            <a:chOff x="12478" y="4275"/>
            <a:chExt cx="1538" cy="870"/>
          </a:xfrm>
        </p:grpSpPr>
        <p:sp>
          <p:nvSpPr>
            <p:cNvPr id="12" name="燕尾形 11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852" y="4348"/>
              <a:ext cx="8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需求分析</a:t>
              </a:r>
              <a:endParaRPr lang="zh-CN" altLang="en-US" sz="12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30615" y="2713990"/>
            <a:ext cx="977265" cy="553085"/>
            <a:chOff x="12478" y="4275"/>
            <a:chExt cx="1539" cy="871"/>
          </a:xfrm>
        </p:grpSpPr>
        <p:sp>
          <p:nvSpPr>
            <p:cNvPr id="18" name="燕尾形 17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843" y="4492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设计</a:t>
              </a:r>
              <a:endParaRPr lang="zh-CN" altLang="en-US" sz="12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521825" y="2713990"/>
            <a:ext cx="977265" cy="553085"/>
            <a:chOff x="12478" y="4275"/>
            <a:chExt cx="1539" cy="871"/>
          </a:xfrm>
        </p:grpSpPr>
        <p:sp>
          <p:nvSpPr>
            <p:cNvPr id="21" name="燕尾形 20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45" y="4493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开发</a:t>
              </a:r>
              <a:endParaRPr lang="zh-CN" altLang="en-US" sz="12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323830" y="2713990"/>
            <a:ext cx="977265" cy="553085"/>
            <a:chOff x="12478" y="4275"/>
            <a:chExt cx="1539" cy="871"/>
          </a:xfrm>
          <a:solidFill>
            <a:srgbClr val="00B050"/>
          </a:solidFill>
        </p:grpSpPr>
        <p:sp>
          <p:nvSpPr>
            <p:cNvPr id="24" name="燕尾形 23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852" y="4491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测试</a:t>
              </a:r>
              <a:endParaRPr lang="zh-CN" altLang="en-US" sz="1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120120" y="2712085"/>
            <a:ext cx="977265" cy="553085"/>
            <a:chOff x="12478" y="4275"/>
            <a:chExt cx="1539" cy="871"/>
          </a:xfrm>
          <a:solidFill>
            <a:schemeClr val="accent2"/>
          </a:solidFill>
        </p:grpSpPr>
        <p:sp>
          <p:nvSpPr>
            <p:cNvPr id="27" name="燕尾形 26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68" y="4493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部署</a:t>
              </a:r>
              <a:endParaRPr lang="zh-CN" alt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44690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业务</a:t>
            </a:r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35170" y="3236361"/>
            <a:ext cx="301795" cy="373321"/>
          </a:xfrm>
        </p:spPr>
        <p:txBody>
          <a:bodyPr/>
          <a:lstStyle/>
          <a:p>
            <a:r>
              <a:rPr kumimoji="1" lang="en-US" altLang="zh-CN" sz="2400" dirty="0">
                <a:latin typeface="+mn-ea"/>
                <a:ea typeface="+mn-ea"/>
              </a:rPr>
              <a:t>2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hlinkClick r:id="rId1" action="ppaction://program"/>
          </p:cNvPr>
          <p:cNvSpPr/>
          <p:nvPr/>
        </p:nvSpPr>
        <p:spPr>
          <a:xfrm>
            <a:off x="899885" y="1591942"/>
            <a:ext cx="714376" cy="48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853193" y="3177853"/>
            <a:ext cx="814386" cy="585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租户用户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3383521" y="1582420"/>
            <a:ext cx="714375" cy="528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383521" y="3203257"/>
            <a:ext cx="744757" cy="550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092071" y="1620517"/>
            <a:ext cx="12573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消息中心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5533790" y="3168332"/>
            <a:ext cx="700089" cy="5857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4330071" y="4721861"/>
            <a:ext cx="714373" cy="577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总览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195909" y="3707288"/>
            <a:ext cx="2157413" cy="657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对接引擎</a:t>
            </a:r>
            <a:r>
              <a:rPr lang="en-US" altLang="zh-CN" dirty="0"/>
              <a:t>(SCA</a:t>
            </a:r>
            <a:r>
              <a:rPr lang="zh-CN" altLang="en-US" dirty="0"/>
              <a:t>、</a:t>
            </a:r>
            <a:r>
              <a:rPr lang="en-US" altLang="zh-CN" dirty="0"/>
              <a:t>SAST</a:t>
            </a:r>
            <a:r>
              <a:rPr lang="zh-CN" altLang="en-US" dirty="0"/>
              <a:t>、</a:t>
            </a:r>
            <a:r>
              <a:rPr lang="en-US" altLang="zh-CN" dirty="0"/>
              <a:t>IAST)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10541558" y="2996085"/>
            <a:ext cx="714376" cy="5826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漏洞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541559" y="4439919"/>
            <a:ext cx="714373" cy="5770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10541557" y="1620517"/>
            <a:ext cx="714375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策略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8" idx="3"/>
            <a:endCxn id="11" idx="1"/>
          </p:cNvCxnSpPr>
          <p:nvPr/>
        </p:nvCxnSpPr>
        <p:spPr>
          <a:xfrm flipV="1">
            <a:off x="4128278" y="3461225"/>
            <a:ext cx="1405512" cy="1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3" idx="1"/>
          </p:cNvCxnSpPr>
          <p:nvPr/>
        </p:nvCxnSpPr>
        <p:spPr>
          <a:xfrm>
            <a:off x="6233879" y="3461225"/>
            <a:ext cx="962030" cy="5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1"/>
            <a:endCxn id="9" idx="3"/>
          </p:cNvCxnSpPr>
          <p:nvPr/>
        </p:nvCxnSpPr>
        <p:spPr>
          <a:xfrm flipH="1" flipV="1">
            <a:off x="6349371" y="1849117"/>
            <a:ext cx="4192187" cy="143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14" idx="1"/>
          </p:cNvCxnSpPr>
          <p:nvPr/>
        </p:nvCxnSpPr>
        <p:spPr>
          <a:xfrm flipV="1">
            <a:off x="9353322" y="3287393"/>
            <a:ext cx="1188236" cy="7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5" idx="1"/>
          </p:cNvCxnSpPr>
          <p:nvPr/>
        </p:nvCxnSpPr>
        <p:spPr>
          <a:xfrm>
            <a:off x="9353322" y="4035901"/>
            <a:ext cx="1188237" cy="69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2"/>
            <a:endCxn id="12" idx="0"/>
          </p:cNvCxnSpPr>
          <p:nvPr/>
        </p:nvCxnSpPr>
        <p:spPr>
          <a:xfrm>
            <a:off x="3755900" y="3753483"/>
            <a:ext cx="931545" cy="96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12" idx="0"/>
          </p:cNvCxnSpPr>
          <p:nvPr/>
        </p:nvCxnSpPr>
        <p:spPr>
          <a:xfrm flipH="1">
            <a:off x="4687495" y="3753483"/>
            <a:ext cx="1196975" cy="96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6" idx="2"/>
            <a:endCxn id="14" idx="0"/>
          </p:cNvCxnSpPr>
          <p:nvPr/>
        </p:nvCxnSpPr>
        <p:spPr>
          <a:xfrm>
            <a:off x="10898745" y="2077717"/>
            <a:ext cx="1" cy="91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3"/>
            <a:endCxn id="8" idx="1"/>
          </p:cNvCxnSpPr>
          <p:nvPr/>
        </p:nvCxnSpPr>
        <p:spPr>
          <a:xfrm>
            <a:off x="1667579" y="3470747"/>
            <a:ext cx="1715942" cy="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" idx="0"/>
            <a:endCxn id="6" idx="2"/>
          </p:cNvCxnSpPr>
          <p:nvPr/>
        </p:nvCxnSpPr>
        <p:spPr>
          <a:xfrm flipH="1" flipV="1">
            <a:off x="3740709" y="2111057"/>
            <a:ext cx="15191" cy="109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1"/>
            <a:endCxn id="8" idx="3"/>
          </p:cNvCxnSpPr>
          <p:nvPr/>
        </p:nvCxnSpPr>
        <p:spPr>
          <a:xfrm flipH="1">
            <a:off x="4128278" y="1849117"/>
            <a:ext cx="6413279" cy="162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/>
          <p:cNvSpPr/>
          <p:nvPr/>
        </p:nvSpPr>
        <p:spPr>
          <a:xfrm>
            <a:off x="680553" y="4813770"/>
            <a:ext cx="116558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成员管理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stCxn id="5" idx="2"/>
            <a:endCxn id="89" idx="0"/>
          </p:cNvCxnSpPr>
          <p:nvPr/>
        </p:nvCxnSpPr>
        <p:spPr>
          <a:xfrm>
            <a:off x="1260386" y="3763640"/>
            <a:ext cx="2960" cy="10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853193" y="2514289"/>
            <a:ext cx="11655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2" action="ppaction://program"/>
              </a:rPr>
              <a:t>管理租户</a:t>
            </a:r>
            <a:endParaRPr lang="zh-CN" altLang="en-US" sz="12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3348194" y="25234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hlinkClick r:id="rId3" action="ppaction://program"/>
              </a:rPr>
              <a:t>生成报告</a:t>
            </a:r>
            <a:endParaRPr lang="zh-CN" altLang="en-US" sz="12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1943104" y="3227860"/>
            <a:ext cx="121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4" action="ppaction://program"/>
              </a:rPr>
              <a:t>新建项目</a:t>
            </a:r>
            <a:endParaRPr lang="en-US" altLang="zh-CN" sz="1200" dirty="0">
              <a:hlinkClick r:id="rId4" action="ppaction://program"/>
            </a:endParaRPr>
          </a:p>
          <a:p>
            <a:r>
              <a:rPr lang="zh-CN" altLang="en-US" sz="1200" dirty="0">
                <a:hlinkClick r:id="rId4" action="ppaction://program"/>
              </a:rPr>
              <a:t>导入项目</a:t>
            </a:r>
            <a:endParaRPr lang="zh-CN" altLang="en-US" sz="1200" dirty="0"/>
          </a:p>
        </p:txBody>
      </p:sp>
      <p:cxnSp>
        <p:nvCxnSpPr>
          <p:cNvPr id="152" name="直接箭头连接符 151"/>
          <p:cNvCxnSpPr>
            <a:stCxn id="3" idx="2"/>
            <a:endCxn id="5" idx="0"/>
          </p:cNvCxnSpPr>
          <p:nvPr/>
        </p:nvCxnSpPr>
        <p:spPr>
          <a:xfrm>
            <a:off x="1257073" y="2077717"/>
            <a:ext cx="3313" cy="110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4431863" y="3322725"/>
            <a:ext cx="132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5" action="ppaction://program"/>
              </a:rPr>
              <a:t>下发任务</a:t>
            </a:r>
            <a:endParaRPr lang="zh-CN" altLang="en-US" sz="12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888404" y="4149018"/>
            <a:ext cx="140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6" action="ppaction://program"/>
              </a:rPr>
              <a:t>成员配置</a:t>
            </a:r>
            <a:endParaRPr lang="zh-CN" altLang="en-US" sz="1200" dirty="0"/>
          </a:p>
        </p:txBody>
      </p:sp>
      <p:sp>
        <p:nvSpPr>
          <p:cNvPr id="161" name="文本框 160"/>
          <p:cNvSpPr txBox="1"/>
          <p:nvPr/>
        </p:nvSpPr>
        <p:spPr>
          <a:xfrm rot="20762042">
            <a:off x="6215379" y="2552445"/>
            <a:ext cx="196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7" action="ppaction://program"/>
              </a:rPr>
              <a:t>按版本流程策略创建项目</a:t>
            </a:r>
            <a:endParaRPr lang="zh-CN" altLang="en-US" sz="1200" dirty="0"/>
          </a:p>
        </p:txBody>
      </p:sp>
      <p:sp>
        <p:nvSpPr>
          <p:cNvPr id="162" name="文本框 161"/>
          <p:cNvSpPr txBox="1"/>
          <p:nvPr/>
        </p:nvSpPr>
        <p:spPr>
          <a:xfrm rot="1106759">
            <a:off x="8184583" y="2600202"/>
            <a:ext cx="156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8" action="ppaction://program"/>
              </a:rPr>
              <a:t>漏洞处置提醒</a:t>
            </a:r>
            <a:endParaRPr lang="zh-CN" altLang="en-US" sz="12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190895" y="4091045"/>
            <a:ext cx="1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9" action="ppaction://program"/>
              </a:rPr>
              <a:t>数据直观体现</a:t>
            </a:r>
            <a:endParaRPr lang="zh-CN" altLang="en-US" sz="12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123281" y="4493102"/>
            <a:ext cx="25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对接相应引擎进行数据传输及落盘</a:t>
            </a:r>
            <a:endParaRPr lang="zh-CN" altLang="en-US" sz="12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0343033" y="2268515"/>
            <a:ext cx="114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8" action="ppaction://program"/>
              </a:rPr>
              <a:t>按漏洞运营策略处置漏洞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473325" y="4810760"/>
            <a:ext cx="122936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引擎</a:t>
            </a:r>
            <a:r>
              <a:rPr lang="zh-CN" altLang="en-US"/>
              <a:t>管理</a:t>
            </a:r>
            <a:endParaRPr lang="zh-CN" altLang="en-US"/>
          </a:p>
        </p:txBody>
      </p: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1667510" y="3470910"/>
            <a:ext cx="1420495" cy="1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2520000">
            <a:off x="2009140" y="40068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hlinkClick r:id="rId10" action="ppaction://program"/>
              </a:rPr>
              <a:t>添加引擎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59438" cy="373321"/>
          </a:xfrm>
        </p:spPr>
        <p:txBody>
          <a:bodyPr/>
          <a:lstStyle/>
          <a:p>
            <a:pPr lvl="0"/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数据库与</a:t>
            </a:r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日志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endParaRPr kumimoji="1" lang="zh-CN" altLang="en-US" sz="2400" dirty="0"/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353" y="3256239"/>
            <a:ext cx="301795" cy="373321"/>
          </a:xfrm>
        </p:spPr>
        <p:txBody>
          <a:bodyPr/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3.1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项目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0610" y="178752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54" name="组合 53"/>
          <p:cNvGrpSpPr/>
          <p:nvPr/>
        </p:nvGrpSpPr>
        <p:grpSpPr>
          <a:xfrm>
            <a:off x="1644015" y="2155825"/>
            <a:ext cx="2481209" cy="1775664"/>
            <a:chOff x="12403" y="3687"/>
            <a:chExt cx="3922" cy="2339"/>
          </a:xfrm>
        </p:grpSpPr>
        <p:grpSp>
          <p:nvGrpSpPr>
            <p:cNvPr id="55" name="组合 54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226" y="3384"/>
                <a:ext cx="2671" cy="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tbl_collect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2655" y="4783"/>
              <a:ext cx="367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user_id: string</a:t>
              </a:r>
              <a:endParaRPr lang="en-US" altLang="zh-CN" sz="1200"/>
            </a:p>
            <a:p>
              <a:r>
                <a:rPr lang="en-US" altLang="zh-CN" sz="1200"/>
                <a:t>project_ids: []string</a:t>
              </a:r>
              <a:endParaRPr lang="en-US" altLang="zh-CN" sz="12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87165" y="2156460"/>
            <a:ext cx="2388870" cy="3091762"/>
            <a:chOff x="12403" y="3687"/>
            <a:chExt cx="3765" cy="4132"/>
          </a:xfrm>
        </p:grpSpPr>
        <p:grpSp>
          <p:nvGrpSpPr>
            <p:cNvPr id="4" name="组合 3"/>
            <p:cNvGrpSpPr/>
            <p:nvPr/>
          </p:nvGrpSpPr>
          <p:grpSpPr>
            <a:xfrm>
              <a:off x="12403" y="3687"/>
              <a:ext cx="3073" cy="4132"/>
              <a:chOff x="13963" y="3097"/>
              <a:chExt cx="3073" cy="413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3963" y="3097"/>
                <a:ext cx="3073" cy="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226" y="3384"/>
                <a:ext cx="2671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tbl_project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963" y="4086"/>
                <a:ext cx="3073" cy="31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2498" y="4812"/>
              <a:ext cx="3670" cy="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group: string</a:t>
              </a:r>
              <a:endParaRPr lang="en-US" altLang="zh-CN" sz="1200"/>
            </a:p>
            <a:p>
              <a:r>
                <a:rPr lang="en-US" altLang="zh-CN" sz="1200"/>
                <a:t>leader: string</a:t>
              </a:r>
              <a:endParaRPr lang="en-US" altLang="zh-CN" sz="1200"/>
            </a:p>
            <a:p>
              <a:r>
                <a:rPr lang="en-US" altLang="zh-CN" sz="1200"/>
                <a:t>members: []string</a:t>
              </a:r>
              <a:endParaRPr lang="en-US" altLang="zh-CN" sz="1200"/>
            </a:p>
            <a:p>
              <a:r>
                <a:rPr lang="en-US" altLang="zh-CN" sz="1200"/>
                <a:t>level: int</a:t>
              </a:r>
              <a:endParaRPr lang="en-US" altLang="zh-CN" sz="1200"/>
            </a:p>
            <a:p>
              <a:r>
                <a:rPr lang="en-US" altLang="zh-CN" sz="1200"/>
                <a:t>labels: string[]</a:t>
              </a:r>
              <a:endParaRPr lang="en-US" altLang="zh-CN" sz="1200"/>
            </a:p>
            <a:p>
              <a:r>
                <a:rPr lang="en-US" altLang="zh-CN" sz="1200"/>
                <a:t>description: string</a:t>
              </a:r>
              <a:endParaRPr lang="en-US" altLang="zh-CN" sz="1200"/>
            </a:p>
            <a:p>
              <a:r>
                <a:rPr lang="en-US" altLang="zh-CN" sz="1200"/>
                <a:t>create_time: date</a:t>
              </a:r>
              <a:endParaRPr lang="en-US" altLang="zh-CN" sz="1200"/>
            </a:p>
            <a:p>
              <a:r>
                <a:rPr lang="en-US" altLang="zh-CN" sz="1200"/>
                <a:t>update_time: date</a:t>
              </a:r>
              <a:endParaRPr lang="en-US" altLang="zh-CN" sz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20190" y="2125980"/>
            <a:ext cx="2453957" cy="4093210"/>
            <a:chOff x="12402" y="3656"/>
            <a:chExt cx="4093" cy="6446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02" y="3656"/>
              <a:ext cx="3383" cy="6446"/>
              <a:chOff x="13962" y="3066"/>
              <a:chExt cx="3383" cy="644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962" y="3066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tbl_version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63" y="4234"/>
                <a:ext cx="3382" cy="52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529" y="5014"/>
              <a:ext cx="3966" cy="5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flow_id: string</a:t>
              </a:r>
              <a:endParaRPr lang="en-US" altLang="zh-CN" sz="1200"/>
            </a:p>
            <a:p>
              <a:r>
                <a:rPr lang="en-US" altLang="zh-CN" sz="1200"/>
                <a:t>flow_name: string</a:t>
              </a:r>
              <a:endParaRPr lang="en-US" altLang="zh-CN" sz="1200"/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description: string</a:t>
              </a:r>
              <a:endParaRPr lang="en-US" altLang="zh-CN" sz="1200"/>
            </a:p>
            <a:p>
              <a:r>
                <a:rPr lang="en-US" altLang="zh-CN" sz="1200"/>
                <a:t>start_time: date</a:t>
              </a:r>
              <a:endParaRPr lang="en-US" altLang="zh-CN" sz="1200"/>
            </a:p>
            <a:p>
              <a:r>
                <a:rPr lang="en-US" altLang="zh-CN" sz="1200"/>
                <a:t>end_time: date</a:t>
              </a:r>
              <a:endParaRPr lang="en-US" altLang="zh-CN" sz="1200"/>
            </a:p>
            <a:p>
              <a:r>
                <a:rPr lang="en-US" altLang="zh-CN" sz="1200"/>
                <a:t>current_stage_number: int</a:t>
              </a:r>
              <a:endParaRPr lang="en-US" altLang="zh-CN" sz="1200"/>
            </a:p>
            <a:p>
              <a:r>
                <a:rPr lang="en-US" altLang="zh-CN" sz="1200"/>
                <a:t>stages:</a:t>
              </a:r>
              <a:endParaRPr lang="en-US" altLang="zh-CN" sz="1200"/>
            </a:p>
            <a:p>
              <a:r>
                <a:rPr lang="en-US" altLang="zh-CN" sz="1200"/>
                <a:t>             number: int</a:t>
              </a:r>
              <a:endParaRPr lang="en-US" altLang="zh-CN" sz="1200"/>
            </a:p>
            <a:p>
              <a:r>
                <a:rPr lang="en-US" altLang="zh-CN" sz="1200"/>
                <a:t>             name: string</a:t>
              </a:r>
              <a:endParaRPr lang="en-US" altLang="zh-CN" sz="1200"/>
            </a:p>
            <a:p>
              <a:r>
                <a:rPr lang="en-US" altLang="zh-CN" sz="1200"/>
                <a:t>             engines: array</a:t>
              </a:r>
              <a:endParaRPr lang="en-US" altLang="zh-CN" sz="1200"/>
            </a:p>
            <a:p>
              <a:r>
                <a:rPr lang="en-US" altLang="zh-CN" sz="1200"/>
                <a:t>             create_time: date</a:t>
              </a:r>
              <a:endParaRPr lang="en-US" altLang="zh-CN" sz="1200"/>
            </a:p>
            <a:p>
              <a:r>
                <a:rPr lang="en-US" altLang="zh-CN" sz="1200"/>
                <a:t>create_time: date</a:t>
              </a:r>
              <a:endParaRPr lang="en-US" altLang="zh-CN" sz="1200"/>
            </a:p>
            <a:p>
              <a:r>
                <a:rPr lang="en-US" altLang="zh-CN" sz="1200"/>
                <a:t>update_time: date</a:t>
              </a:r>
              <a:endParaRPr lang="en-US" altLang="zh-CN" sz="12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54110" y="2125980"/>
            <a:ext cx="2292678" cy="3093085"/>
            <a:chOff x="12403" y="3656"/>
            <a:chExt cx="3824" cy="4871"/>
          </a:xfrm>
        </p:grpSpPr>
        <p:grpSp>
          <p:nvGrpSpPr>
            <p:cNvPr id="18" name="组合 17"/>
            <p:cNvGrpSpPr/>
            <p:nvPr/>
          </p:nvGrpSpPr>
          <p:grpSpPr>
            <a:xfrm>
              <a:off x="12403" y="3656"/>
              <a:ext cx="3081" cy="4871"/>
              <a:chOff x="13963" y="3066"/>
              <a:chExt cx="3081" cy="487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3963" y="3066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tbl_flow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963" y="4234"/>
                <a:ext cx="3081" cy="3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2557" y="5004"/>
              <a:ext cx="3670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description: string</a:t>
              </a:r>
              <a:endParaRPr lang="en-US" altLang="zh-CN" sz="1200"/>
            </a:p>
            <a:p>
              <a:r>
                <a:rPr lang="en-US" altLang="zh-CN" sz="1200"/>
                <a:t>stages:</a:t>
              </a:r>
              <a:endParaRPr lang="en-US" altLang="zh-CN" sz="1200"/>
            </a:p>
            <a:p>
              <a:r>
                <a:rPr lang="en-US" altLang="zh-CN" sz="1200"/>
                <a:t>             number: int</a:t>
              </a:r>
              <a:endParaRPr lang="en-US" altLang="zh-CN" sz="1200"/>
            </a:p>
            <a:p>
              <a:r>
                <a:rPr lang="en-US" altLang="zh-CN" sz="1200"/>
                <a:t>             name: string</a:t>
              </a:r>
              <a:endParaRPr lang="en-US" altLang="zh-CN" sz="1200"/>
            </a:p>
            <a:p>
              <a:r>
                <a:rPr lang="en-US" altLang="zh-CN" sz="1200"/>
                <a:t>             engines: array</a:t>
              </a:r>
              <a:endParaRPr lang="en-US" altLang="zh-CN" sz="1200"/>
            </a:p>
            <a:p>
              <a:r>
                <a:rPr lang="en-US" altLang="zh-CN" sz="1200"/>
                <a:t>source: int</a:t>
              </a:r>
              <a:endParaRPr lang="en-US" altLang="zh-CN" sz="1200"/>
            </a:p>
            <a:p>
              <a:r>
                <a:rPr lang="en-US" altLang="zh-CN" sz="1200"/>
                <a:t>create_time: date</a:t>
              </a:r>
              <a:endParaRPr lang="en-US" altLang="zh-CN" sz="1200"/>
            </a:p>
            <a:p>
              <a:r>
                <a:rPr lang="en-US" altLang="zh-CN" sz="1200"/>
                <a:t>update_time: date</a:t>
              </a:r>
              <a:endParaRPr lang="en-US" altLang="zh-CN" sz="120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flipV="1">
            <a:off x="3258820" y="3174365"/>
            <a:ext cx="866140" cy="50927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039995" y="3174365"/>
            <a:ext cx="1373505" cy="315595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543165" y="3174365"/>
            <a:ext cx="1343660" cy="51943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3.2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项目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日志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4348480"/>
            <a:ext cx="9690100" cy="2324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541780"/>
            <a:ext cx="9702800" cy="2679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4500" y="2457450"/>
            <a:ext cx="1099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项目创建成功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170" y="5049520"/>
            <a:ext cx="792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项目删除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49665" y="1541780"/>
            <a:ext cx="2743835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03400" y="1748155"/>
            <a:ext cx="1743075" cy="15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49665" y="2084705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49665" y="3102610"/>
            <a:ext cx="2760345" cy="24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03400" y="2287905"/>
            <a:ext cx="793115" cy="156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0300" y="3655060"/>
            <a:ext cx="273939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03400" y="3896360"/>
            <a:ext cx="64389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57920" y="4348480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63395" y="4453255"/>
            <a:ext cx="643890" cy="24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778240" y="4843145"/>
            <a:ext cx="2709545" cy="24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63395" y="5046345"/>
            <a:ext cx="683895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78240" y="5372100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03400" y="5586095"/>
            <a:ext cx="714375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44585" y="5947410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04035" y="6092825"/>
            <a:ext cx="730885" cy="20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BkNzMzMzdiZGE3NjUyNDUzNGFkZTY4YmY4MzU0N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3944</Words>
  <Application>WPS 演示</Application>
  <PresentationFormat>宽屏</PresentationFormat>
  <Paragraphs>421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Arial</vt:lpstr>
      <vt:lpstr>PingFang SC Light</vt:lpstr>
      <vt:lpstr>PingFang SC Medium</vt:lpstr>
      <vt:lpstr>PingFang SC Semibold</vt:lpstr>
      <vt:lpstr>PingFang SC</vt:lpstr>
      <vt:lpstr>黑体</vt:lpstr>
      <vt:lpstr>黑体-简</vt:lpstr>
      <vt:lpstr>等线</vt:lpstr>
      <vt:lpstr>微软雅黑</vt:lpstr>
      <vt:lpstr>汉仪旗黑</vt:lpstr>
      <vt:lpstr>宋体</vt:lpstr>
      <vt:lpstr>Arial Unicode MS</vt:lpstr>
      <vt:lpstr>DengXian</vt:lpstr>
      <vt:lpstr>苹方-简</vt:lpstr>
      <vt:lpstr>DengXian Light</vt:lpstr>
      <vt:lpstr>宋体-简</vt:lpstr>
      <vt:lpstr>黑体</vt:lpstr>
      <vt:lpstr>Arial Bold</vt:lpstr>
      <vt:lpstr>Arial Italic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a1234</cp:lastModifiedBy>
  <cp:revision>52</cp:revision>
  <dcterms:created xsi:type="dcterms:W3CDTF">2024-07-23T09:00:07Z</dcterms:created>
  <dcterms:modified xsi:type="dcterms:W3CDTF">2024-07-23T09:00:07Z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  <property fmtid="{D5CDD505-2E9C-101B-9397-08002B2CF9AE}" pid="3" name="ICV">
    <vt:lpwstr>0E846C70CD4A49DD9FF84FF67719D6DC</vt:lpwstr>
  </property>
</Properties>
</file>