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16" r:id="rId2"/>
    <p:sldId id="264" r:id="rId3"/>
    <p:sldId id="281" r:id="rId4"/>
    <p:sldId id="279" r:id="rId5"/>
    <p:sldId id="311" r:id="rId6"/>
    <p:sldId id="324" r:id="rId7"/>
    <p:sldId id="326" r:id="rId8"/>
    <p:sldId id="305" r:id="rId9"/>
    <p:sldId id="310" r:id="rId10"/>
    <p:sldId id="307" r:id="rId11"/>
    <p:sldId id="312" r:id="rId12"/>
    <p:sldId id="325" r:id="rId13"/>
    <p:sldId id="313" r:id="rId14"/>
    <p:sldId id="314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04" r:id="rId23"/>
    <p:sldId id="303" r:id="rId24"/>
    <p:sldId id="282" r:id="rId25"/>
    <p:sldId id="285" r:id="rId26"/>
    <p:sldId id="284" r:id="rId27"/>
    <p:sldId id="286" r:id="rId28"/>
    <p:sldId id="287" r:id="rId29"/>
    <p:sldId id="292" r:id="rId30"/>
    <p:sldId id="288" r:id="rId31"/>
    <p:sldId id="289" r:id="rId32"/>
    <p:sldId id="293" r:id="rId33"/>
    <p:sldId id="294" r:id="rId34"/>
    <p:sldId id="290" r:id="rId35"/>
    <p:sldId id="291" r:id="rId36"/>
    <p:sldId id="295" r:id="rId37"/>
    <p:sldId id="297" r:id="rId38"/>
    <p:sldId id="296" r:id="rId39"/>
    <p:sldId id="298" r:id="rId40"/>
    <p:sldId id="299" r:id="rId41"/>
    <p:sldId id="301" r:id="rId42"/>
    <p:sldId id="302" r:id="rId43"/>
    <p:sldId id="300" r:id="rId44"/>
    <p:sldId id="265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378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30038-0195-432D-B756-7590F8936A68}" type="datetimeFigureOut">
              <a:rPr lang="zh-CN" altLang="en-US" smtClean="0"/>
              <a:pPr/>
              <a:t>2019/12/15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A4FB1-A804-4E99-811E-0764B7A19B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072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  <a:pPr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41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  <a:pPr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71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  <a:pPr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1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  <a:pPr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91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  <a:pPr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35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  <a:pPr/>
              <a:t>2019/12/15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77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  <a:pPr/>
              <a:t>2019/12/15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53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  <a:pPr/>
              <a:t>2019/12/15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91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  <a:pPr/>
              <a:t>2019/12/15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32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  <a:pPr/>
              <a:t>2019/12/15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68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  <a:pPr/>
              <a:t>2019/12/15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69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243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DkmccEi2RgE" TargetMode="External"/><Relationship Id="rId5" Type="http://schemas.openxmlformats.org/officeDocument/2006/relationships/hyperlink" Target="https://github.com/LJH960101/FlockingGame.git" TargetMode="Externa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kinfo.ck.ac.kr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hyperlink" Target="https://youtu.be/HUcwjtxZJF8" TargetMode="External"/><Relationship Id="rId7" Type="http://schemas.openxmlformats.org/officeDocument/2006/relationships/image" Target="../media/image36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HUcwjtxZJF8" TargetMode="Externa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HpKUIAikBY" TargetMode="Externa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CHpKUIAikBY" TargetMode="External"/><Relationship Id="rId4" Type="http://schemas.openxmlformats.org/officeDocument/2006/relationships/image" Target="../media/image44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HTIcU0Tiu0" TargetMode="Externa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ZHTIcU0Tiu0" TargetMode="External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p4KZ2LVVeE" TargetMode="Externa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4p4KZ2LVVeE?feature=oembed" TargetMode="External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h3F4uMQqd0" TargetMode="Externa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Zh3F4uMQqd0" TargetMode="External"/><Relationship Id="rId4" Type="http://schemas.openxmlformats.org/officeDocument/2006/relationships/image" Target="../media/image52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youtu.be/4InaaCtPlF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jpeg"/><Relationship Id="rId4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BvYsbzPoa8" TargetMode="Externa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BBvYsbzPoa8" TargetMode="External"/><Relationship Id="rId6" Type="http://schemas.openxmlformats.org/officeDocument/2006/relationships/image" Target="../media/image57.jpeg"/><Relationship Id="rId5" Type="http://schemas.openxmlformats.org/officeDocument/2006/relationships/image" Target="../media/image56.png"/><Relationship Id="rId4" Type="http://schemas.openxmlformats.org/officeDocument/2006/relationships/hyperlink" Target="https://play.google.com/store/apps/details?id=com.Pepe.ProjectP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92"/>
          <p:cNvSpPr txBox="1">
            <a:spLocks noChangeArrowheads="1"/>
          </p:cNvSpPr>
          <p:nvPr/>
        </p:nvSpPr>
        <p:spPr bwMode="auto">
          <a:xfrm>
            <a:off x="2415367" y="2827668"/>
            <a:ext cx="736126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ko-KR" altLang="en-US" sz="54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포트폴리오</a:t>
            </a:r>
            <a:endParaRPr lang="zh-CN" altLang="en-US" sz="5400" b="1" dirty="0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文本框 36"/>
          <p:cNvSpPr txBox="1">
            <a:spLocks noChangeArrowheads="1"/>
          </p:cNvSpPr>
          <p:nvPr/>
        </p:nvSpPr>
        <p:spPr bwMode="auto">
          <a:xfrm>
            <a:off x="4503987" y="3952239"/>
            <a:ext cx="30365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ko-KR" altLang="en-US" sz="20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서버프로그래머 지원</a:t>
            </a:r>
            <a:endParaRPr lang="zh-CN" altLang="en-US" sz="2000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747183" y="4146881"/>
            <a:ext cx="8740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393761" y="4146881"/>
            <a:ext cx="8740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>
            <a:off x="2686050" y="2365376"/>
            <a:ext cx="6819900" cy="2343149"/>
          </a:xfrm>
          <a:custGeom>
            <a:avLst/>
            <a:gdLst>
              <a:gd name="connsiteX0" fmla="*/ 16259175 w 18087976"/>
              <a:gd name="connsiteY0" fmla="*/ 0 h 4371975"/>
              <a:gd name="connsiteX1" fmla="*/ 18087976 w 18087976"/>
              <a:gd name="connsiteY1" fmla="*/ 4371975 h 4371975"/>
              <a:gd name="connsiteX2" fmla="*/ 0 w 18087976"/>
              <a:gd name="connsiteY2" fmla="*/ 4314825 h 4371975"/>
              <a:gd name="connsiteX3" fmla="*/ 2257426 w 18087976"/>
              <a:gd name="connsiteY3" fmla="*/ 2800350 h 4371975"/>
              <a:gd name="connsiteX4" fmla="*/ 2258357 w 18087976"/>
              <a:gd name="connsiteY4" fmla="*/ 2800155 h 4371975"/>
              <a:gd name="connsiteX5" fmla="*/ 1009252 w 18087976"/>
              <a:gd name="connsiteY5" fmla="*/ 4020870 h 4371975"/>
              <a:gd name="connsiteX6" fmla="*/ 17582752 w 18087976"/>
              <a:gd name="connsiteY6" fmla="*/ 4020870 h 4371975"/>
              <a:gd name="connsiteX7" fmla="*/ 15982552 w 18087976"/>
              <a:gd name="connsiteY7" fmla="*/ 649020 h 4371975"/>
              <a:gd name="connsiteX8" fmla="*/ 12282037 w 18087976"/>
              <a:gd name="connsiteY8" fmla="*/ 703439 h 4371975"/>
              <a:gd name="connsiteX0" fmla="*/ 16259175 w 18087976"/>
              <a:gd name="connsiteY0" fmla="*/ 0 h 4371975"/>
              <a:gd name="connsiteX1" fmla="*/ 18087976 w 18087976"/>
              <a:gd name="connsiteY1" fmla="*/ 4371975 h 4371975"/>
              <a:gd name="connsiteX2" fmla="*/ 0 w 18087976"/>
              <a:gd name="connsiteY2" fmla="*/ 4314825 h 4371975"/>
              <a:gd name="connsiteX3" fmla="*/ 2257426 w 18087976"/>
              <a:gd name="connsiteY3" fmla="*/ 2800350 h 4371975"/>
              <a:gd name="connsiteX4" fmla="*/ 2258357 w 18087976"/>
              <a:gd name="connsiteY4" fmla="*/ 2800155 h 4371975"/>
              <a:gd name="connsiteX5" fmla="*/ 1009252 w 18087976"/>
              <a:gd name="connsiteY5" fmla="*/ 4020870 h 4371975"/>
              <a:gd name="connsiteX6" fmla="*/ 17313285 w 18087976"/>
              <a:gd name="connsiteY6" fmla="*/ 4020870 h 4371975"/>
              <a:gd name="connsiteX7" fmla="*/ 15982552 w 18087976"/>
              <a:gd name="connsiteY7" fmla="*/ 649020 h 4371975"/>
              <a:gd name="connsiteX8" fmla="*/ 12282037 w 18087976"/>
              <a:gd name="connsiteY8" fmla="*/ 703439 h 4371975"/>
              <a:gd name="connsiteX9" fmla="*/ 16259175 w 18087976"/>
              <a:gd name="connsiteY9" fmla="*/ 0 h 4371975"/>
              <a:gd name="connsiteX0" fmla="*/ 16259175 w 18087976"/>
              <a:gd name="connsiteY0" fmla="*/ 0 h 4371975"/>
              <a:gd name="connsiteX1" fmla="*/ 18087976 w 18087976"/>
              <a:gd name="connsiteY1" fmla="*/ 4371975 h 4371975"/>
              <a:gd name="connsiteX2" fmla="*/ 0 w 18087976"/>
              <a:gd name="connsiteY2" fmla="*/ 4314825 h 4371975"/>
              <a:gd name="connsiteX3" fmla="*/ 2257426 w 18087976"/>
              <a:gd name="connsiteY3" fmla="*/ 2800350 h 4371975"/>
              <a:gd name="connsiteX4" fmla="*/ 2258357 w 18087976"/>
              <a:gd name="connsiteY4" fmla="*/ 2800155 h 4371975"/>
              <a:gd name="connsiteX5" fmla="*/ 1009252 w 18087976"/>
              <a:gd name="connsiteY5" fmla="*/ 4020870 h 4371975"/>
              <a:gd name="connsiteX6" fmla="*/ 17448018 w 18087976"/>
              <a:gd name="connsiteY6" fmla="*/ 4020870 h 4371975"/>
              <a:gd name="connsiteX7" fmla="*/ 15982552 w 18087976"/>
              <a:gd name="connsiteY7" fmla="*/ 649020 h 4371975"/>
              <a:gd name="connsiteX8" fmla="*/ 12282037 w 18087976"/>
              <a:gd name="connsiteY8" fmla="*/ 703439 h 4371975"/>
              <a:gd name="connsiteX9" fmla="*/ 16259175 w 18087976"/>
              <a:gd name="connsiteY9" fmla="*/ 0 h 437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87976" h="4371975">
                <a:moveTo>
                  <a:pt x="16259175" y="0"/>
                </a:moveTo>
                <a:lnTo>
                  <a:pt x="18087976" y="4371975"/>
                </a:lnTo>
                <a:lnTo>
                  <a:pt x="0" y="4314825"/>
                </a:lnTo>
                <a:lnTo>
                  <a:pt x="2257426" y="2800350"/>
                </a:lnTo>
                <a:lnTo>
                  <a:pt x="2258357" y="2800155"/>
                </a:lnTo>
                <a:lnTo>
                  <a:pt x="1009252" y="4020870"/>
                </a:lnTo>
                <a:lnTo>
                  <a:pt x="17448018" y="4020870"/>
                </a:lnTo>
                <a:lnTo>
                  <a:pt x="15982552" y="649020"/>
                </a:lnTo>
                <a:lnTo>
                  <a:pt x="12282037" y="703439"/>
                </a:lnTo>
                <a:lnTo>
                  <a:pt x="16259175" y="0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82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699730"/>
            <a:ext cx="2912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AWAKE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endParaRPr lang="en-US" altLang="zh-CN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직렬화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역직렬화</a:t>
            </a:r>
            <a:endParaRPr lang="zh-CN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20" y="1900237"/>
            <a:ext cx="5343525" cy="3286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0100" y="1920999"/>
            <a:ext cx="6311900" cy="32446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4600" y="5564906"/>
            <a:ext cx="9702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네트워크</a:t>
            </a:r>
            <a:r>
              <a:rPr lang="ko-KR" altLang="en-US" sz="2000" b="1" dirty="0">
                <a:solidFill>
                  <a:schemeClr val="bg1"/>
                </a:solidFill>
              </a:rPr>
              <a:t>로 보낼 </a:t>
            </a:r>
            <a:r>
              <a:rPr lang="ko-KR" altLang="en-US" sz="2000" b="1" dirty="0" err="1">
                <a:solidFill>
                  <a:srgbClr val="FFC000"/>
                </a:solidFill>
              </a:rPr>
              <a:t>메세지를</a:t>
            </a:r>
            <a:r>
              <a:rPr lang="ko-KR" altLang="en-US" sz="2000" b="1" dirty="0">
                <a:solidFill>
                  <a:srgbClr val="FFC000"/>
                </a:solidFill>
              </a:rPr>
              <a:t> </a:t>
            </a:r>
            <a:r>
              <a:rPr lang="ko-KR" altLang="en-US" sz="2000" b="1" dirty="0" err="1">
                <a:solidFill>
                  <a:srgbClr val="FFC000"/>
                </a:solidFill>
              </a:rPr>
              <a:t>구조체화</a:t>
            </a:r>
            <a:r>
              <a:rPr lang="ko-KR" altLang="en-US" sz="2000" b="1" dirty="0">
                <a:solidFill>
                  <a:schemeClr val="bg1"/>
                </a:solidFill>
              </a:rPr>
              <a:t> 하여 사용.</a:t>
            </a:r>
          </a:p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바이트 오더</a:t>
            </a:r>
            <a:r>
              <a:rPr lang="ko-KR" altLang="en-US" sz="2000" b="1" dirty="0">
                <a:solidFill>
                  <a:schemeClr val="bg1"/>
                </a:solidFill>
              </a:rPr>
              <a:t>를 </a:t>
            </a:r>
            <a:r>
              <a:rPr lang="ko-KR" altLang="en-US" sz="2000" b="1" dirty="0">
                <a:solidFill>
                  <a:srgbClr val="FFC000"/>
                </a:solidFill>
              </a:rPr>
              <a:t>고려</a:t>
            </a:r>
            <a:r>
              <a:rPr lang="ko-KR" altLang="en-US" sz="2000" b="1" dirty="0">
                <a:solidFill>
                  <a:schemeClr val="bg1"/>
                </a:solidFill>
              </a:rPr>
              <a:t>하여 </a:t>
            </a:r>
            <a:r>
              <a:rPr lang="ko-KR" altLang="en-US" sz="2000" b="1" dirty="0">
                <a:solidFill>
                  <a:srgbClr val="FFC000"/>
                </a:solidFill>
              </a:rPr>
              <a:t>직렬화/역직렬화하는 템플릿 함수와 매크로</a:t>
            </a:r>
            <a:r>
              <a:rPr lang="ko-KR" altLang="en-US" sz="2000" b="1" dirty="0">
                <a:solidFill>
                  <a:schemeClr val="bg1"/>
                </a:solidFill>
              </a:rPr>
              <a:t> 구현.</a:t>
            </a:r>
          </a:p>
        </p:txBody>
      </p:sp>
    </p:spTree>
    <p:extLst>
      <p:ext uri="{BB962C8B-B14F-4D97-AF65-F5344CB8AC3E}">
        <p14:creationId xmlns:p14="http://schemas.microsoft.com/office/powerpoint/2010/main" val="120334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699730"/>
            <a:ext cx="2912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AWAKE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endParaRPr lang="en-US" altLang="zh-CN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오브젝트풀</a:t>
            </a:r>
            <a:endParaRPr lang="zh-CN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4600" y="5603006"/>
            <a:ext cx="970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FC000"/>
                </a:solidFill>
              </a:rPr>
              <a:t>소켓</a:t>
            </a:r>
            <a:r>
              <a:rPr lang="en-US" altLang="ko-KR" sz="2400" b="1" dirty="0">
                <a:solidFill>
                  <a:srgbClr val="FFC000"/>
                </a:solidFill>
              </a:rPr>
              <a:t>, </a:t>
            </a:r>
            <a:r>
              <a:rPr lang="ko-KR" altLang="en-US" sz="2400" b="1" dirty="0">
                <a:solidFill>
                  <a:srgbClr val="FFC000"/>
                </a:solidFill>
              </a:rPr>
              <a:t>버퍼</a:t>
            </a:r>
            <a:r>
              <a:rPr lang="en-US" altLang="ko-KR" sz="2400" b="1" dirty="0">
                <a:solidFill>
                  <a:srgbClr val="FFC000"/>
                </a:solidFill>
              </a:rPr>
              <a:t>,</a:t>
            </a:r>
            <a:r>
              <a:rPr lang="ko-KR" altLang="en-US" sz="2400" b="1" dirty="0">
                <a:solidFill>
                  <a:srgbClr val="FFC000"/>
                </a:solidFill>
              </a:rPr>
              <a:t> </a:t>
            </a:r>
            <a:r>
              <a:rPr lang="en-US" altLang="ko-KR" sz="2400" b="1" dirty="0">
                <a:solidFill>
                  <a:srgbClr val="FFC000"/>
                </a:solidFill>
              </a:rPr>
              <a:t>IOCP Overlapped</a:t>
            </a:r>
            <a:r>
              <a:rPr lang="ko-KR" altLang="en-US" sz="2400" b="1" dirty="0">
                <a:solidFill>
                  <a:schemeClr val="bg1"/>
                </a:solidFill>
              </a:rPr>
              <a:t>를 담는 객체들의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생성</a:t>
            </a:r>
            <a:r>
              <a:rPr lang="en-US" altLang="ko-KR" sz="2400" b="1" dirty="0">
                <a:solidFill>
                  <a:schemeClr val="bg1"/>
                </a:solidFill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</a:rPr>
              <a:t>삭제 부하를 줄이기 위해 </a:t>
            </a:r>
            <a:r>
              <a:rPr lang="ko-KR" altLang="en-US" sz="2400" b="1" dirty="0" err="1">
                <a:solidFill>
                  <a:srgbClr val="FFC000"/>
                </a:solidFill>
              </a:rPr>
              <a:t>오브젝트풀</a:t>
            </a:r>
            <a:r>
              <a:rPr lang="ko-KR" altLang="en-US" sz="2400" b="1" dirty="0">
                <a:solidFill>
                  <a:srgbClr val="FFC000"/>
                </a:solidFill>
              </a:rPr>
              <a:t> 구현</a:t>
            </a:r>
            <a:r>
              <a:rPr lang="en-US" altLang="ko-KR" sz="2400" b="1" dirty="0">
                <a:solidFill>
                  <a:srgbClr val="FFC000"/>
                </a:solidFill>
              </a:rPr>
              <a:t>.</a:t>
            </a:r>
            <a:endParaRPr lang="ko-KR" altLang="en-US" sz="2400" b="1" dirty="0">
              <a:solidFill>
                <a:srgbClr val="FFC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3225" y="1895288"/>
            <a:ext cx="9274175" cy="35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8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699730"/>
            <a:ext cx="2912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AWAKE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endParaRPr lang="en-US" altLang="zh-CN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재접속</a:t>
            </a:r>
            <a:endParaRPr lang="zh-CN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617621" y="5466649"/>
            <a:ext cx="134272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플레이어가 나가면 </a:t>
            </a:r>
            <a:r>
              <a:rPr lang="en-US" altLang="ko-KR" sz="2000" b="1" dirty="0" err="1">
                <a:solidFill>
                  <a:srgbClr val="FFC000"/>
                </a:solidFill>
              </a:rPr>
              <a:t>ConnectionLost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상태로 </a:t>
            </a:r>
            <a:r>
              <a:rPr lang="ko-KR" altLang="en-US" sz="2000" b="1" dirty="0">
                <a:solidFill>
                  <a:srgbClr val="FFC000"/>
                </a:solidFill>
              </a:rPr>
              <a:t>전환</a:t>
            </a:r>
            <a:r>
              <a:rPr lang="en-US" altLang="ko-KR" sz="2000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같은 </a:t>
            </a:r>
            <a:r>
              <a:rPr lang="en-US" altLang="ko-KR" sz="2000" b="1" dirty="0" err="1">
                <a:solidFill>
                  <a:schemeClr val="bg1"/>
                </a:solidFill>
              </a:rPr>
              <a:t>SteamID</a:t>
            </a:r>
            <a:r>
              <a:rPr lang="ko-KR" altLang="en-US" sz="2000" b="1" dirty="0">
                <a:solidFill>
                  <a:schemeClr val="bg1"/>
                </a:solidFill>
              </a:rPr>
              <a:t>로 </a:t>
            </a:r>
            <a:r>
              <a:rPr lang="ko-KR" altLang="en-US" sz="2000" b="1" dirty="0">
                <a:solidFill>
                  <a:srgbClr val="FFC000"/>
                </a:solidFill>
              </a:rPr>
              <a:t>재접속시</a:t>
            </a:r>
            <a:r>
              <a:rPr lang="ko-KR" altLang="en-US" sz="2000" b="1" dirty="0">
                <a:solidFill>
                  <a:schemeClr val="bg1"/>
                </a:solidFill>
              </a:rPr>
              <a:t> 방을 다시 </a:t>
            </a:r>
            <a:r>
              <a:rPr lang="ko-KR" altLang="en-US" sz="2000" b="1" dirty="0" err="1">
                <a:solidFill>
                  <a:srgbClr val="FFC000"/>
                </a:solidFill>
              </a:rPr>
              <a:t>찾아줌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클라이언트 부분에서는 </a:t>
            </a:r>
            <a:r>
              <a:rPr lang="ko-KR" altLang="en-US" sz="2000" b="1" dirty="0">
                <a:solidFill>
                  <a:srgbClr val="FFC000"/>
                </a:solidFill>
              </a:rPr>
              <a:t>마스터 클라이언트의 </a:t>
            </a:r>
            <a:r>
              <a:rPr lang="ko-KR" altLang="en-US" sz="2000" b="1" dirty="0">
                <a:solidFill>
                  <a:schemeClr val="bg1"/>
                </a:solidFill>
              </a:rPr>
              <a:t>모든 네트워크 액터에서 </a:t>
            </a:r>
            <a:r>
              <a:rPr lang="ko-KR" altLang="en-US" sz="2000" b="1" dirty="0">
                <a:solidFill>
                  <a:srgbClr val="FFC000"/>
                </a:solidFill>
              </a:rPr>
              <a:t>복구 로직을 실행함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2D1EB2E3-3526-4472-98E2-A43844D2337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8294" y="1362077"/>
            <a:ext cx="6448926" cy="390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1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699730"/>
            <a:ext cx="367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AWAKE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</a:t>
            </a:r>
            <a:endParaRPr lang="en-US" altLang="zh-CN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 요약</a:t>
            </a:r>
            <a:endParaRPr lang="zh-CN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6736B4-6A5F-4AF3-A287-994FBEBF8679}"/>
              </a:ext>
            </a:extLst>
          </p:cNvPr>
          <p:cNvSpPr/>
          <p:nvPr/>
        </p:nvSpPr>
        <p:spPr>
          <a:xfrm>
            <a:off x="1765300" y="2661537"/>
            <a:ext cx="8686800" cy="206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6817">
              <a:spcBef>
                <a:spcPts val="100"/>
              </a:spcBef>
              <a:defRPr/>
            </a:pPr>
            <a:r>
              <a:rPr lang="ko-KR" altLang="en-US" sz="25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함수</a:t>
            </a:r>
            <a:r>
              <a:rPr lang="ko-KR" altLang="en-US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를 </a:t>
            </a:r>
            <a:r>
              <a:rPr lang="en-US" altLang="ko-KR" sz="25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RPC</a:t>
            </a:r>
            <a:r>
              <a:rPr lang="ko-KR" altLang="en-US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화 하는 매크로 구현</a:t>
            </a:r>
            <a:r>
              <a:rPr lang="en-US" altLang="ko-KR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.</a:t>
            </a:r>
          </a:p>
          <a:p>
            <a:pPr algn="ctr" defTabSz="1216817">
              <a:spcBef>
                <a:spcPts val="100"/>
              </a:spcBef>
              <a:defRPr/>
            </a:pPr>
            <a:r>
              <a:rPr lang="en-US" altLang="ko-KR" sz="25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RPC</a:t>
            </a:r>
            <a:r>
              <a:rPr lang="ko-KR" altLang="en-US" sz="25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를 사용</a:t>
            </a:r>
            <a:r>
              <a:rPr lang="ko-KR" altLang="en-US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하여 </a:t>
            </a:r>
            <a:r>
              <a:rPr lang="ko-KR" altLang="en-US" sz="25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위치</a:t>
            </a:r>
            <a:r>
              <a:rPr lang="ko-KR" altLang="en-US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를 </a:t>
            </a:r>
            <a:r>
              <a:rPr lang="ko-KR" altLang="en-US" sz="25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동기화</a:t>
            </a:r>
            <a:r>
              <a:rPr lang="ko-KR" altLang="en-US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하는 </a:t>
            </a:r>
            <a:r>
              <a:rPr lang="ko-KR" altLang="en-US" sz="25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컴포넌트</a:t>
            </a:r>
            <a:r>
              <a:rPr lang="ko-KR" altLang="en-US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 구현</a:t>
            </a:r>
            <a:r>
              <a:rPr lang="en-US" altLang="ko-KR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.</a:t>
            </a:r>
          </a:p>
          <a:p>
            <a:pPr algn="ctr" defTabSz="1216817">
              <a:spcBef>
                <a:spcPts val="100"/>
              </a:spcBef>
              <a:defRPr/>
            </a:pPr>
            <a:r>
              <a:rPr lang="en-US" altLang="ko-KR" sz="25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RPC</a:t>
            </a:r>
            <a:r>
              <a:rPr lang="ko-KR" altLang="en-US" sz="25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를 사용</a:t>
            </a:r>
            <a:r>
              <a:rPr lang="ko-KR" altLang="en-US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하여 </a:t>
            </a:r>
            <a:r>
              <a:rPr lang="ko-KR" altLang="en-US" sz="2500" b="1" dirty="0" err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스폰</a:t>
            </a:r>
            <a:r>
              <a:rPr lang="ko-KR" altLang="en-US" sz="25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을</a:t>
            </a:r>
            <a:r>
              <a:rPr lang="ko-KR" altLang="en-US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 </a:t>
            </a:r>
            <a:r>
              <a:rPr lang="ko-KR" altLang="en-US" sz="25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동기화</a:t>
            </a:r>
            <a:r>
              <a:rPr lang="ko-KR" altLang="en-US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하는 함수 구현</a:t>
            </a:r>
            <a:r>
              <a:rPr lang="en-US" altLang="ko-KR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.</a:t>
            </a:r>
          </a:p>
          <a:p>
            <a:pPr algn="ctr" defTabSz="1216817">
              <a:spcBef>
                <a:spcPts val="100"/>
              </a:spcBef>
              <a:defRPr/>
            </a:pPr>
            <a:endParaRPr lang="en-US" altLang="ko-KR" sz="25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 panose="020B0604020202020204" pitchFamily="34" charset="0"/>
            </a:endParaRPr>
          </a:p>
          <a:p>
            <a:pPr algn="ctr" defTabSz="1216817">
              <a:spcBef>
                <a:spcPts val="100"/>
              </a:spcBef>
              <a:defRPr/>
            </a:pPr>
            <a:r>
              <a:rPr lang="ko-KR" altLang="en-US" sz="25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변수</a:t>
            </a:r>
            <a:r>
              <a:rPr lang="ko-KR" altLang="en-US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를 </a:t>
            </a:r>
            <a:r>
              <a:rPr lang="ko-KR" altLang="en-US" sz="25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동기화</a:t>
            </a:r>
            <a:r>
              <a:rPr lang="ko-KR" altLang="en-US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하는 클래스 구현</a:t>
            </a:r>
            <a:r>
              <a:rPr lang="en-US" altLang="ko-KR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576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699730"/>
            <a:ext cx="367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AWAKE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</a:t>
            </a:r>
            <a:endParaRPr lang="en-US" altLang="zh-CN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 다이어그램</a:t>
            </a:r>
            <a:endParaRPr lang="zh-CN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074302" y="1707944"/>
            <a:ext cx="8195694" cy="4990938"/>
            <a:chOff x="1175017" y="541420"/>
            <a:chExt cx="10012936" cy="6097585"/>
          </a:xfrm>
        </p:grpSpPr>
        <p:sp>
          <p:nvSpPr>
            <p:cNvPr id="15" name="직사각형 14"/>
            <p:cNvSpPr/>
            <p:nvPr/>
          </p:nvSpPr>
          <p:spPr>
            <a:xfrm>
              <a:off x="1175017" y="541420"/>
              <a:ext cx="10012936" cy="60975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34778" y="892187"/>
              <a:ext cx="8077200" cy="5457824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7192255" y="1175657"/>
              <a:ext cx="2297527" cy="20516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193366" y="760001"/>
              <a:ext cx="3504039" cy="41362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dirty="0"/>
                <a:t>네트워크 관련 </a:t>
              </a:r>
              <a:r>
                <a:rPr lang="ko-KR" altLang="en-US" sz="800" dirty="0" err="1"/>
                <a:t>싱글톤</a:t>
              </a:r>
              <a:r>
                <a:rPr lang="ko-KR" altLang="en-US" sz="800" dirty="0"/>
                <a:t> 객체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레벨 이동에 관련없이 여러 요소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소켓</a:t>
              </a:r>
              <a:r>
                <a:rPr lang="en-US" altLang="ko-KR" sz="800" dirty="0"/>
                <a:t>, </a:t>
              </a:r>
              <a:r>
                <a:rPr lang="ko-KR" altLang="en-US" sz="800" dirty="0" err="1"/>
                <a:t>파티상태</a:t>
              </a:r>
              <a:r>
                <a:rPr lang="en-US" altLang="ko-KR" sz="800" dirty="0"/>
                <a:t>)</a:t>
              </a:r>
              <a:r>
                <a:rPr lang="ko-KR" altLang="en-US" sz="800" dirty="0"/>
                <a:t>들을 관리함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374107" y="947736"/>
              <a:ext cx="3222023" cy="30081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 err="1"/>
                <a:t>레벨별</a:t>
              </a:r>
              <a:r>
                <a:rPr lang="ko-KR" altLang="en-US" sz="1000" dirty="0"/>
                <a:t> 존재하는 네트워크 </a:t>
              </a:r>
              <a:r>
                <a:rPr lang="ko-KR" altLang="en-US" sz="1000" dirty="0" err="1"/>
                <a:t>로직</a:t>
              </a:r>
              <a:r>
                <a:rPr lang="ko-KR" altLang="en-US" sz="1000" dirty="0"/>
                <a:t> 담당 클래스</a:t>
              </a:r>
              <a:endParaRPr lang="en-US" altLang="ko-KR" sz="10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380769" y="1261519"/>
              <a:ext cx="4173712" cy="20516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907495" y="4134067"/>
              <a:ext cx="6936828" cy="23481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902711" y="3830698"/>
              <a:ext cx="3692050" cy="30081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/>
                <a:t>실제 </a:t>
              </a:r>
              <a:r>
                <a:rPr lang="ko-KR" altLang="en-US" sz="1000" dirty="0" err="1"/>
                <a:t>액터들에</a:t>
              </a:r>
              <a:r>
                <a:rPr lang="ko-KR" altLang="en-US" sz="1000" dirty="0"/>
                <a:t> 붙어서 네트워크를 지원하는 클래스</a:t>
              </a:r>
              <a:endParaRPr lang="en-US" altLang="ko-KR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949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699730"/>
            <a:ext cx="367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AWAKE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</a:t>
            </a:r>
            <a:endParaRPr lang="en-US" altLang="zh-CN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JHNET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모듈화</a:t>
            </a:r>
            <a:endParaRPr lang="zh-CN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81746" y="58188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HACKED 게임과 </a:t>
            </a:r>
            <a:r>
              <a:rPr lang="ko-KR" altLang="en-US" b="1" dirty="0">
                <a:solidFill>
                  <a:srgbClr val="FFC000"/>
                </a:solidFill>
              </a:rPr>
              <a:t>네트워크 </a:t>
            </a:r>
            <a:r>
              <a:rPr lang="ko-KR" altLang="en-US" b="1" dirty="0" err="1">
                <a:solidFill>
                  <a:srgbClr val="FFC000"/>
                </a:solidFill>
              </a:rPr>
              <a:t>로직</a:t>
            </a:r>
            <a:r>
              <a:rPr lang="ko-KR" altLang="en-US" b="1" dirty="0" err="1">
                <a:solidFill>
                  <a:schemeClr val="bg1"/>
                </a:solidFill>
              </a:rPr>
              <a:t>을</a:t>
            </a:r>
            <a:r>
              <a:rPr lang="ko-KR" altLang="en-US" b="1" dirty="0">
                <a:solidFill>
                  <a:schemeClr val="bg1"/>
                </a:solidFill>
              </a:rPr>
              <a:t> 완전히 </a:t>
            </a:r>
            <a:r>
              <a:rPr lang="ko-KR" altLang="en-US" b="1" dirty="0" err="1">
                <a:solidFill>
                  <a:srgbClr val="FFC000"/>
                </a:solidFill>
              </a:rPr>
              <a:t>모듈화</a:t>
            </a:r>
            <a:r>
              <a:rPr lang="ko-KR" altLang="en-US" b="1" dirty="0" err="1">
                <a:solidFill>
                  <a:schemeClr val="bg1"/>
                </a:solidFill>
              </a:rPr>
              <a:t>하여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다른 게임에서도 사용할 수 있도록 구현.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408" y="2130743"/>
            <a:ext cx="3925404" cy="3015591"/>
          </a:xfrm>
          <a:prstGeom prst="rect">
            <a:avLst/>
          </a:prstGeom>
        </p:spPr>
      </p:pic>
      <p:pic>
        <p:nvPicPr>
          <p:cNvPr id="5" name="DkmccEi2RgE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934595" y="2023888"/>
            <a:ext cx="4572000" cy="25717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72264" y="4613790"/>
            <a:ext cx="4896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모듈을 사용하여 구현한 프로젝트</a:t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en-US" altLang="ko-KR" b="1" dirty="0">
                <a:solidFill>
                  <a:schemeClr val="bg1"/>
                </a:solidFill>
                <a:hlinkClick r:id="rId5"/>
              </a:rPr>
              <a:t>https://github.com/LJH960101/FlockingGame.git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47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699730"/>
            <a:ext cx="367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AWAKE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</a:t>
            </a:r>
            <a:endParaRPr lang="en-US" altLang="zh-CN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RPC</a:t>
            </a:r>
            <a:endParaRPr lang="zh-CN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45720" y="523611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>
                <a:solidFill>
                  <a:srgbClr val="FFC000"/>
                </a:solidFill>
              </a:rPr>
              <a:t>매크로</a:t>
            </a:r>
            <a:r>
              <a:rPr lang="ko-KR" altLang="en-US" b="1" dirty="0">
                <a:solidFill>
                  <a:schemeClr val="bg1"/>
                </a:solidFill>
              </a:rPr>
              <a:t>를 </a:t>
            </a:r>
            <a:r>
              <a:rPr lang="ko-KR" altLang="en-US" b="1" dirty="0">
                <a:solidFill>
                  <a:srgbClr val="FFC000"/>
                </a:solidFill>
              </a:rPr>
              <a:t>사용</a:t>
            </a:r>
            <a:r>
              <a:rPr lang="ko-KR" altLang="en-US" b="1" dirty="0">
                <a:solidFill>
                  <a:schemeClr val="bg1"/>
                </a:solidFill>
              </a:rPr>
              <a:t>하여 </a:t>
            </a:r>
            <a:r>
              <a:rPr lang="ko-KR" altLang="en-US" b="1" dirty="0">
                <a:solidFill>
                  <a:srgbClr val="FFC000"/>
                </a:solidFill>
              </a:rPr>
              <a:t>함수</a:t>
            </a:r>
            <a:r>
              <a:rPr lang="ko-KR" altLang="en-US" b="1" dirty="0">
                <a:solidFill>
                  <a:schemeClr val="bg1"/>
                </a:solidFill>
              </a:rPr>
              <a:t>를 </a:t>
            </a:r>
            <a:r>
              <a:rPr lang="ko-KR" altLang="en-US" b="1" dirty="0">
                <a:solidFill>
                  <a:srgbClr val="FFC000"/>
                </a:solidFill>
              </a:rPr>
              <a:t>동기화</a:t>
            </a:r>
            <a:r>
              <a:rPr lang="ko-KR" altLang="en-US" b="1" dirty="0">
                <a:solidFill>
                  <a:schemeClr val="bg1"/>
                </a:solidFill>
              </a:rPr>
              <a:t>하는 </a:t>
            </a:r>
            <a:r>
              <a:rPr lang="en-US" altLang="ko-KR" b="1" dirty="0">
                <a:solidFill>
                  <a:srgbClr val="FFC000"/>
                </a:solidFill>
              </a:rPr>
              <a:t>RPC </a:t>
            </a:r>
            <a:r>
              <a:rPr lang="ko-KR" altLang="en-US" b="1" dirty="0">
                <a:solidFill>
                  <a:srgbClr val="FFC000"/>
                </a:solidFill>
              </a:rPr>
              <a:t>시스템 구현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5083" y="2470819"/>
            <a:ext cx="8343902" cy="5720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5083" y="3049054"/>
            <a:ext cx="8343901" cy="5566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085" y="3604333"/>
            <a:ext cx="8343900" cy="126682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940897" y="5725600"/>
            <a:ext cx="77056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호출된 함수의 </a:t>
            </a:r>
            <a:r>
              <a:rPr lang="ko-KR" altLang="en-US" b="1" dirty="0">
                <a:solidFill>
                  <a:srgbClr val="FFC000"/>
                </a:solidFill>
              </a:rPr>
              <a:t>인자를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</a:rPr>
              <a:t>Buf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en-US" altLang="ko-KR" b="1" dirty="0" err="1">
                <a:solidFill>
                  <a:schemeClr val="bg1"/>
                </a:solidFill>
              </a:rPr>
              <a:t>len</a:t>
            </a:r>
            <a:r>
              <a:rPr lang="ko-KR" altLang="en-US" b="1" dirty="0">
                <a:solidFill>
                  <a:schemeClr val="bg1"/>
                </a:solidFill>
              </a:rPr>
              <a:t>으로 </a:t>
            </a:r>
            <a:r>
              <a:rPr lang="ko-KR" altLang="en-US" b="1" dirty="0" err="1">
                <a:solidFill>
                  <a:srgbClr val="FFC000"/>
                </a:solidFill>
              </a:rPr>
              <a:t>직렬화해서</a:t>
            </a:r>
            <a:r>
              <a:rPr lang="ko-KR" altLang="en-US" b="1" dirty="0">
                <a:solidFill>
                  <a:srgbClr val="FFC000"/>
                </a:solidFill>
              </a:rPr>
              <a:t> 보내고</a:t>
            </a:r>
            <a:r>
              <a:rPr lang="en-US" altLang="ko-KR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받은 </a:t>
            </a:r>
            <a:r>
              <a:rPr lang="en-US" altLang="ko-KR" b="1" dirty="0" err="1">
                <a:solidFill>
                  <a:srgbClr val="FFC000"/>
                </a:solidFill>
              </a:rPr>
              <a:t>Buf</a:t>
            </a:r>
            <a:r>
              <a:rPr lang="en-US" altLang="ko-KR" b="1" dirty="0">
                <a:solidFill>
                  <a:srgbClr val="FFC000"/>
                </a:solidFill>
              </a:rPr>
              <a:t>, </a:t>
            </a:r>
            <a:r>
              <a:rPr lang="en-US" altLang="ko-KR" b="1" dirty="0" err="1">
                <a:solidFill>
                  <a:srgbClr val="FFC000"/>
                </a:solidFill>
              </a:rPr>
              <a:t>len</a:t>
            </a:r>
            <a:r>
              <a:rPr lang="ko-KR" altLang="en-US" b="1" dirty="0">
                <a:solidFill>
                  <a:srgbClr val="FFC000"/>
                </a:solidFill>
              </a:rPr>
              <a:t>을 </a:t>
            </a:r>
            <a:r>
              <a:rPr lang="ko-KR" altLang="en-US" b="1" dirty="0" err="1">
                <a:solidFill>
                  <a:srgbClr val="FFC000"/>
                </a:solidFill>
              </a:rPr>
              <a:t>역직렬화</a:t>
            </a:r>
            <a:r>
              <a:rPr lang="ko-KR" altLang="en-US" b="1" dirty="0">
                <a:solidFill>
                  <a:schemeClr val="bg1"/>
                </a:solidFill>
              </a:rPr>
              <a:t> 한 뒤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rgbClr val="FFC000"/>
                </a:solidFill>
              </a:rPr>
              <a:t>해당 함수에 꽂아주는 매크로</a:t>
            </a:r>
            <a:r>
              <a:rPr lang="ko-KR" altLang="en-US" b="1" dirty="0">
                <a:solidFill>
                  <a:schemeClr val="bg1"/>
                </a:solidFill>
              </a:rPr>
              <a:t>를 만들어서 </a:t>
            </a:r>
            <a:r>
              <a:rPr lang="ko-KR" altLang="en-US" b="1" dirty="0">
                <a:solidFill>
                  <a:srgbClr val="FFC000"/>
                </a:solidFill>
              </a:rPr>
              <a:t>구현</a:t>
            </a:r>
            <a:r>
              <a:rPr lang="ko-KR" altLang="en-US" b="1" dirty="0">
                <a:solidFill>
                  <a:schemeClr val="bg1"/>
                </a:solidFill>
              </a:rPr>
              <a:t>함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90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699730"/>
            <a:ext cx="367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AWAKE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</a:t>
            </a:r>
            <a:endParaRPr lang="en-US" altLang="zh-CN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RPC</a:t>
            </a:r>
            <a:endParaRPr lang="zh-CN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7914" y="4727466"/>
            <a:ext cx="5915704" cy="17601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7914" y="711495"/>
            <a:ext cx="5915704" cy="25084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7914" y="3202529"/>
            <a:ext cx="5915704" cy="152493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576226" y="5679895"/>
            <a:ext cx="3249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bg1"/>
                </a:solidFill>
              </a:rPr>
              <a:t>buf</a:t>
            </a:r>
            <a:r>
              <a:rPr lang="ko-KR" altLang="en-US" sz="1200" b="1" dirty="0">
                <a:solidFill>
                  <a:schemeClr val="bg1"/>
                </a:solidFill>
              </a:rPr>
              <a:t>, </a:t>
            </a:r>
            <a:r>
              <a:rPr lang="ko-KR" altLang="en-US" sz="1200" b="1" dirty="0" err="1">
                <a:solidFill>
                  <a:schemeClr val="bg1"/>
                </a:solidFill>
              </a:rPr>
              <a:t>len으로</a:t>
            </a:r>
            <a:r>
              <a:rPr lang="ko-KR" altLang="en-US" sz="1200" b="1" dirty="0">
                <a:solidFill>
                  <a:schemeClr val="bg1"/>
                </a:solidFill>
              </a:rPr>
              <a:t> 호출이 가능한 </a:t>
            </a:r>
            <a:r>
              <a:rPr lang="ko-KR" altLang="en-US" sz="1200" b="1" dirty="0">
                <a:solidFill>
                  <a:srgbClr val="FFC000"/>
                </a:solidFill>
              </a:rPr>
              <a:t>함수를</a:t>
            </a:r>
            <a:endParaRPr lang="en-US" altLang="ko-KR" sz="1200" b="1" dirty="0">
              <a:solidFill>
                <a:srgbClr val="FFC000"/>
              </a:solidFill>
            </a:endParaRPr>
          </a:p>
          <a:p>
            <a:pPr algn="ctr"/>
            <a:r>
              <a:rPr lang="ko-KR" altLang="en-US" sz="1200" b="1" dirty="0">
                <a:solidFill>
                  <a:srgbClr val="FFC000"/>
                </a:solidFill>
              </a:rPr>
              <a:t>수신을 담당하는 클래스에 바인딩</a:t>
            </a:r>
            <a:r>
              <a:rPr lang="ko-KR" altLang="en-US" sz="1200" b="1" dirty="0">
                <a:solidFill>
                  <a:schemeClr val="bg1"/>
                </a:solidFill>
              </a:rPr>
              <a:t>하는 </a:t>
            </a:r>
            <a:r>
              <a:rPr lang="ko-KR" altLang="en-US" sz="1200" b="1" dirty="0">
                <a:solidFill>
                  <a:srgbClr val="FFC000"/>
                </a:solidFill>
              </a:rPr>
              <a:t>매크로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470172" y="1869824"/>
            <a:ext cx="34617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err="1">
                <a:solidFill>
                  <a:srgbClr val="FFC000"/>
                </a:solidFill>
              </a:rPr>
              <a:t>Buf</a:t>
            </a:r>
            <a:r>
              <a:rPr lang="en-US" altLang="ko-KR" sz="1200" b="1" dirty="0">
                <a:solidFill>
                  <a:srgbClr val="FFC000"/>
                </a:solidFill>
              </a:rPr>
              <a:t>, </a:t>
            </a:r>
            <a:r>
              <a:rPr lang="en-US" altLang="ko-KR" sz="1200" b="1" dirty="0" err="1">
                <a:solidFill>
                  <a:srgbClr val="FFC000"/>
                </a:solidFill>
              </a:rPr>
              <a:t>len</a:t>
            </a:r>
            <a:r>
              <a:rPr lang="ko-KR" altLang="en-US" sz="1200" b="1" dirty="0">
                <a:solidFill>
                  <a:srgbClr val="FFC000"/>
                </a:solidFill>
              </a:rPr>
              <a:t>으로 원본 함수를 호출</a:t>
            </a:r>
            <a:r>
              <a:rPr lang="ko-KR" altLang="en-US" sz="1200" b="1" dirty="0">
                <a:solidFill>
                  <a:schemeClr val="bg1"/>
                </a:solidFill>
              </a:rPr>
              <a:t>하는 </a:t>
            </a:r>
            <a:r>
              <a:rPr lang="ko-KR" altLang="en-US" sz="1200" b="1" dirty="0">
                <a:solidFill>
                  <a:srgbClr val="FFC000"/>
                </a:solidFill>
              </a:rPr>
              <a:t>대리자</a:t>
            </a:r>
            <a:r>
              <a:rPr lang="ko-KR" altLang="en-US" sz="1200" b="1" dirty="0">
                <a:solidFill>
                  <a:schemeClr val="bg1"/>
                </a:solidFill>
              </a:rPr>
              <a:t> 역할을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하는 </a:t>
            </a:r>
            <a:r>
              <a:rPr lang="ko-KR" altLang="en-US" sz="1200" b="1" dirty="0">
                <a:solidFill>
                  <a:srgbClr val="FFC000"/>
                </a:solidFill>
              </a:rPr>
              <a:t>함수</a:t>
            </a:r>
            <a:r>
              <a:rPr lang="ko-KR" altLang="en-US" sz="1200" b="1" dirty="0">
                <a:solidFill>
                  <a:schemeClr val="bg1"/>
                </a:solidFill>
              </a:rPr>
              <a:t>를 </a:t>
            </a:r>
            <a:r>
              <a:rPr lang="ko-KR" altLang="en-US" sz="1200" b="1" dirty="0">
                <a:solidFill>
                  <a:srgbClr val="FFC000"/>
                </a:solidFill>
              </a:rPr>
              <a:t>만들어주는 매크로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95582" y="3676484"/>
            <a:ext cx="2810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C000"/>
                </a:solidFill>
              </a:rPr>
              <a:t>함수의 인자를 </a:t>
            </a:r>
            <a:r>
              <a:rPr lang="en-US" altLang="ko-KR" sz="1200" b="1" dirty="0" err="1">
                <a:solidFill>
                  <a:schemeClr val="bg1"/>
                </a:solidFill>
              </a:rPr>
              <a:t>Buf</a:t>
            </a:r>
            <a:r>
              <a:rPr lang="en-US" altLang="ko-KR" sz="1200" b="1" dirty="0">
                <a:solidFill>
                  <a:schemeClr val="bg1"/>
                </a:solidFill>
              </a:rPr>
              <a:t>, </a:t>
            </a:r>
            <a:r>
              <a:rPr lang="en-US" altLang="ko-KR" sz="1200" b="1" dirty="0" err="1">
                <a:solidFill>
                  <a:schemeClr val="bg1"/>
                </a:solidFill>
              </a:rPr>
              <a:t>len</a:t>
            </a:r>
            <a:r>
              <a:rPr lang="ko-KR" altLang="en-US" sz="1200" b="1" dirty="0">
                <a:solidFill>
                  <a:schemeClr val="bg1"/>
                </a:solidFill>
              </a:rPr>
              <a:t>으로 직렬화 해서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FFC000"/>
                </a:solidFill>
              </a:rPr>
              <a:t>RPC </a:t>
            </a:r>
            <a:r>
              <a:rPr lang="ko-KR" altLang="en-US" sz="1200" b="1" dirty="0">
                <a:solidFill>
                  <a:srgbClr val="FFC000"/>
                </a:solidFill>
              </a:rPr>
              <a:t>요청</a:t>
            </a:r>
            <a:r>
              <a:rPr lang="ko-KR" altLang="en-US" sz="1200" b="1" dirty="0">
                <a:solidFill>
                  <a:schemeClr val="bg1"/>
                </a:solidFill>
              </a:rPr>
              <a:t>하는</a:t>
            </a:r>
            <a:r>
              <a:rPr lang="ko-KR" altLang="en-US" sz="1200" b="1" dirty="0">
                <a:solidFill>
                  <a:srgbClr val="FFC000"/>
                </a:solidFill>
              </a:rPr>
              <a:t> 매크로</a:t>
            </a:r>
            <a:endParaRPr lang="en-US" altLang="ko-KR" sz="1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80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699730"/>
            <a:ext cx="367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AWAKE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</a:t>
            </a:r>
            <a:endParaRPr lang="en-US" altLang="zh-CN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스폰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트랜스폼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동기화</a:t>
            </a:r>
            <a:endParaRPr lang="zh-CN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810" y="2192028"/>
            <a:ext cx="6877050" cy="3429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573" y="1530727"/>
            <a:ext cx="7848600" cy="50482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032335" y="59918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b="1" dirty="0">
                <a:solidFill>
                  <a:srgbClr val="FFC000"/>
                </a:solidFill>
              </a:rPr>
              <a:t>RPC </a:t>
            </a:r>
            <a:r>
              <a:rPr lang="ko-KR" altLang="en-US" b="1" dirty="0">
                <a:solidFill>
                  <a:srgbClr val="FFC000"/>
                </a:solidFill>
              </a:rPr>
              <a:t>시스템을 사용</a:t>
            </a:r>
            <a:r>
              <a:rPr lang="ko-KR" altLang="en-US" b="1" dirty="0">
                <a:solidFill>
                  <a:schemeClr val="bg1"/>
                </a:solidFill>
              </a:rPr>
              <a:t>하여 </a:t>
            </a:r>
            <a:r>
              <a:rPr lang="ko-KR" altLang="en-US" b="1" dirty="0">
                <a:solidFill>
                  <a:srgbClr val="FFC000"/>
                </a:solidFill>
              </a:rPr>
              <a:t>네트워크 </a:t>
            </a:r>
            <a:r>
              <a:rPr lang="ko-KR" altLang="en-US" b="1" dirty="0" err="1">
                <a:solidFill>
                  <a:srgbClr val="FFC000"/>
                </a:solidFill>
              </a:rPr>
              <a:t>스폰</a:t>
            </a:r>
            <a:r>
              <a:rPr lang="ko-KR" altLang="en-US" b="1" dirty="0">
                <a:solidFill>
                  <a:srgbClr val="FFC000"/>
                </a:solidFill>
              </a:rPr>
              <a:t> 동기화</a:t>
            </a:r>
            <a:r>
              <a:rPr lang="en-US" altLang="ko-KR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b="1" dirty="0">
                <a:solidFill>
                  <a:srgbClr val="FFC000"/>
                </a:solidFill>
              </a:rPr>
              <a:t>위치 회전 동기화 컴포넌트 구현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74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699730"/>
            <a:ext cx="367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AWAKE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</a:t>
            </a:r>
            <a:endParaRPr lang="en-US" altLang="zh-CN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동기화</a:t>
            </a:r>
            <a:endParaRPr lang="zh-CN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32335" y="506248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>
                <a:solidFill>
                  <a:srgbClr val="FFC000"/>
                </a:solidFill>
              </a:rPr>
              <a:t>변수를 동기화</a:t>
            </a:r>
            <a:r>
              <a:rPr lang="ko-KR" altLang="en-US" b="1" dirty="0">
                <a:solidFill>
                  <a:schemeClr val="bg1"/>
                </a:solidFill>
              </a:rPr>
              <a:t>하는 </a:t>
            </a:r>
            <a:r>
              <a:rPr lang="ko-KR" altLang="en-US" b="1" dirty="0">
                <a:solidFill>
                  <a:srgbClr val="FFC000"/>
                </a:solidFill>
              </a:rPr>
              <a:t>템플릿 클래스 구현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10" y="2751623"/>
            <a:ext cx="4819650" cy="1009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9406" y="2301970"/>
            <a:ext cx="5478487" cy="190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8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894306"/>
            <a:ext cx="261256" cy="988717"/>
          </a:xfrm>
          <a:prstGeom prst="rect">
            <a:avLst/>
          </a:prstGeom>
          <a:solidFill>
            <a:srgbClr val="00B0F0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5770" y="979808"/>
            <a:ext cx="139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zh-CN" altLang="en-US" sz="3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0284" y="1555484"/>
            <a:ext cx="164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834855" y="1781633"/>
            <a:ext cx="3577409" cy="861774"/>
            <a:chOff x="5458501" y="1382705"/>
            <a:chExt cx="3577409" cy="861774"/>
          </a:xfrm>
        </p:grpSpPr>
        <p:sp>
          <p:nvSpPr>
            <p:cNvPr id="49" name="TextBox 13"/>
            <p:cNvSpPr txBox="1"/>
            <p:nvPr/>
          </p:nvSpPr>
          <p:spPr>
            <a:xfrm>
              <a:off x="5458501" y="1382705"/>
              <a:ext cx="718466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7615">
                <a:defRPr/>
              </a:pPr>
              <a:r>
                <a:rPr lang="en-US" sz="5000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2</a:t>
              </a:r>
            </a:p>
          </p:txBody>
        </p:sp>
        <p:cxnSp>
          <p:nvCxnSpPr>
            <p:cNvPr id="53" name="Straight Connector 15"/>
            <p:cNvCxnSpPr/>
            <p:nvPr/>
          </p:nvCxnSpPr>
          <p:spPr>
            <a:xfrm>
              <a:off x="6630955" y="1424273"/>
              <a:ext cx="0" cy="733127"/>
            </a:xfrm>
            <a:prstGeom prst="line">
              <a:avLst/>
            </a:prstGeom>
            <a:noFill/>
            <a:ln w="19050" cap="flat" cmpd="sng" algn="ctr">
              <a:solidFill>
                <a:srgbClr val="FDFDFD"/>
              </a:solidFill>
              <a:prstDash val="solid"/>
            </a:ln>
            <a:effectLst/>
          </p:spPr>
        </p:cxnSp>
        <p:grpSp>
          <p:nvGrpSpPr>
            <p:cNvPr id="57" name="组合 56"/>
            <p:cNvGrpSpPr/>
            <p:nvPr/>
          </p:nvGrpSpPr>
          <p:grpSpPr>
            <a:xfrm>
              <a:off x="6975242" y="1567371"/>
              <a:ext cx="2060668" cy="430887"/>
              <a:chOff x="1834240" y="4698537"/>
              <a:chExt cx="2060668" cy="430887"/>
            </a:xfrm>
          </p:grpSpPr>
          <p:sp>
            <p:nvSpPr>
              <p:cNvPr id="58" name="TextBox 13"/>
              <p:cNvSpPr txBox="1"/>
              <p:nvPr/>
            </p:nvSpPr>
            <p:spPr>
              <a:xfrm>
                <a:off x="1943942" y="4698537"/>
                <a:ext cx="179838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 defTabSz="1216817">
                  <a:spcBef>
                    <a:spcPct val="20000"/>
                  </a:spcBef>
                  <a:defRPr/>
                </a:pPr>
                <a:r>
                  <a:rPr lang="en-US" sz="1600" b="1" dirty="0">
                    <a:solidFill>
                      <a:srgbClr val="FFC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sym typeface="Arial" panose="020B0604020202020204" pitchFamily="34" charset="0"/>
                  </a:rPr>
                  <a:t>CKINFO</a:t>
                </a:r>
              </a:p>
            </p:txBody>
          </p:sp>
          <p:sp>
            <p:nvSpPr>
              <p:cNvPr id="59" name="TextBox 13"/>
              <p:cNvSpPr txBox="1"/>
              <p:nvPr/>
            </p:nvSpPr>
            <p:spPr>
              <a:xfrm>
                <a:off x="1834240" y="4944758"/>
                <a:ext cx="206066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 defTabSz="1216817">
                  <a:spcBef>
                    <a:spcPct val="20000"/>
                  </a:spcBef>
                  <a:defRPr/>
                </a:pPr>
                <a:r>
                  <a:rPr lang="ko-KR" altLang="en-US" sz="1200" dirty="0">
                    <a:solidFill>
                      <a:srgbClr val="FDFDFD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sym typeface="Arial" panose="020B0604020202020204" pitchFamily="34" charset="0"/>
                  </a:rPr>
                  <a:t>청강대학교 학사 관리 시스템</a:t>
                </a:r>
                <a:endParaRPr lang="en-US" altLang="zh-CN" sz="1200" dirty="0">
                  <a:solidFill>
                    <a:srgbClr val="FDFDFD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99" name="组合 1">
            <a:extLst>
              <a:ext uri="{FF2B5EF4-FFF2-40B4-BE49-F238E27FC236}">
                <a16:creationId xmlns:a16="http://schemas.microsoft.com/office/drawing/2014/main" id="{374BAC2A-ED83-4E84-A6DC-E7C5D20DE033}"/>
              </a:ext>
            </a:extLst>
          </p:cNvPr>
          <p:cNvGrpSpPr/>
          <p:nvPr/>
        </p:nvGrpSpPr>
        <p:grpSpPr>
          <a:xfrm>
            <a:off x="3834855" y="2699052"/>
            <a:ext cx="3577409" cy="861774"/>
            <a:chOff x="5458501" y="1382705"/>
            <a:chExt cx="3577409" cy="861774"/>
          </a:xfrm>
        </p:grpSpPr>
        <p:sp>
          <p:nvSpPr>
            <p:cNvPr id="100" name="TextBox 13">
              <a:extLst>
                <a:ext uri="{FF2B5EF4-FFF2-40B4-BE49-F238E27FC236}">
                  <a16:creationId xmlns:a16="http://schemas.microsoft.com/office/drawing/2014/main" id="{98C0EF71-BE31-45BA-B570-AB84A590BD1E}"/>
                </a:ext>
              </a:extLst>
            </p:cNvPr>
            <p:cNvSpPr txBox="1"/>
            <p:nvPr/>
          </p:nvSpPr>
          <p:spPr>
            <a:xfrm>
              <a:off x="5458501" y="1382705"/>
              <a:ext cx="718466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7615">
                <a:defRPr/>
              </a:pPr>
              <a:r>
                <a:rPr lang="en-US" sz="5000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3</a:t>
              </a:r>
            </a:p>
          </p:txBody>
        </p:sp>
        <p:cxnSp>
          <p:nvCxnSpPr>
            <p:cNvPr id="101" name="Straight Connector 15">
              <a:extLst>
                <a:ext uri="{FF2B5EF4-FFF2-40B4-BE49-F238E27FC236}">
                  <a16:creationId xmlns:a16="http://schemas.microsoft.com/office/drawing/2014/main" id="{ED750DAA-65E3-4A94-91D2-60C9DBD91314}"/>
                </a:ext>
              </a:extLst>
            </p:cNvPr>
            <p:cNvCxnSpPr/>
            <p:nvPr/>
          </p:nvCxnSpPr>
          <p:spPr>
            <a:xfrm>
              <a:off x="6630955" y="1424273"/>
              <a:ext cx="0" cy="733127"/>
            </a:xfrm>
            <a:prstGeom prst="line">
              <a:avLst/>
            </a:prstGeom>
            <a:noFill/>
            <a:ln w="19050" cap="flat" cmpd="sng" algn="ctr">
              <a:solidFill>
                <a:srgbClr val="FDFDFD"/>
              </a:solidFill>
              <a:prstDash val="solid"/>
            </a:ln>
            <a:effectLst/>
          </p:spPr>
        </p:cxnSp>
        <p:grpSp>
          <p:nvGrpSpPr>
            <p:cNvPr id="102" name="组合 56">
              <a:extLst>
                <a:ext uri="{FF2B5EF4-FFF2-40B4-BE49-F238E27FC236}">
                  <a16:creationId xmlns:a16="http://schemas.microsoft.com/office/drawing/2014/main" id="{FA4EB393-F780-4AE2-8DF8-506A79D30152}"/>
                </a:ext>
              </a:extLst>
            </p:cNvPr>
            <p:cNvGrpSpPr/>
            <p:nvPr/>
          </p:nvGrpSpPr>
          <p:grpSpPr>
            <a:xfrm>
              <a:off x="6975242" y="1565604"/>
              <a:ext cx="2060668" cy="432654"/>
              <a:chOff x="1834240" y="4696770"/>
              <a:chExt cx="2060668" cy="432654"/>
            </a:xfrm>
          </p:grpSpPr>
          <p:sp>
            <p:nvSpPr>
              <p:cNvPr id="103" name="TextBox 13">
                <a:extLst>
                  <a:ext uri="{FF2B5EF4-FFF2-40B4-BE49-F238E27FC236}">
                    <a16:creationId xmlns:a16="http://schemas.microsoft.com/office/drawing/2014/main" id="{DFDD0B96-B3EC-4FB8-AE93-888E6D01C98B}"/>
                  </a:ext>
                </a:extLst>
              </p:cNvPr>
              <p:cNvSpPr txBox="1"/>
              <p:nvPr/>
            </p:nvSpPr>
            <p:spPr>
              <a:xfrm>
                <a:off x="1965379" y="4696770"/>
                <a:ext cx="179838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 defTabSz="1216817">
                  <a:spcBef>
                    <a:spcPct val="20000"/>
                  </a:spcBef>
                  <a:defRPr/>
                </a:pPr>
                <a:r>
                  <a:rPr lang="ko-KR" altLang="en-US" sz="1600" b="1" dirty="0">
                    <a:solidFill>
                      <a:srgbClr val="FFC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sym typeface="Arial" panose="020B0604020202020204" pitchFamily="34" charset="0"/>
                  </a:rPr>
                  <a:t>내 폰 속 로맨스</a:t>
                </a:r>
                <a:endParaRPr lang="en-US" sz="1600" b="1" dirty="0">
                  <a:solidFill>
                    <a:srgbClr val="FFC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104" name="TextBox 13">
                <a:extLst>
                  <a:ext uri="{FF2B5EF4-FFF2-40B4-BE49-F238E27FC236}">
                    <a16:creationId xmlns:a16="http://schemas.microsoft.com/office/drawing/2014/main" id="{66AFCB9E-911E-49DB-AF02-FB4B7231B34A}"/>
                  </a:ext>
                </a:extLst>
              </p:cNvPr>
              <p:cNvSpPr txBox="1"/>
              <p:nvPr/>
            </p:nvSpPr>
            <p:spPr>
              <a:xfrm>
                <a:off x="1834240" y="4944758"/>
                <a:ext cx="206066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 defTabSz="1216817">
                  <a:spcBef>
                    <a:spcPct val="20000"/>
                  </a:spcBef>
                  <a:defRPr/>
                </a:pPr>
                <a:r>
                  <a:rPr lang="en-US" altLang="ko-KR" sz="1200" dirty="0">
                    <a:solidFill>
                      <a:srgbClr val="FDFDFD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sym typeface="Arial" panose="020B0604020202020204" pitchFamily="34" charset="0"/>
                  </a:rPr>
                  <a:t>SNS</a:t>
                </a:r>
                <a:r>
                  <a:rPr lang="ko-KR" altLang="en-US" sz="1200" dirty="0">
                    <a:solidFill>
                      <a:srgbClr val="FDFDFD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sym typeface="Arial" panose="020B0604020202020204" pitchFamily="34" charset="0"/>
                  </a:rPr>
                  <a:t>형 시뮬레이션 게임</a:t>
                </a:r>
                <a:endParaRPr lang="en-US" altLang="zh-CN" sz="1200" dirty="0">
                  <a:solidFill>
                    <a:srgbClr val="FDFDFD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05" name="组合 1">
            <a:extLst>
              <a:ext uri="{FF2B5EF4-FFF2-40B4-BE49-F238E27FC236}">
                <a16:creationId xmlns:a16="http://schemas.microsoft.com/office/drawing/2014/main" id="{E3DB58CA-AB7B-4917-8884-FDBC5DC70A31}"/>
              </a:ext>
            </a:extLst>
          </p:cNvPr>
          <p:cNvGrpSpPr/>
          <p:nvPr/>
        </p:nvGrpSpPr>
        <p:grpSpPr>
          <a:xfrm>
            <a:off x="3850456" y="5440115"/>
            <a:ext cx="3448611" cy="861774"/>
            <a:chOff x="5458501" y="1382705"/>
            <a:chExt cx="3448611" cy="861774"/>
          </a:xfrm>
        </p:grpSpPr>
        <p:sp>
          <p:nvSpPr>
            <p:cNvPr id="106" name="TextBox 13">
              <a:extLst>
                <a:ext uri="{FF2B5EF4-FFF2-40B4-BE49-F238E27FC236}">
                  <a16:creationId xmlns:a16="http://schemas.microsoft.com/office/drawing/2014/main" id="{FC263E53-B2ED-4D53-8813-DA30F73FF38F}"/>
                </a:ext>
              </a:extLst>
            </p:cNvPr>
            <p:cNvSpPr txBox="1"/>
            <p:nvPr/>
          </p:nvSpPr>
          <p:spPr>
            <a:xfrm>
              <a:off x="5458501" y="1382705"/>
              <a:ext cx="718466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7615">
                <a:defRPr/>
              </a:pPr>
              <a:r>
                <a:rPr lang="en-US" sz="5000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6</a:t>
              </a:r>
            </a:p>
          </p:txBody>
        </p:sp>
        <p:cxnSp>
          <p:nvCxnSpPr>
            <p:cNvPr id="107" name="Straight Connector 15">
              <a:extLst>
                <a:ext uri="{FF2B5EF4-FFF2-40B4-BE49-F238E27FC236}">
                  <a16:creationId xmlns:a16="http://schemas.microsoft.com/office/drawing/2014/main" id="{EADC3BAB-839D-4B88-940A-D572C7C81E59}"/>
                </a:ext>
              </a:extLst>
            </p:cNvPr>
            <p:cNvCxnSpPr/>
            <p:nvPr/>
          </p:nvCxnSpPr>
          <p:spPr>
            <a:xfrm>
              <a:off x="6630955" y="1424273"/>
              <a:ext cx="0" cy="733127"/>
            </a:xfrm>
            <a:prstGeom prst="line">
              <a:avLst/>
            </a:prstGeom>
            <a:noFill/>
            <a:ln w="19050" cap="flat" cmpd="sng" algn="ctr">
              <a:solidFill>
                <a:srgbClr val="FDFDFD"/>
              </a:solidFill>
              <a:prstDash val="solid"/>
            </a:ln>
            <a:effectLst/>
          </p:spPr>
        </p:cxnSp>
        <p:sp>
          <p:nvSpPr>
            <p:cNvPr id="109" name="TextBox 13">
              <a:extLst>
                <a:ext uri="{FF2B5EF4-FFF2-40B4-BE49-F238E27FC236}">
                  <a16:creationId xmlns:a16="http://schemas.microsoft.com/office/drawing/2014/main" id="{E03ECDAA-A124-4689-991D-66AF4491C158}"/>
                </a:ext>
              </a:extLst>
            </p:cNvPr>
            <p:cNvSpPr txBox="1"/>
            <p:nvPr/>
          </p:nvSpPr>
          <p:spPr>
            <a:xfrm>
              <a:off x="7108723" y="1698918"/>
              <a:ext cx="1798389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817">
                <a:spcBef>
                  <a:spcPct val="20000"/>
                </a:spcBef>
                <a:defRPr/>
              </a:pPr>
              <a:r>
                <a:rPr lang="ko-KR" altLang="en-US" sz="1600" b="1" dirty="0">
                  <a:solidFill>
                    <a:srgbClr val="FDFDFD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 panose="020B0604020202020204" pitchFamily="34" charset="0"/>
                </a:rPr>
                <a:t>기타 이력</a:t>
              </a:r>
              <a:endParaRPr lang="en-US" sz="1600" b="1" dirty="0">
                <a:solidFill>
                  <a:srgbClr val="FDFDFD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endParaRPr>
            </a:p>
          </p:txBody>
        </p:sp>
      </p:grpSp>
      <p:grpSp>
        <p:nvGrpSpPr>
          <p:cNvPr id="111" name="组合 1">
            <a:extLst>
              <a:ext uri="{FF2B5EF4-FFF2-40B4-BE49-F238E27FC236}">
                <a16:creationId xmlns:a16="http://schemas.microsoft.com/office/drawing/2014/main" id="{75E8CDF0-9325-4BAD-AD63-B8879CA540BB}"/>
              </a:ext>
            </a:extLst>
          </p:cNvPr>
          <p:cNvGrpSpPr/>
          <p:nvPr/>
        </p:nvGrpSpPr>
        <p:grpSpPr>
          <a:xfrm>
            <a:off x="3834855" y="3616471"/>
            <a:ext cx="3577409" cy="861774"/>
            <a:chOff x="5458501" y="1382705"/>
            <a:chExt cx="3577409" cy="861774"/>
          </a:xfrm>
        </p:grpSpPr>
        <p:sp>
          <p:nvSpPr>
            <p:cNvPr id="112" name="TextBox 13">
              <a:extLst>
                <a:ext uri="{FF2B5EF4-FFF2-40B4-BE49-F238E27FC236}">
                  <a16:creationId xmlns:a16="http://schemas.microsoft.com/office/drawing/2014/main" id="{61AE2A77-57A2-407D-AB0C-8B31A857B033}"/>
                </a:ext>
              </a:extLst>
            </p:cNvPr>
            <p:cNvSpPr txBox="1"/>
            <p:nvPr/>
          </p:nvSpPr>
          <p:spPr>
            <a:xfrm>
              <a:off x="5458501" y="1382705"/>
              <a:ext cx="718466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7615">
                <a:defRPr/>
              </a:pPr>
              <a:r>
                <a:rPr lang="en-US" sz="5000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4</a:t>
              </a:r>
            </a:p>
          </p:txBody>
        </p:sp>
        <p:cxnSp>
          <p:nvCxnSpPr>
            <p:cNvPr id="113" name="Straight Connector 15">
              <a:extLst>
                <a:ext uri="{FF2B5EF4-FFF2-40B4-BE49-F238E27FC236}">
                  <a16:creationId xmlns:a16="http://schemas.microsoft.com/office/drawing/2014/main" id="{64983604-E991-4EB2-A345-9636493B385C}"/>
                </a:ext>
              </a:extLst>
            </p:cNvPr>
            <p:cNvCxnSpPr/>
            <p:nvPr/>
          </p:nvCxnSpPr>
          <p:spPr>
            <a:xfrm>
              <a:off x="6630955" y="1424273"/>
              <a:ext cx="0" cy="733127"/>
            </a:xfrm>
            <a:prstGeom prst="line">
              <a:avLst/>
            </a:prstGeom>
            <a:noFill/>
            <a:ln w="19050" cap="flat" cmpd="sng" algn="ctr">
              <a:solidFill>
                <a:srgbClr val="FDFDFD"/>
              </a:solidFill>
              <a:prstDash val="solid"/>
            </a:ln>
            <a:effectLst/>
          </p:spPr>
        </p:cxnSp>
        <p:grpSp>
          <p:nvGrpSpPr>
            <p:cNvPr id="114" name="组合 56">
              <a:extLst>
                <a:ext uri="{FF2B5EF4-FFF2-40B4-BE49-F238E27FC236}">
                  <a16:creationId xmlns:a16="http://schemas.microsoft.com/office/drawing/2014/main" id="{8255589E-2E47-4F07-8E7C-EDF46A3087E7}"/>
                </a:ext>
              </a:extLst>
            </p:cNvPr>
            <p:cNvGrpSpPr/>
            <p:nvPr/>
          </p:nvGrpSpPr>
          <p:grpSpPr>
            <a:xfrm>
              <a:off x="6975242" y="1530997"/>
              <a:ext cx="2060668" cy="467261"/>
              <a:chOff x="1834240" y="4662163"/>
              <a:chExt cx="2060668" cy="467261"/>
            </a:xfrm>
          </p:grpSpPr>
          <p:sp>
            <p:nvSpPr>
              <p:cNvPr id="115" name="TextBox 13">
                <a:extLst>
                  <a:ext uri="{FF2B5EF4-FFF2-40B4-BE49-F238E27FC236}">
                    <a16:creationId xmlns:a16="http://schemas.microsoft.com/office/drawing/2014/main" id="{170FF630-80D0-4909-B79E-2B1A2EC7736C}"/>
                  </a:ext>
                </a:extLst>
              </p:cNvPr>
              <p:cNvSpPr txBox="1"/>
              <p:nvPr/>
            </p:nvSpPr>
            <p:spPr>
              <a:xfrm>
                <a:off x="1943941" y="4662163"/>
                <a:ext cx="179838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 defTabSz="1216817">
                  <a:spcBef>
                    <a:spcPct val="20000"/>
                  </a:spcBef>
                  <a:defRPr/>
                </a:pPr>
                <a:r>
                  <a:rPr lang="en-US" sz="1600" b="1" dirty="0">
                    <a:solidFill>
                      <a:srgbClr val="FFC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sym typeface="Arial" panose="020B0604020202020204" pitchFamily="34" charset="0"/>
                  </a:rPr>
                  <a:t>PPAP</a:t>
                </a:r>
              </a:p>
            </p:txBody>
          </p:sp>
          <p:sp>
            <p:nvSpPr>
              <p:cNvPr id="116" name="TextBox 13">
                <a:extLst>
                  <a:ext uri="{FF2B5EF4-FFF2-40B4-BE49-F238E27FC236}">
                    <a16:creationId xmlns:a16="http://schemas.microsoft.com/office/drawing/2014/main" id="{BA1AFAF8-67D5-4C98-AB68-938336485D24}"/>
                  </a:ext>
                </a:extLst>
              </p:cNvPr>
              <p:cNvSpPr txBox="1"/>
              <p:nvPr/>
            </p:nvSpPr>
            <p:spPr>
              <a:xfrm>
                <a:off x="1834240" y="4944758"/>
                <a:ext cx="206066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 defTabSz="1216817">
                  <a:spcBef>
                    <a:spcPct val="20000"/>
                  </a:spcBef>
                  <a:defRPr/>
                </a:pPr>
                <a:r>
                  <a:rPr lang="en-US" altLang="zh-CN" sz="1200" dirty="0">
                    <a:solidFill>
                      <a:srgbClr val="FDFDFD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sym typeface="Arial" panose="020B0604020202020204" pitchFamily="34" charset="0"/>
                  </a:rPr>
                  <a:t>4</a:t>
                </a:r>
                <a:r>
                  <a:rPr lang="ko-KR" altLang="en-US" sz="1200" dirty="0">
                    <a:solidFill>
                      <a:srgbClr val="FDFDFD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sym typeface="Arial" panose="020B0604020202020204" pitchFamily="34" charset="0"/>
                  </a:rPr>
                  <a:t>인 파티 게임</a:t>
                </a:r>
                <a:endParaRPr lang="en-US" altLang="zh-CN" sz="1200" dirty="0">
                  <a:solidFill>
                    <a:srgbClr val="FDFDFD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17" name="组合 1">
            <a:extLst>
              <a:ext uri="{FF2B5EF4-FFF2-40B4-BE49-F238E27FC236}">
                <a16:creationId xmlns:a16="http://schemas.microsoft.com/office/drawing/2014/main" id="{B2CD54CA-45C6-42CF-B6FB-D3F0B47F47EE}"/>
              </a:ext>
            </a:extLst>
          </p:cNvPr>
          <p:cNvGrpSpPr/>
          <p:nvPr/>
        </p:nvGrpSpPr>
        <p:grpSpPr>
          <a:xfrm>
            <a:off x="3834855" y="4528293"/>
            <a:ext cx="3577409" cy="861774"/>
            <a:chOff x="5458501" y="1382705"/>
            <a:chExt cx="3577409" cy="861774"/>
          </a:xfrm>
        </p:grpSpPr>
        <p:sp>
          <p:nvSpPr>
            <p:cNvPr id="118" name="TextBox 13">
              <a:extLst>
                <a:ext uri="{FF2B5EF4-FFF2-40B4-BE49-F238E27FC236}">
                  <a16:creationId xmlns:a16="http://schemas.microsoft.com/office/drawing/2014/main" id="{1261A3DA-6277-4D83-985E-44DF1E63B3E9}"/>
                </a:ext>
              </a:extLst>
            </p:cNvPr>
            <p:cNvSpPr txBox="1"/>
            <p:nvPr/>
          </p:nvSpPr>
          <p:spPr>
            <a:xfrm>
              <a:off x="5458501" y="1382705"/>
              <a:ext cx="718466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7615">
                <a:defRPr/>
              </a:pPr>
              <a:r>
                <a:rPr lang="en-US" sz="5000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5</a:t>
              </a:r>
            </a:p>
          </p:txBody>
        </p:sp>
        <p:cxnSp>
          <p:nvCxnSpPr>
            <p:cNvPr id="119" name="Straight Connector 15">
              <a:extLst>
                <a:ext uri="{FF2B5EF4-FFF2-40B4-BE49-F238E27FC236}">
                  <a16:creationId xmlns:a16="http://schemas.microsoft.com/office/drawing/2014/main" id="{9CD3D917-E413-488A-82BA-0F01C7B310EA}"/>
                </a:ext>
              </a:extLst>
            </p:cNvPr>
            <p:cNvCxnSpPr/>
            <p:nvPr/>
          </p:nvCxnSpPr>
          <p:spPr>
            <a:xfrm>
              <a:off x="6630955" y="1424273"/>
              <a:ext cx="0" cy="733127"/>
            </a:xfrm>
            <a:prstGeom prst="line">
              <a:avLst/>
            </a:prstGeom>
            <a:noFill/>
            <a:ln w="19050" cap="flat" cmpd="sng" algn="ctr">
              <a:solidFill>
                <a:srgbClr val="FDFDFD"/>
              </a:solidFill>
              <a:prstDash val="solid"/>
            </a:ln>
            <a:effectLst/>
          </p:spPr>
        </p:cxnSp>
        <p:grpSp>
          <p:nvGrpSpPr>
            <p:cNvPr id="120" name="组合 56">
              <a:extLst>
                <a:ext uri="{FF2B5EF4-FFF2-40B4-BE49-F238E27FC236}">
                  <a16:creationId xmlns:a16="http://schemas.microsoft.com/office/drawing/2014/main" id="{F15F9F57-E734-4510-8A32-126DC3F15F99}"/>
                </a:ext>
              </a:extLst>
            </p:cNvPr>
            <p:cNvGrpSpPr/>
            <p:nvPr/>
          </p:nvGrpSpPr>
          <p:grpSpPr>
            <a:xfrm>
              <a:off x="6975242" y="1537572"/>
              <a:ext cx="2060668" cy="460686"/>
              <a:chOff x="1834240" y="4668738"/>
              <a:chExt cx="2060668" cy="460686"/>
            </a:xfrm>
          </p:grpSpPr>
          <p:sp>
            <p:nvSpPr>
              <p:cNvPr id="121" name="TextBox 13">
                <a:extLst>
                  <a:ext uri="{FF2B5EF4-FFF2-40B4-BE49-F238E27FC236}">
                    <a16:creationId xmlns:a16="http://schemas.microsoft.com/office/drawing/2014/main" id="{99749FD3-6BDE-4D66-B8F9-C2B2F35B3424}"/>
                  </a:ext>
                </a:extLst>
              </p:cNvPr>
              <p:cNvSpPr txBox="1"/>
              <p:nvPr/>
            </p:nvSpPr>
            <p:spPr>
              <a:xfrm>
                <a:off x="1980980" y="4668738"/>
                <a:ext cx="179838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 defTabSz="1216817">
                  <a:spcBef>
                    <a:spcPct val="20000"/>
                  </a:spcBef>
                  <a:defRPr/>
                </a:pPr>
                <a:r>
                  <a:rPr lang="ko-KR" altLang="en-US" sz="1600" b="1" dirty="0" err="1">
                    <a:solidFill>
                      <a:srgbClr val="FFC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sym typeface="Arial" panose="020B0604020202020204" pitchFamily="34" charset="0"/>
                  </a:rPr>
                  <a:t>팝콘랜드</a:t>
                </a:r>
                <a:endParaRPr lang="en-US" sz="1600" b="1" dirty="0">
                  <a:solidFill>
                    <a:srgbClr val="FFC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122" name="TextBox 13">
                <a:extLst>
                  <a:ext uri="{FF2B5EF4-FFF2-40B4-BE49-F238E27FC236}">
                    <a16:creationId xmlns:a16="http://schemas.microsoft.com/office/drawing/2014/main" id="{91DA9A39-2E7B-45F5-9176-0C958CB752C7}"/>
                  </a:ext>
                </a:extLst>
              </p:cNvPr>
              <p:cNvSpPr txBox="1"/>
              <p:nvPr/>
            </p:nvSpPr>
            <p:spPr>
              <a:xfrm>
                <a:off x="1834240" y="4944758"/>
                <a:ext cx="206066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 defTabSz="1216817">
                  <a:spcBef>
                    <a:spcPct val="20000"/>
                  </a:spcBef>
                  <a:defRPr/>
                </a:pPr>
                <a:r>
                  <a:rPr lang="ko-KR" altLang="en-US" sz="1200" dirty="0">
                    <a:solidFill>
                      <a:srgbClr val="FDFDFD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sym typeface="Arial" panose="020B0604020202020204" pitchFamily="34" charset="0"/>
                  </a:rPr>
                  <a:t>多</a:t>
                </a:r>
                <a:r>
                  <a:rPr lang="en-US" altLang="ko-KR" sz="1200" dirty="0">
                    <a:solidFill>
                      <a:srgbClr val="FDFDFD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sym typeface="Arial" panose="020B0604020202020204" pitchFamily="34" charset="0"/>
                  </a:rPr>
                  <a:t>vs</a:t>
                </a:r>
                <a:r>
                  <a:rPr lang="ko-KR" altLang="en-US" sz="1200" dirty="0">
                    <a:solidFill>
                      <a:srgbClr val="FDFDFD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sym typeface="Arial" panose="020B0604020202020204" pitchFamily="34" charset="0"/>
                  </a:rPr>
                  <a:t> 多 </a:t>
                </a:r>
                <a:r>
                  <a:rPr lang="en-US" altLang="ko-KR" sz="1200" dirty="0">
                    <a:solidFill>
                      <a:srgbClr val="FDFDFD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sym typeface="Arial" panose="020B0604020202020204" pitchFamily="34" charset="0"/>
                  </a:rPr>
                  <a:t>2D </a:t>
                </a:r>
                <a:r>
                  <a:rPr lang="ko-KR" altLang="en-US" sz="1200" dirty="0">
                    <a:solidFill>
                      <a:srgbClr val="FDFDFD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sym typeface="Arial" panose="020B0604020202020204" pitchFamily="34" charset="0"/>
                  </a:rPr>
                  <a:t>슈팅 대전</a:t>
                </a:r>
                <a:r>
                  <a:rPr lang="en-US" altLang="ko-KR" sz="1200" dirty="0">
                    <a:solidFill>
                      <a:srgbClr val="FDFDFD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sym typeface="Arial" panose="020B0604020202020204" pitchFamily="34" charset="0"/>
                  </a:rPr>
                  <a:t> </a:t>
                </a:r>
                <a:r>
                  <a:rPr lang="ko-KR" altLang="en-US" sz="1200" dirty="0">
                    <a:solidFill>
                      <a:srgbClr val="FDFDFD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sym typeface="Arial" panose="020B0604020202020204" pitchFamily="34" charset="0"/>
                  </a:rPr>
                  <a:t>게임</a:t>
                </a:r>
                <a:endParaRPr lang="en-US" altLang="zh-CN" sz="1200" dirty="0">
                  <a:solidFill>
                    <a:srgbClr val="FDFDFD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3" name="组合 1">
            <a:extLst>
              <a:ext uri="{FF2B5EF4-FFF2-40B4-BE49-F238E27FC236}">
                <a16:creationId xmlns:a16="http://schemas.microsoft.com/office/drawing/2014/main" id="{A0DC95E4-E365-45DE-AB0A-E1387E7D7891}"/>
              </a:ext>
            </a:extLst>
          </p:cNvPr>
          <p:cNvGrpSpPr/>
          <p:nvPr/>
        </p:nvGrpSpPr>
        <p:grpSpPr>
          <a:xfrm>
            <a:off x="3836115" y="936509"/>
            <a:ext cx="3577409" cy="861774"/>
            <a:chOff x="5458501" y="1382705"/>
            <a:chExt cx="3577409" cy="861774"/>
          </a:xfrm>
        </p:grpSpPr>
        <p:sp>
          <p:nvSpPr>
            <p:cNvPr id="34" name="TextBox 13">
              <a:extLst>
                <a:ext uri="{FF2B5EF4-FFF2-40B4-BE49-F238E27FC236}">
                  <a16:creationId xmlns:a16="http://schemas.microsoft.com/office/drawing/2014/main" id="{3BE7E0E7-F5E3-43F3-98FD-2F418CC5CEAB}"/>
                </a:ext>
              </a:extLst>
            </p:cNvPr>
            <p:cNvSpPr txBox="1"/>
            <p:nvPr/>
          </p:nvSpPr>
          <p:spPr>
            <a:xfrm>
              <a:off x="5458501" y="1382705"/>
              <a:ext cx="718466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7615">
                <a:defRPr/>
              </a:pPr>
              <a:r>
                <a:rPr lang="en-US" sz="5000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1</a:t>
              </a:r>
            </a:p>
          </p:txBody>
        </p:sp>
        <p:cxnSp>
          <p:nvCxnSpPr>
            <p:cNvPr id="35" name="Straight Connector 15">
              <a:extLst>
                <a:ext uri="{FF2B5EF4-FFF2-40B4-BE49-F238E27FC236}">
                  <a16:creationId xmlns:a16="http://schemas.microsoft.com/office/drawing/2014/main" id="{38602675-7A6D-446E-B21A-CA71B8F75B4D}"/>
                </a:ext>
              </a:extLst>
            </p:cNvPr>
            <p:cNvCxnSpPr/>
            <p:nvPr/>
          </p:nvCxnSpPr>
          <p:spPr>
            <a:xfrm>
              <a:off x="6630955" y="1424273"/>
              <a:ext cx="0" cy="733127"/>
            </a:xfrm>
            <a:prstGeom prst="line">
              <a:avLst/>
            </a:prstGeom>
            <a:noFill/>
            <a:ln w="19050" cap="flat" cmpd="sng" algn="ctr">
              <a:solidFill>
                <a:srgbClr val="FDFDFD"/>
              </a:solidFill>
              <a:prstDash val="solid"/>
            </a:ln>
            <a:effectLst/>
          </p:spPr>
        </p:cxnSp>
        <p:grpSp>
          <p:nvGrpSpPr>
            <p:cNvPr id="36" name="组合 56">
              <a:extLst>
                <a:ext uri="{FF2B5EF4-FFF2-40B4-BE49-F238E27FC236}">
                  <a16:creationId xmlns:a16="http://schemas.microsoft.com/office/drawing/2014/main" id="{DC81BBEC-BA14-44C7-A065-47C8863A1635}"/>
                </a:ext>
              </a:extLst>
            </p:cNvPr>
            <p:cNvGrpSpPr/>
            <p:nvPr/>
          </p:nvGrpSpPr>
          <p:grpSpPr>
            <a:xfrm>
              <a:off x="6975242" y="1567371"/>
              <a:ext cx="2060668" cy="430887"/>
              <a:chOff x="1834240" y="4698537"/>
              <a:chExt cx="2060668" cy="430887"/>
            </a:xfrm>
          </p:grpSpPr>
          <p:sp>
            <p:nvSpPr>
              <p:cNvPr id="37" name="TextBox 13">
                <a:extLst>
                  <a:ext uri="{FF2B5EF4-FFF2-40B4-BE49-F238E27FC236}">
                    <a16:creationId xmlns:a16="http://schemas.microsoft.com/office/drawing/2014/main" id="{A5AAD83D-3004-471C-A44D-569FAF9C8735}"/>
                  </a:ext>
                </a:extLst>
              </p:cNvPr>
              <p:cNvSpPr txBox="1"/>
              <p:nvPr/>
            </p:nvSpPr>
            <p:spPr>
              <a:xfrm>
                <a:off x="1943942" y="4698537"/>
                <a:ext cx="179838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 defTabSz="1216817">
                  <a:spcBef>
                    <a:spcPct val="20000"/>
                  </a:spcBef>
                  <a:defRPr/>
                </a:pPr>
                <a:r>
                  <a:rPr lang="en-US" sz="1600" b="1" dirty="0">
                    <a:solidFill>
                      <a:srgbClr val="FFC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sym typeface="Arial" panose="020B0604020202020204" pitchFamily="34" charset="0"/>
                  </a:rPr>
                  <a:t>AWAKE</a:t>
                </a:r>
              </a:p>
            </p:txBody>
          </p:sp>
          <p:sp>
            <p:nvSpPr>
              <p:cNvPr id="38" name="TextBox 13">
                <a:extLst>
                  <a:ext uri="{FF2B5EF4-FFF2-40B4-BE49-F238E27FC236}">
                    <a16:creationId xmlns:a16="http://schemas.microsoft.com/office/drawing/2014/main" id="{0335EE7F-A414-41B6-8B9F-7370B564F7C0}"/>
                  </a:ext>
                </a:extLst>
              </p:cNvPr>
              <p:cNvSpPr txBox="1"/>
              <p:nvPr/>
            </p:nvSpPr>
            <p:spPr>
              <a:xfrm>
                <a:off x="1834240" y="4944758"/>
                <a:ext cx="206066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 defTabSz="1216817">
                  <a:spcBef>
                    <a:spcPct val="20000"/>
                  </a:spcBef>
                  <a:defRPr/>
                </a:pPr>
                <a:r>
                  <a:rPr lang="en-US" altLang="ko-KR" sz="1200" dirty="0">
                    <a:solidFill>
                      <a:srgbClr val="FDFDFD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sym typeface="Arial" panose="020B0604020202020204" pitchFamily="34" charset="0"/>
                  </a:rPr>
                  <a:t>2</a:t>
                </a:r>
                <a:r>
                  <a:rPr lang="ko-KR" altLang="en-US" sz="1200" dirty="0">
                    <a:solidFill>
                      <a:srgbClr val="FDFDFD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sym typeface="Arial" panose="020B0604020202020204" pitchFamily="34" charset="0"/>
                  </a:rPr>
                  <a:t>인 </a:t>
                </a:r>
                <a:r>
                  <a:rPr lang="ko-KR" altLang="en-US" sz="1200" dirty="0" err="1">
                    <a:solidFill>
                      <a:srgbClr val="FDFDFD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sym typeface="Arial" panose="020B0604020202020204" pitchFamily="34" charset="0"/>
                  </a:rPr>
                  <a:t>핵앤슬래시</a:t>
                </a:r>
                <a:r>
                  <a:rPr lang="ko-KR" altLang="en-US" sz="1200" dirty="0">
                    <a:solidFill>
                      <a:srgbClr val="FDFDFD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sym typeface="Arial" panose="020B0604020202020204" pitchFamily="34" charset="0"/>
                  </a:rPr>
                  <a:t> 협동 게임</a:t>
                </a:r>
                <a:endParaRPr lang="en-US" altLang="zh-CN" sz="1200" dirty="0">
                  <a:solidFill>
                    <a:srgbClr val="FDFDFD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959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699730"/>
            <a:ext cx="367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AWAKE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</a:t>
            </a:r>
            <a:endParaRPr lang="en-US" altLang="zh-CN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동기화</a:t>
            </a:r>
            <a:endParaRPr lang="zh-CN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32335" y="54554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>
                <a:solidFill>
                  <a:srgbClr val="FFC000"/>
                </a:solidFill>
              </a:rPr>
              <a:t>값이 변하면 전송</a:t>
            </a:r>
            <a:r>
              <a:rPr lang="ko-KR" altLang="en-US" b="1" dirty="0">
                <a:solidFill>
                  <a:schemeClr val="bg1"/>
                </a:solidFill>
              </a:rPr>
              <a:t>하도록 구현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120" y="2836259"/>
            <a:ext cx="5062774" cy="14605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0913" y="2372904"/>
            <a:ext cx="6001933" cy="23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4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699730"/>
            <a:ext cx="367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AWAKE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</a:t>
            </a:r>
            <a:endParaRPr lang="en-US" altLang="zh-CN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동기화</a:t>
            </a:r>
            <a:endParaRPr lang="zh-CN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87555" y="204931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위에서 구현한 내용들을 바탕으로 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rgbClr val="FFC000"/>
                </a:solidFill>
              </a:rPr>
              <a:t>캐릭터 동기화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이동 공격 </a:t>
            </a:r>
            <a:r>
              <a:rPr lang="ko-KR" altLang="en-US" b="1" dirty="0" err="1">
                <a:solidFill>
                  <a:schemeClr val="bg1"/>
                </a:solidFill>
              </a:rPr>
              <a:t>죽음등</a:t>
            </a:r>
            <a:r>
              <a:rPr lang="en-US" altLang="ko-KR" b="1" dirty="0">
                <a:solidFill>
                  <a:schemeClr val="bg1"/>
                </a:solidFill>
              </a:rPr>
              <a:t>),</a:t>
            </a:r>
          </a:p>
          <a:p>
            <a:pPr algn="ctr"/>
            <a:r>
              <a:rPr lang="ko-KR" altLang="en-US" b="1" dirty="0">
                <a:solidFill>
                  <a:srgbClr val="FFC000"/>
                </a:solidFill>
              </a:rPr>
              <a:t>몬스터 동기화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이동 공격 </a:t>
            </a:r>
            <a:r>
              <a:rPr lang="ko-KR" altLang="en-US" b="1" dirty="0" err="1">
                <a:solidFill>
                  <a:schemeClr val="bg1"/>
                </a:solidFill>
              </a:rPr>
              <a:t>죽음등</a:t>
            </a:r>
            <a:r>
              <a:rPr lang="en-US" altLang="ko-KR" b="1" dirty="0">
                <a:solidFill>
                  <a:schemeClr val="bg1"/>
                </a:solidFill>
              </a:rPr>
              <a:t>),</a:t>
            </a:r>
          </a:p>
          <a:p>
            <a:pPr algn="ctr"/>
            <a:r>
              <a:rPr lang="ko-KR" altLang="en-US" b="1" dirty="0">
                <a:solidFill>
                  <a:srgbClr val="FFC000"/>
                </a:solidFill>
              </a:rPr>
              <a:t>게임 </a:t>
            </a:r>
            <a:r>
              <a:rPr lang="ko-KR" altLang="en-US" b="1" dirty="0" err="1">
                <a:solidFill>
                  <a:srgbClr val="FFC000"/>
                </a:solidFill>
              </a:rPr>
              <a:t>플로우</a:t>
            </a:r>
            <a:r>
              <a:rPr lang="ko-KR" altLang="en-US" b="1" dirty="0">
                <a:solidFill>
                  <a:srgbClr val="FFC000"/>
                </a:solidFill>
              </a:rPr>
              <a:t> 동기화</a:t>
            </a:r>
            <a:r>
              <a:rPr lang="en-US" altLang="ko-KR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b="1" dirty="0" err="1">
                <a:solidFill>
                  <a:srgbClr val="FFC000"/>
                </a:solidFill>
              </a:rPr>
              <a:t>스포너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몬스터 발생기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rgbClr val="FFC000"/>
                </a:solidFill>
              </a:rPr>
              <a:t>구현 및 동기화</a:t>
            </a:r>
            <a:r>
              <a:rPr lang="en-US" altLang="ko-KR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b="1" dirty="0">
                <a:solidFill>
                  <a:srgbClr val="FFC000"/>
                </a:solidFill>
              </a:rPr>
              <a:t>웨이브 시스템 구현 및 동기화</a:t>
            </a:r>
            <a:r>
              <a:rPr lang="en-US" altLang="ko-KR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b="1" dirty="0">
                <a:solidFill>
                  <a:srgbClr val="FFC000"/>
                </a:solidFill>
              </a:rPr>
              <a:t>퀘스트 자막 시스템 구현 및 동기화</a:t>
            </a:r>
            <a:r>
              <a:rPr lang="en-US" altLang="ko-KR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b="1" dirty="0">
                <a:solidFill>
                  <a:srgbClr val="FFC000"/>
                </a:solidFill>
              </a:rPr>
              <a:t>캐릭터 선택 구현 및 동기화</a:t>
            </a:r>
            <a:endParaRPr lang="en-US" altLang="ko-KR" b="1" dirty="0">
              <a:solidFill>
                <a:srgbClr val="FFC000"/>
              </a:solidFill>
            </a:endParaRP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등을 하였습니다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047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699730"/>
            <a:ext cx="291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CKINFO</a:t>
            </a:r>
            <a:endParaRPr lang="zh-CN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6736B4-6A5F-4AF3-A287-994FBEBF8679}"/>
              </a:ext>
            </a:extLst>
          </p:cNvPr>
          <p:cNvSpPr/>
          <p:nvPr/>
        </p:nvSpPr>
        <p:spPr>
          <a:xfrm>
            <a:off x="1662112" y="1790005"/>
            <a:ext cx="9458325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ko-KR" altLang="en-US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목적</a:t>
            </a:r>
            <a:r>
              <a:rPr lang="en-US" altLang="ko-KR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:		</a:t>
            </a:r>
            <a:r>
              <a:rPr lang="ko-KR" altLang="en-US" sz="30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청강대학교 학사관리 시스템 구현</a:t>
            </a:r>
            <a:endParaRPr lang="en-US" altLang="ko-KR" sz="3000" b="1" dirty="0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 panose="020B0604020202020204" pitchFamily="34" charset="0"/>
            </a:endParaRPr>
          </a:p>
          <a:p>
            <a:pPr defTabSz="1216817">
              <a:spcBef>
                <a:spcPct val="20000"/>
              </a:spcBef>
              <a:defRPr/>
            </a:pPr>
            <a:r>
              <a:rPr lang="ko-KR" altLang="en-US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개발 기간 </a:t>
            </a:r>
            <a:r>
              <a:rPr lang="en-US" altLang="ko-KR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: 	2016</a:t>
            </a:r>
            <a:r>
              <a:rPr lang="ko-KR" altLang="en-US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년 </a:t>
            </a:r>
            <a:r>
              <a:rPr lang="en-US" altLang="ko-KR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9</a:t>
            </a:r>
            <a:r>
              <a:rPr lang="ko-KR" altLang="en-US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월 </a:t>
            </a:r>
            <a:r>
              <a:rPr lang="en-US" altLang="ko-KR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~ 2017</a:t>
            </a:r>
            <a:r>
              <a:rPr lang="ko-KR" altLang="en-US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년 </a:t>
            </a:r>
            <a:r>
              <a:rPr lang="en-US" altLang="ko-KR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3</a:t>
            </a:r>
            <a:r>
              <a:rPr lang="ko-KR" altLang="en-US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월</a:t>
            </a:r>
            <a:endParaRPr lang="en-US" altLang="ko-KR" sz="30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 panose="020B0604020202020204" pitchFamily="34" charset="0"/>
            </a:endParaRPr>
          </a:p>
          <a:p>
            <a:pPr defTabSz="1216817">
              <a:spcBef>
                <a:spcPct val="20000"/>
              </a:spcBef>
              <a:defRPr/>
            </a:pPr>
            <a:r>
              <a:rPr lang="ko-KR" altLang="en-US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사용 도구 </a:t>
            </a:r>
            <a:r>
              <a:rPr lang="en-US" altLang="ko-KR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: 	Angular2, </a:t>
            </a:r>
            <a:r>
              <a:rPr lang="en-US" altLang="ko-KR" sz="30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DreamFactory</a:t>
            </a:r>
            <a:r>
              <a:rPr lang="en-US" altLang="ko-KR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 (REST), </a:t>
            </a:r>
          </a:p>
          <a:p>
            <a:pPr defTabSz="1216817">
              <a:spcBef>
                <a:spcPct val="20000"/>
              </a:spcBef>
              <a:defRPr/>
            </a:pPr>
            <a:r>
              <a:rPr lang="en-US" altLang="ko-KR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		Oracle, HTML, CSS</a:t>
            </a:r>
          </a:p>
          <a:p>
            <a:pPr defTabSz="1216817">
              <a:spcBef>
                <a:spcPct val="20000"/>
              </a:spcBef>
              <a:defRPr/>
            </a:pPr>
            <a:r>
              <a:rPr lang="ko-KR" altLang="en-US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개발 인원 </a:t>
            </a:r>
            <a:r>
              <a:rPr lang="en-US" altLang="ko-KR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: 	6</a:t>
            </a:r>
            <a:r>
              <a:rPr lang="ko-KR" altLang="en-US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명</a:t>
            </a:r>
            <a:endParaRPr lang="en-US" altLang="ko-KR" sz="30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 panose="020B0604020202020204" pitchFamily="34" charset="0"/>
            </a:endParaRPr>
          </a:p>
          <a:p>
            <a:pPr defTabSz="1216817">
              <a:spcBef>
                <a:spcPct val="20000"/>
              </a:spcBef>
              <a:defRPr/>
            </a:pPr>
            <a:r>
              <a:rPr lang="ko-KR" altLang="en-US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담당 업무 </a:t>
            </a:r>
            <a:r>
              <a:rPr lang="en-US" altLang="ko-KR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: 	</a:t>
            </a:r>
            <a:r>
              <a:rPr lang="en-US" altLang="ko-KR" sz="30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DreamFactory</a:t>
            </a:r>
            <a:r>
              <a:rPr lang="en-US" altLang="ko-KR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 Back-End Script </a:t>
            </a:r>
            <a:r>
              <a:rPr lang="ko-KR" altLang="en-US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및 </a:t>
            </a:r>
            <a:endParaRPr lang="en-US" altLang="ko-KR" sz="30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 panose="020B0604020202020204" pitchFamily="34" charset="0"/>
            </a:endParaRPr>
          </a:p>
          <a:p>
            <a:pPr defTabSz="1216817">
              <a:spcBef>
                <a:spcPct val="20000"/>
              </a:spcBef>
              <a:defRPr/>
            </a:pPr>
            <a:r>
              <a:rPr lang="en-US" altLang="ko-KR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		Angular2 Front-End Script</a:t>
            </a:r>
          </a:p>
        </p:txBody>
      </p:sp>
    </p:spTree>
    <p:extLst>
      <p:ext uri="{BB962C8B-B14F-4D97-AF65-F5344CB8AC3E}">
        <p14:creationId xmlns:p14="http://schemas.microsoft.com/office/powerpoint/2010/main" val="255266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25492CF1-EAD7-4F9E-8028-BD680E6EAE71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5499" y="751113"/>
            <a:ext cx="6945552" cy="5209400"/>
          </a:xfrm>
          <a:prstGeom prst="rect">
            <a:avLst/>
          </a:prstGeom>
        </p:spPr>
      </p:pic>
      <p:sp>
        <p:nvSpPr>
          <p:cNvPr id="20" name="TextBox 13"/>
          <p:cNvSpPr txBox="1"/>
          <p:nvPr/>
        </p:nvSpPr>
        <p:spPr>
          <a:xfrm>
            <a:off x="2832100" y="6155293"/>
            <a:ext cx="7372350" cy="3847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en-US" altLang="ko-KR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  <a:hlinkClick r:id="rId3"/>
              </a:rPr>
              <a:t>http://ckinfo.ck.ac.kr</a:t>
            </a:r>
            <a:endParaRPr lang="en-US" altLang="ko-KR" sz="25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699730"/>
            <a:ext cx="291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CKINFO</a:t>
            </a:r>
            <a:endParaRPr lang="zh-CN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91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699730"/>
            <a:ext cx="291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CKINFO</a:t>
            </a:r>
            <a:endParaRPr lang="zh-CN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6736B4-6A5F-4AF3-A287-994FBEBF8679}"/>
              </a:ext>
            </a:extLst>
          </p:cNvPr>
          <p:cNvSpPr/>
          <p:nvPr/>
        </p:nvSpPr>
        <p:spPr>
          <a:xfrm>
            <a:off x="4330264" y="2777866"/>
            <a:ext cx="6702972" cy="1669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6817">
              <a:spcBef>
                <a:spcPts val="100"/>
              </a:spcBef>
              <a:defRPr/>
            </a:pPr>
            <a:r>
              <a:rPr lang="ko-KR" altLang="en-US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기존 </a:t>
            </a:r>
            <a:r>
              <a:rPr lang="en-US" altLang="ko-KR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ActiveX</a:t>
            </a:r>
            <a:r>
              <a:rPr lang="ko-KR" altLang="en-US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를 사용하는 학생 시스템을</a:t>
            </a:r>
            <a:endParaRPr lang="en-US" altLang="ko-KR" sz="25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 panose="020B0604020202020204" pitchFamily="34" charset="0"/>
            </a:endParaRPr>
          </a:p>
          <a:p>
            <a:pPr defTabSz="1216817">
              <a:spcBef>
                <a:spcPts val="100"/>
              </a:spcBef>
              <a:defRPr/>
            </a:pPr>
            <a:r>
              <a:rPr lang="ko-KR" altLang="en-US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대체하려는 목적으로 시작된 프로젝트</a:t>
            </a:r>
            <a:r>
              <a:rPr lang="en-US" altLang="ko-KR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.</a:t>
            </a:r>
          </a:p>
          <a:p>
            <a:pPr defTabSz="1216817">
              <a:spcBef>
                <a:spcPts val="100"/>
              </a:spcBef>
              <a:defRPr/>
            </a:pPr>
            <a:endParaRPr lang="en-US" altLang="ko-KR" sz="25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 panose="020B0604020202020204" pitchFamily="34" charset="0"/>
            </a:endParaRPr>
          </a:p>
          <a:p>
            <a:pPr defTabSz="1216817">
              <a:spcBef>
                <a:spcPts val="100"/>
              </a:spcBef>
              <a:defRPr/>
            </a:pPr>
            <a:r>
              <a:rPr lang="en-US" altLang="ko-KR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SPA </a:t>
            </a:r>
            <a:r>
              <a:rPr lang="ko-KR" altLang="en-US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웹으로 </a:t>
            </a:r>
            <a:r>
              <a:rPr lang="en-US" altLang="ko-KR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Route </a:t>
            </a:r>
            <a:r>
              <a:rPr lang="ko-KR" altLang="en-US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이동 간의 로딩이 없음</a:t>
            </a:r>
            <a:r>
              <a:rPr lang="en-US" altLang="ko-KR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6C6EEC-2AAF-4F9E-9417-8C212208D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657" y="2001088"/>
            <a:ext cx="1617970" cy="344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2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699730"/>
            <a:ext cx="291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CKINFO</a:t>
            </a:r>
            <a:endParaRPr lang="zh-CN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6736B4-6A5F-4AF3-A287-994FBEBF8679}"/>
              </a:ext>
            </a:extLst>
          </p:cNvPr>
          <p:cNvSpPr/>
          <p:nvPr/>
        </p:nvSpPr>
        <p:spPr>
          <a:xfrm>
            <a:off x="2456033" y="5720971"/>
            <a:ext cx="7108486" cy="874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6817">
              <a:spcBef>
                <a:spcPts val="100"/>
              </a:spcBef>
              <a:defRPr/>
            </a:pPr>
            <a:r>
              <a:rPr lang="ko-KR" altLang="en-US" sz="25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단순한</a:t>
            </a:r>
            <a:r>
              <a:rPr lang="ko-KR" altLang="en-US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 </a:t>
            </a:r>
            <a:r>
              <a:rPr lang="en-US" altLang="ko-KR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Select </a:t>
            </a:r>
            <a:r>
              <a:rPr lang="ko-KR" altLang="en-US" sz="25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쿼리나 뷰 프로시저</a:t>
            </a:r>
            <a:r>
              <a:rPr lang="ko-KR" altLang="en-US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 등을 </a:t>
            </a:r>
            <a:endParaRPr lang="en-US" altLang="ko-KR" sz="25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 panose="020B0604020202020204" pitchFamily="34" charset="0"/>
            </a:endParaRPr>
          </a:p>
          <a:p>
            <a:pPr algn="ctr" defTabSz="1216817">
              <a:spcBef>
                <a:spcPts val="100"/>
              </a:spcBef>
              <a:defRPr/>
            </a:pPr>
            <a:r>
              <a:rPr lang="en-US" altLang="ko-KR" sz="25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REST API</a:t>
            </a:r>
            <a:r>
              <a:rPr lang="ko-KR" altLang="en-US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를 </a:t>
            </a:r>
            <a:r>
              <a:rPr lang="ko-KR" altLang="en-US" sz="25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사용</a:t>
            </a:r>
            <a:r>
              <a:rPr lang="ko-KR" altLang="en-US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하여 구현한 </a:t>
            </a:r>
            <a:r>
              <a:rPr lang="ko-KR" altLang="en-US" sz="25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조회 업무</a:t>
            </a:r>
            <a:endParaRPr lang="en-US" altLang="ko-KR" sz="2500" b="1" dirty="0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935F2D-E029-46DD-8E2B-95FD33F309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1338612"/>
            <a:ext cx="6010274" cy="39899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23481D-ADEB-49D9-AEC0-B44AA95EDD1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10277" y="1338613"/>
            <a:ext cx="6181722" cy="398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8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699730"/>
            <a:ext cx="291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CKINFO</a:t>
            </a:r>
            <a:endParaRPr lang="zh-CN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6736B4-6A5F-4AF3-A287-994FBEBF8679}"/>
              </a:ext>
            </a:extLst>
          </p:cNvPr>
          <p:cNvSpPr/>
          <p:nvPr/>
        </p:nvSpPr>
        <p:spPr>
          <a:xfrm>
            <a:off x="1405607" y="5521090"/>
            <a:ext cx="9380786" cy="874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6817">
              <a:spcBef>
                <a:spcPts val="100"/>
              </a:spcBef>
              <a:defRPr/>
            </a:pPr>
            <a:r>
              <a:rPr lang="ko-KR" altLang="en-US" sz="25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테이블</a:t>
            </a:r>
            <a:r>
              <a:rPr lang="ko-KR" altLang="en-US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을 직접 만들고 </a:t>
            </a:r>
            <a:r>
              <a:rPr lang="en-US" altLang="ko-KR" sz="25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Insert, Update</a:t>
            </a:r>
            <a:r>
              <a:rPr lang="ko-KR" altLang="en-US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와</a:t>
            </a:r>
            <a:r>
              <a:rPr lang="en-US" altLang="ko-KR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 </a:t>
            </a:r>
            <a:r>
              <a:rPr lang="en-US" altLang="ko-KR" sz="25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Function</a:t>
            </a:r>
            <a:r>
              <a:rPr lang="ko-KR" altLang="en-US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을 </a:t>
            </a:r>
            <a:endParaRPr lang="en-US" altLang="ko-KR" sz="25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 panose="020B0604020202020204" pitchFamily="34" charset="0"/>
            </a:endParaRPr>
          </a:p>
          <a:p>
            <a:pPr algn="ctr" defTabSz="1216817">
              <a:spcBef>
                <a:spcPts val="100"/>
              </a:spcBef>
              <a:defRPr/>
            </a:pPr>
            <a:r>
              <a:rPr lang="ko-KR" altLang="en-US" sz="25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활용</a:t>
            </a:r>
            <a:r>
              <a:rPr lang="ko-KR" altLang="en-US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하여 </a:t>
            </a:r>
            <a:r>
              <a:rPr lang="ko-KR" altLang="en-US" sz="25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게시판과 즐겨 찾기 시스템</a:t>
            </a:r>
            <a:r>
              <a:rPr lang="ko-KR" altLang="en-US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 등을 </a:t>
            </a:r>
            <a:r>
              <a:rPr lang="ko-KR" altLang="en-US" sz="25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구현</a:t>
            </a:r>
            <a:endParaRPr lang="en-US" altLang="ko-KR" sz="2500" b="1" dirty="0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EEDB83-F331-46F9-B2DF-063927F05A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3920" y="2378241"/>
            <a:ext cx="5306594" cy="21015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871667-0B74-43D4-AFDD-1C5BF4AE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989"/>
          <a:stretch/>
        </p:blipFill>
        <p:spPr>
          <a:xfrm>
            <a:off x="6441488" y="1917242"/>
            <a:ext cx="2305050" cy="30235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055E88-4E25-4E3A-B1B4-D0C7B253A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0225" y="2019298"/>
            <a:ext cx="22288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0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699730"/>
            <a:ext cx="291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CKINFO</a:t>
            </a:r>
            <a:endParaRPr lang="zh-CN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6736B4-6A5F-4AF3-A287-994FBEBF8679}"/>
              </a:ext>
            </a:extLst>
          </p:cNvPr>
          <p:cNvSpPr/>
          <p:nvPr/>
        </p:nvSpPr>
        <p:spPr>
          <a:xfrm>
            <a:off x="2216942" y="5482990"/>
            <a:ext cx="775811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6817">
              <a:spcBef>
                <a:spcPts val="100"/>
              </a:spcBef>
              <a:defRPr/>
            </a:pPr>
            <a:r>
              <a:rPr lang="en-US" altLang="ko-KR" sz="25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DreamFactory</a:t>
            </a:r>
            <a:r>
              <a:rPr lang="en-US" altLang="ko-KR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 </a:t>
            </a:r>
            <a:r>
              <a:rPr lang="ko-KR" altLang="en-US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단에서는 </a:t>
            </a:r>
            <a:r>
              <a:rPr lang="en-US" altLang="ko-KR" sz="25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PHP </a:t>
            </a:r>
            <a:r>
              <a:rPr lang="ko-KR" altLang="en-US" sz="25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스크립트를 사용</a:t>
            </a:r>
            <a:r>
              <a:rPr lang="ko-KR" altLang="en-US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하여 </a:t>
            </a:r>
            <a:r>
              <a:rPr lang="ko-KR" altLang="en-US" sz="25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기존 </a:t>
            </a:r>
            <a:r>
              <a:rPr lang="en-US" altLang="ko-KR" sz="25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DB</a:t>
            </a:r>
            <a:r>
              <a:rPr lang="ko-KR" altLang="en-US" sz="25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등의 시스템과 연동</a:t>
            </a:r>
            <a:r>
              <a:rPr lang="ko-KR" altLang="en-US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하는 서비스들을 구현함</a:t>
            </a:r>
            <a:r>
              <a:rPr lang="en-US" altLang="ko-KR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CC7512-5CE8-4059-8FC1-4120ADB41DB4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2645" y="1918652"/>
            <a:ext cx="5731510" cy="26015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79F534-F0C0-4F30-94C8-C0BD50CD8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942" y="1559971"/>
            <a:ext cx="1617970" cy="344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5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699730"/>
            <a:ext cx="291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내폰속로맨스</a:t>
            </a:r>
            <a:endParaRPr lang="zh-CN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6736B4-6A5F-4AF3-A287-994FBEBF8679}"/>
              </a:ext>
            </a:extLst>
          </p:cNvPr>
          <p:cNvSpPr/>
          <p:nvPr/>
        </p:nvSpPr>
        <p:spPr>
          <a:xfrm>
            <a:off x="2657475" y="2475805"/>
            <a:ext cx="7258050" cy="259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ko-KR" altLang="en-US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목적</a:t>
            </a:r>
            <a:r>
              <a:rPr lang="en-US" altLang="ko-KR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:		</a:t>
            </a:r>
            <a:r>
              <a:rPr lang="ko-KR" altLang="en-US" sz="28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스마트폰을 모작하기</a:t>
            </a:r>
            <a:endParaRPr lang="en-US" altLang="ko-KR" sz="2800" b="1" dirty="0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 panose="020B0604020202020204" pitchFamily="34" charset="0"/>
            </a:endParaRPr>
          </a:p>
          <a:p>
            <a:pPr defTabSz="1216817">
              <a:spcBef>
                <a:spcPct val="20000"/>
              </a:spcBef>
              <a:defRPr/>
            </a:pPr>
            <a:r>
              <a:rPr lang="ko-KR" altLang="en-US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개발 기간 </a:t>
            </a:r>
            <a:r>
              <a:rPr lang="en-US" altLang="ko-KR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: 	2018</a:t>
            </a:r>
            <a:r>
              <a:rPr lang="ko-KR" altLang="en-US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년 </a:t>
            </a:r>
            <a:r>
              <a:rPr lang="en-US" altLang="ko-KR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3</a:t>
            </a:r>
            <a:r>
              <a:rPr lang="ko-KR" altLang="en-US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월 </a:t>
            </a:r>
            <a:r>
              <a:rPr lang="en-US" altLang="ko-KR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~ 2018</a:t>
            </a:r>
            <a:r>
              <a:rPr lang="ko-KR" altLang="en-US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년 </a:t>
            </a:r>
            <a:r>
              <a:rPr lang="en-US" altLang="ko-KR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6</a:t>
            </a:r>
            <a:r>
              <a:rPr lang="ko-KR" altLang="en-US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월</a:t>
            </a:r>
            <a:endParaRPr lang="en-US" altLang="ko-KR" sz="28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 panose="020B0604020202020204" pitchFamily="34" charset="0"/>
            </a:endParaRPr>
          </a:p>
          <a:p>
            <a:pPr defTabSz="1216817">
              <a:spcBef>
                <a:spcPct val="20000"/>
              </a:spcBef>
              <a:defRPr/>
            </a:pPr>
            <a:r>
              <a:rPr lang="ko-KR" altLang="en-US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사용 도구 </a:t>
            </a:r>
            <a:r>
              <a:rPr lang="en-US" altLang="ko-KR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: 	</a:t>
            </a:r>
            <a:r>
              <a:rPr lang="en-US" altLang="ko-KR" sz="28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C# Form, Unity</a:t>
            </a:r>
          </a:p>
          <a:p>
            <a:pPr defTabSz="1216817">
              <a:spcBef>
                <a:spcPct val="20000"/>
              </a:spcBef>
              <a:defRPr/>
            </a:pPr>
            <a:r>
              <a:rPr lang="ko-KR" altLang="en-US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개발 인원 </a:t>
            </a:r>
            <a:r>
              <a:rPr lang="en-US" altLang="ko-KR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: 	5</a:t>
            </a:r>
            <a:r>
              <a:rPr lang="ko-KR" altLang="en-US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명 </a:t>
            </a:r>
            <a:r>
              <a:rPr lang="en-US" altLang="ko-KR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(</a:t>
            </a:r>
            <a:r>
              <a:rPr lang="ko-KR" altLang="en-US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프로그래머 </a:t>
            </a:r>
            <a:r>
              <a:rPr lang="en-US" altLang="ko-KR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1</a:t>
            </a:r>
            <a:r>
              <a:rPr lang="ko-KR" altLang="en-US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명</a:t>
            </a:r>
            <a:r>
              <a:rPr lang="en-US" altLang="ko-KR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)</a:t>
            </a:r>
          </a:p>
          <a:p>
            <a:pPr defTabSz="1216817">
              <a:spcBef>
                <a:spcPct val="20000"/>
              </a:spcBef>
              <a:defRPr/>
            </a:pPr>
            <a:r>
              <a:rPr lang="ko-KR" altLang="en-US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담당 업무 </a:t>
            </a:r>
            <a:r>
              <a:rPr lang="en-US" altLang="ko-KR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: 	</a:t>
            </a:r>
            <a:r>
              <a:rPr lang="ko-KR" altLang="en-US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게임 구현</a:t>
            </a:r>
            <a:r>
              <a:rPr lang="en-US" altLang="ko-KR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, </a:t>
            </a:r>
            <a:r>
              <a:rPr lang="ko-KR" altLang="en-US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에디터 제작</a:t>
            </a:r>
            <a:endParaRPr lang="en-US" altLang="ko-KR" sz="28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75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3"/>
          <p:cNvSpPr txBox="1"/>
          <p:nvPr/>
        </p:nvSpPr>
        <p:spPr>
          <a:xfrm>
            <a:off x="2832100" y="6155293"/>
            <a:ext cx="7372350" cy="3847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en-US" altLang="ko-KR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  <a:hlinkClick r:id="rId3"/>
              </a:rPr>
              <a:t>https://youtu.be/HUcwjtxZJF8</a:t>
            </a:r>
            <a:endParaRPr lang="en-US" altLang="ko-KR" sz="25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699730"/>
            <a:ext cx="291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내폰속로맨스</a:t>
            </a:r>
            <a:endParaRPr lang="zh-CN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217E9C2-2FC6-423E-9092-9A5319A7A7C7}"/>
              </a:ext>
            </a:extLst>
          </p:cNvPr>
          <p:cNvPicPr>
            <a:picLocks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8616" y="1751820"/>
            <a:ext cx="2221992" cy="38130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60DF1CF-8FE2-439F-BCBC-E019BCCB7529}"/>
              </a:ext>
            </a:extLst>
          </p:cNvPr>
          <p:cNvPicPr>
            <a:picLocks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760" y="1751820"/>
            <a:ext cx="2221992" cy="38130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E0CE531-3F68-461C-85D7-7922D5082704}"/>
              </a:ext>
            </a:extLst>
          </p:cNvPr>
          <p:cNvPicPr>
            <a:picLocks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8896" y="1751820"/>
            <a:ext cx="2221992" cy="381304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5602B8C-89D9-4827-93F7-0BB6A11DFB51}"/>
              </a:ext>
            </a:extLst>
          </p:cNvPr>
          <p:cNvPicPr>
            <a:picLocks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1320" y="1751820"/>
            <a:ext cx="2221992" cy="3813048"/>
          </a:xfrm>
          <a:prstGeom prst="rect">
            <a:avLst/>
          </a:prstGeom>
        </p:spPr>
      </p:pic>
      <p:pic>
        <p:nvPicPr>
          <p:cNvPr id="2" name="HUcwjtxZJF8"/>
          <p:cNvPicPr>
            <a:picLocks noRot="1" noChangeAspect="1"/>
          </p:cNvPicPr>
          <p:nvPr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1976373" y="1070027"/>
            <a:ext cx="8669692" cy="487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7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699730"/>
            <a:ext cx="291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AWAKE</a:t>
            </a:r>
            <a:endParaRPr lang="zh-CN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6736B4-6A5F-4AF3-A287-994FBEBF8679}"/>
              </a:ext>
            </a:extLst>
          </p:cNvPr>
          <p:cNvSpPr/>
          <p:nvPr/>
        </p:nvSpPr>
        <p:spPr>
          <a:xfrm>
            <a:off x="1662112" y="1790005"/>
            <a:ext cx="9458325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ko-KR" altLang="en-US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목적</a:t>
            </a:r>
            <a:r>
              <a:rPr lang="en-US" altLang="ko-KR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:		</a:t>
            </a:r>
            <a:r>
              <a:rPr lang="en-US" altLang="ko-KR" sz="30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AWAKE </a:t>
            </a:r>
            <a:r>
              <a:rPr lang="ko-KR" altLang="en-US" sz="30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네트워크 지원</a:t>
            </a:r>
            <a:endParaRPr lang="en-US" altLang="ko-KR" sz="3000" b="1" dirty="0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 panose="020B0604020202020204" pitchFamily="34" charset="0"/>
            </a:endParaRPr>
          </a:p>
          <a:p>
            <a:pPr defTabSz="1216817">
              <a:spcBef>
                <a:spcPct val="20000"/>
              </a:spcBef>
              <a:defRPr/>
            </a:pPr>
            <a:r>
              <a:rPr lang="ko-KR" altLang="en-US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개발 기간 </a:t>
            </a:r>
            <a:r>
              <a:rPr lang="en-US" altLang="ko-KR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: 	2019</a:t>
            </a:r>
            <a:r>
              <a:rPr lang="ko-KR" altLang="en-US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년 </a:t>
            </a:r>
            <a:r>
              <a:rPr lang="en-US" altLang="ko-KR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1</a:t>
            </a:r>
            <a:r>
              <a:rPr lang="ko-KR" altLang="en-US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월 </a:t>
            </a:r>
            <a:r>
              <a:rPr lang="en-US" altLang="ko-KR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~</a:t>
            </a:r>
          </a:p>
          <a:p>
            <a:pPr defTabSz="1216817">
              <a:spcBef>
                <a:spcPct val="20000"/>
              </a:spcBef>
              <a:defRPr/>
            </a:pPr>
            <a:r>
              <a:rPr lang="ko-KR" altLang="en-US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사용 도구 </a:t>
            </a:r>
            <a:r>
              <a:rPr lang="en-US" altLang="ko-KR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: 	</a:t>
            </a:r>
            <a:r>
              <a:rPr lang="en-US" altLang="ko-KR" sz="30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C++</a:t>
            </a:r>
            <a:r>
              <a:rPr lang="en-US" altLang="ko-KR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(</a:t>
            </a:r>
            <a:r>
              <a:rPr lang="ko-KR" altLang="en-US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서버</a:t>
            </a:r>
            <a:r>
              <a:rPr lang="en-US" altLang="ko-KR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), </a:t>
            </a:r>
            <a:r>
              <a:rPr lang="en-US" altLang="ko-KR" sz="30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UE4.22</a:t>
            </a:r>
            <a:r>
              <a:rPr lang="en-US" altLang="ko-KR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(</a:t>
            </a:r>
            <a:r>
              <a:rPr lang="ko-KR" altLang="en-US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클라이언트</a:t>
            </a:r>
            <a:r>
              <a:rPr lang="en-US" altLang="ko-KR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)</a:t>
            </a:r>
          </a:p>
          <a:p>
            <a:pPr defTabSz="1216817">
              <a:spcBef>
                <a:spcPct val="20000"/>
              </a:spcBef>
              <a:defRPr/>
            </a:pPr>
            <a:r>
              <a:rPr lang="ko-KR" altLang="en-US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개발 인원 </a:t>
            </a:r>
            <a:r>
              <a:rPr lang="en-US" altLang="ko-KR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: 	13</a:t>
            </a:r>
            <a:r>
              <a:rPr lang="ko-KR" altLang="en-US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명 </a:t>
            </a:r>
            <a:r>
              <a:rPr lang="en-US" altLang="ko-KR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(</a:t>
            </a:r>
            <a:r>
              <a:rPr lang="ko-KR" altLang="en-US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서버 </a:t>
            </a:r>
            <a:r>
              <a:rPr lang="en-US" altLang="ko-KR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1</a:t>
            </a:r>
            <a:r>
              <a:rPr lang="ko-KR" altLang="en-US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명</a:t>
            </a:r>
            <a:r>
              <a:rPr lang="en-US" altLang="ko-KR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, </a:t>
            </a:r>
            <a:r>
              <a:rPr lang="ko-KR" altLang="en-US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클라이언트 </a:t>
            </a:r>
            <a:r>
              <a:rPr lang="en-US" altLang="ko-KR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2</a:t>
            </a:r>
            <a:r>
              <a:rPr lang="ko-KR" altLang="en-US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명</a:t>
            </a:r>
            <a:r>
              <a:rPr lang="en-US" altLang="ko-KR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)</a:t>
            </a:r>
          </a:p>
          <a:p>
            <a:pPr defTabSz="1216817">
              <a:spcBef>
                <a:spcPct val="20000"/>
              </a:spcBef>
              <a:defRPr/>
            </a:pPr>
            <a:r>
              <a:rPr lang="ko-KR" altLang="en-US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담당 업무 </a:t>
            </a:r>
            <a:r>
              <a:rPr lang="en-US" altLang="ko-KR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: 	</a:t>
            </a:r>
            <a:r>
              <a:rPr lang="en-US" altLang="ko-KR" sz="30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IOCP-EPOLL </a:t>
            </a:r>
            <a:r>
              <a:rPr lang="ko-KR" altLang="en-US" sz="30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크로스 플랫폼 서버</a:t>
            </a:r>
            <a:r>
              <a:rPr lang="en-US" altLang="ko-KR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 </a:t>
            </a:r>
            <a:r>
              <a:rPr lang="ko-KR" altLang="en-US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구현</a:t>
            </a:r>
            <a:r>
              <a:rPr lang="en-US" altLang="ko-KR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.</a:t>
            </a:r>
          </a:p>
          <a:p>
            <a:pPr defTabSz="1216817">
              <a:spcBef>
                <a:spcPct val="20000"/>
              </a:spcBef>
              <a:defRPr/>
            </a:pPr>
            <a:r>
              <a:rPr lang="en-US" altLang="ko-KR" sz="3000" b="1" dirty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		</a:t>
            </a:r>
            <a:r>
              <a:rPr lang="ko-KR" altLang="en-US" sz="30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스팀 </a:t>
            </a:r>
            <a:r>
              <a:rPr lang="ko-KR" altLang="en-US" sz="3000" b="1" dirty="0" err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매칭</a:t>
            </a:r>
            <a:r>
              <a:rPr lang="ko-KR" altLang="en-US" sz="30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과</a:t>
            </a:r>
            <a:r>
              <a:rPr lang="ko-KR" altLang="en-US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 </a:t>
            </a:r>
            <a:r>
              <a:rPr lang="ko-KR" altLang="en-US" sz="3000" b="1" dirty="0" err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레플리케이션</a:t>
            </a:r>
            <a:r>
              <a:rPr lang="ko-KR" altLang="en-US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 시스템 지원</a:t>
            </a:r>
            <a:r>
              <a:rPr lang="en-US" altLang="ko-KR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.</a:t>
            </a:r>
          </a:p>
          <a:p>
            <a:pPr defTabSz="1216817">
              <a:spcBef>
                <a:spcPct val="20000"/>
              </a:spcBef>
              <a:defRPr/>
            </a:pPr>
            <a:r>
              <a:rPr lang="en-US" altLang="ko-KR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		</a:t>
            </a:r>
            <a:r>
              <a:rPr lang="ko-KR" altLang="en-US" sz="30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클라이언트측 서버 대응</a:t>
            </a:r>
            <a:r>
              <a:rPr lang="en-US" altLang="ko-KR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.</a:t>
            </a:r>
          </a:p>
          <a:p>
            <a:pPr defTabSz="1216817">
              <a:spcBef>
                <a:spcPct val="20000"/>
              </a:spcBef>
              <a:defRPr/>
            </a:pPr>
            <a:r>
              <a:rPr lang="en-US" altLang="ko-KR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		</a:t>
            </a:r>
            <a:r>
              <a:rPr lang="ko-KR" altLang="en-US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클라이언트 </a:t>
            </a:r>
            <a:r>
              <a:rPr lang="ko-KR" altLang="en-US" sz="30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서포트</a:t>
            </a:r>
            <a:r>
              <a:rPr lang="en-US" altLang="ko-KR" sz="3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188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699730"/>
            <a:ext cx="291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내폰속로맨스</a:t>
            </a:r>
            <a:endParaRPr lang="zh-CN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6736B4-6A5F-4AF3-A287-994FBEBF8679}"/>
              </a:ext>
            </a:extLst>
          </p:cNvPr>
          <p:cNvSpPr/>
          <p:nvPr/>
        </p:nvSpPr>
        <p:spPr>
          <a:xfrm>
            <a:off x="952500" y="5379974"/>
            <a:ext cx="10287000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6817">
              <a:spcBef>
                <a:spcPts val="100"/>
              </a:spcBef>
              <a:defRPr/>
            </a:pPr>
            <a:r>
              <a:rPr lang="ko-KR" altLang="en-US" sz="24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아이폰과 유사한 </a:t>
            </a:r>
            <a:r>
              <a:rPr lang="en-US" altLang="ko-KR" sz="24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UX</a:t>
            </a:r>
            <a:r>
              <a:rPr lang="ko-KR" altLang="en-US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를 </a:t>
            </a:r>
            <a:r>
              <a:rPr lang="ko-KR" altLang="en-US" sz="24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구현</a:t>
            </a: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.</a:t>
            </a:r>
          </a:p>
          <a:p>
            <a:pPr defTabSz="1216817">
              <a:spcBef>
                <a:spcPts val="100"/>
              </a:spcBef>
              <a:defRPr/>
            </a:pPr>
            <a:r>
              <a:rPr lang="ko-KR" altLang="en-US" sz="24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홈화면</a:t>
            </a: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, </a:t>
            </a:r>
            <a:r>
              <a:rPr lang="ko-KR" altLang="en-US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어플</a:t>
            </a: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, </a:t>
            </a:r>
            <a:r>
              <a:rPr lang="ko-KR" altLang="en-US" sz="24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푸시알람</a:t>
            </a: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, </a:t>
            </a:r>
            <a:r>
              <a:rPr lang="ko-KR" altLang="en-US" sz="24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어플간의</a:t>
            </a:r>
            <a:r>
              <a:rPr lang="ko-KR" altLang="en-US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 통신 구현</a:t>
            </a:r>
            <a:endParaRPr lang="en-US" altLang="ko-KR" sz="24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 panose="020B0604020202020204" pitchFamily="34" charset="0"/>
            </a:endParaRPr>
          </a:p>
          <a:p>
            <a:pPr defTabSz="1216817">
              <a:spcBef>
                <a:spcPts val="100"/>
              </a:spcBef>
              <a:defRPr/>
            </a:pPr>
            <a:r>
              <a:rPr lang="ko-KR" altLang="en-US" sz="24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개별어플</a:t>
            </a: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 14</a:t>
            </a:r>
            <a:r>
              <a:rPr lang="ko-KR" altLang="en-US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개 구현 </a:t>
            </a: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(</a:t>
            </a:r>
            <a:r>
              <a:rPr lang="ko-KR" altLang="en-US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랜덤채팅</a:t>
            </a: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, </a:t>
            </a:r>
            <a:r>
              <a:rPr lang="ko-KR" altLang="en-US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메신저</a:t>
            </a: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, </a:t>
            </a:r>
            <a:r>
              <a:rPr lang="ko-KR" altLang="en-US" sz="24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인스타</a:t>
            </a: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, </a:t>
            </a:r>
            <a:r>
              <a:rPr lang="ko-KR" altLang="en-US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사진수집</a:t>
            </a: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, </a:t>
            </a:r>
            <a:r>
              <a:rPr lang="ko-KR" altLang="en-US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도전과제 등</a:t>
            </a: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2892814-54E9-4D11-BA20-55B57698C9AA}"/>
              </a:ext>
            </a:extLst>
          </p:cNvPr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3381" y="1364160"/>
            <a:ext cx="2221992" cy="38130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BB631A8-2704-437A-8957-5C1B7C066043}"/>
              </a:ext>
            </a:extLst>
          </p:cNvPr>
          <p:cNvPicPr>
            <a:picLocks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5373" y="1364160"/>
            <a:ext cx="2221992" cy="38130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55F4B2E-3A12-4E3F-847A-8DBE175F7003}"/>
              </a:ext>
            </a:extLst>
          </p:cNvPr>
          <p:cNvPicPr>
            <a:picLocks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7365" y="1364160"/>
            <a:ext cx="2221992" cy="38130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31A1D0E-4D5F-4676-8E14-39F1C361E8AE}"/>
              </a:ext>
            </a:extLst>
          </p:cNvPr>
          <p:cNvPicPr>
            <a:picLocks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9357" y="1364160"/>
            <a:ext cx="2221992" cy="381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9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699730"/>
            <a:ext cx="291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내폰속로맨스</a:t>
            </a:r>
            <a:endParaRPr lang="zh-CN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6736B4-6A5F-4AF3-A287-994FBEBF8679}"/>
              </a:ext>
            </a:extLst>
          </p:cNvPr>
          <p:cNvSpPr/>
          <p:nvPr/>
        </p:nvSpPr>
        <p:spPr>
          <a:xfrm>
            <a:off x="1045980" y="2653685"/>
            <a:ext cx="10296524" cy="1669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6817">
              <a:spcBef>
                <a:spcPts val="100"/>
              </a:spcBef>
              <a:defRPr/>
            </a:pPr>
            <a:r>
              <a:rPr lang="ko-KR" altLang="en-US" sz="25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캐릭터 호감도</a:t>
            </a:r>
            <a:r>
              <a:rPr lang="ko-KR" altLang="en-US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 시스템</a:t>
            </a:r>
            <a:r>
              <a:rPr lang="en-US" altLang="ko-KR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,</a:t>
            </a:r>
          </a:p>
          <a:p>
            <a:pPr algn="ctr" defTabSz="1216817">
              <a:spcBef>
                <a:spcPts val="100"/>
              </a:spcBef>
              <a:defRPr/>
            </a:pPr>
            <a:r>
              <a:rPr lang="ko-KR" altLang="en-US" sz="25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채팅 스크립트</a:t>
            </a:r>
            <a:r>
              <a:rPr lang="ko-KR" altLang="en-US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 시스템</a:t>
            </a:r>
            <a:r>
              <a:rPr lang="en-US" altLang="ko-KR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,</a:t>
            </a:r>
          </a:p>
          <a:p>
            <a:pPr algn="ctr" defTabSz="1216817">
              <a:spcBef>
                <a:spcPts val="100"/>
              </a:spcBef>
              <a:defRPr/>
            </a:pPr>
            <a:r>
              <a:rPr lang="en-US" altLang="ko-KR" sz="25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SNS</a:t>
            </a:r>
            <a:r>
              <a:rPr lang="en-US" altLang="ko-KR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 </a:t>
            </a:r>
            <a:r>
              <a:rPr lang="ko-KR" altLang="en-US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시스템</a:t>
            </a:r>
            <a:r>
              <a:rPr lang="en-US" altLang="ko-KR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,</a:t>
            </a:r>
          </a:p>
          <a:p>
            <a:pPr algn="ctr" defTabSz="1216817">
              <a:spcBef>
                <a:spcPts val="100"/>
              </a:spcBef>
              <a:defRPr/>
            </a:pPr>
            <a:r>
              <a:rPr lang="ko-KR" altLang="en-US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기타 시스템 구현</a:t>
            </a:r>
            <a:endParaRPr lang="en-US" altLang="ko-KR" sz="25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3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699730"/>
            <a:ext cx="291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내폰속로맨스</a:t>
            </a:r>
            <a:endParaRPr lang="zh-CN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6736B4-6A5F-4AF3-A287-994FBEBF8679}"/>
              </a:ext>
            </a:extLst>
          </p:cNvPr>
          <p:cNvSpPr/>
          <p:nvPr/>
        </p:nvSpPr>
        <p:spPr>
          <a:xfrm>
            <a:off x="760413" y="5722588"/>
            <a:ext cx="1029652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6817">
              <a:spcBef>
                <a:spcPts val="100"/>
              </a:spcBef>
              <a:defRPr/>
            </a:pPr>
            <a:r>
              <a:rPr lang="ko-KR" altLang="en-US" sz="25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스크립트 편집</a:t>
            </a:r>
            <a:r>
              <a:rPr lang="ko-KR" altLang="en-US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을 돕기 위한 </a:t>
            </a:r>
            <a:r>
              <a:rPr lang="ko-KR" altLang="en-US" sz="25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툴 제작</a:t>
            </a:r>
            <a:endParaRPr lang="en-US" altLang="ko-KR" sz="2500" b="1" dirty="0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49C806-E904-47EA-8044-3EEA0BE431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04800" y="1579912"/>
            <a:ext cx="3276600" cy="34460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341D9F8-68A3-4FAC-B386-AB788CE2735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1800" y="1579912"/>
            <a:ext cx="2019300" cy="34496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9B2415-5894-4736-BA51-EBF8CA04A72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33143" y="1569830"/>
            <a:ext cx="1891995" cy="34203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A5A422F-1CD0-4523-8FD9-E7673ABD570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1482" y="1579912"/>
            <a:ext cx="1891994" cy="34203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41250F-AE78-4528-910F-172AD889971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8762" y="1561222"/>
            <a:ext cx="1898037" cy="34313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284D48-5896-4D64-98AE-0D86B2C875A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1100" y="1579912"/>
            <a:ext cx="189675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699730"/>
            <a:ext cx="291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PPAP</a:t>
            </a:r>
            <a:endParaRPr lang="zh-CN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6736B4-6A5F-4AF3-A287-994FBEBF8679}"/>
              </a:ext>
            </a:extLst>
          </p:cNvPr>
          <p:cNvSpPr/>
          <p:nvPr/>
        </p:nvSpPr>
        <p:spPr>
          <a:xfrm>
            <a:off x="1803380" y="1982604"/>
            <a:ext cx="8585239" cy="413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ko-KR" altLang="en-US" sz="3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목적</a:t>
            </a:r>
            <a:r>
              <a:rPr lang="en-US" altLang="ko-KR" sz="3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:		</a:t>
            </a:r>
            <a:r>
              <a:rPr lang="ko-KR" altLang="en-US" sz="3200" b="1" dirty="0" err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언리얼</a:t>
            </a:r>
            <a:r>
              <a:rPr lang="ko-KR" altLang="en-US" sz="32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 네트워크 시스템 공부</a:t>
            </a:r>
            <a:endParaRPr lang="en-US" altLang="ko-KR" sz="3200" b="1" dirty="0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 panose="020B0604020202020204" pitchFamily="34" charset="0"/>
            </a:endParaRPr>
          </a:p>
          <a:p>
            <a:pPr defTabSz="1216817">
              <a:spcBef>
                <a:spcPct val="20000"/>
              </a:spcBef>
              <a:defRPr/>
            </a:pPr>
            <a:r>
              <a:rPr lang="ko-KR" altLang="en-US" sz="3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개발 기간 </a:t>
            </a:r>
            <a:r>
              <a:rPr lang="en-US" altLang="ko-KR" sz="3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: 	2018</a:t>
            </a:r>
            <a:r>
              <a:rPr lang="ko-KR" altLang="en-US" sz="3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년 </a:t>
            </a:r>
            <a:r>
              <a:rPr lang="en-US" altLang="ko-KR" sz="3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10</a:t>
            </a:r>
            <a:r>
              <a:rPr lang="ko-KR" altLang="en-US" sz="3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월 </a:t>
            </a:r>
            <a:r>
              <a:rPr lang="en-US" altLang="ko-KR" sz="3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1</a:t>
            </a:r>
            <a:r>
              <a:rPr lang="ko-KR" altLang="en-US" sz="3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주 </a:t>
            </a:r>
            <a:r>
              <a:rPr lang="en-US" altLang="ko-KR" sz="3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~</a:t>
            </a:r>
          </a:p>
          <a:p>
            <a:pPr defTabSz="1216817">
              <a:spcBef>
                <a:spcPct val="20000"/>
              </a:spcBef>
              <a:defRPr/>
            </a:pPr>
            <a:r>
              <a:rPr lang="en-US" altLang="ko-KR" sz="3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		2018</a:t>
            </a:r>
            <a:r>
              <a:rPr lang="ko-KR" altLang="en-US" sz="3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년 </a:t>
            </a:r>
            <a:r>
              <a:rPr lang="en-US" altLang="ko-KR" sz="3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10</a:t>
            </a:r>
            <a:r>
              <a:rPr lang="ko-KR" altLang="en-US" sz="3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월 </a:t>
            </a:r>
            <a:r>
              <a:rPr lang="en-US" altLang="ko-KR" sz="3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4</a:t>
            </a:r>
            <a:r>
              <a:rPr lang="ko-KR" altLang="en-US" sz="3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주</a:t>
            </a:r>
            <a:endParaRPr lang="en-US" altLang="ko-KR" sz="32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 panose="020B0604020202020204" pitchFamily="34" charset="0"/>
            </a:endParaRPr>
          </a:p>
          <a:p>
            <a:pPr defTabSz="1216817">
              <a:spcBef>
                <a:spcPct val="20000"/>
              </a:spcBef>
              <a:defRPr/>
            </a:pPr>
            <a:r>
              <a:rPr lang="ko-KR" altLang="en-US" sz="3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사용 도구 </a:t>
            </a:r>
            <a:r>
              <a:rPr lang="en-US" altLang="ko-KR" sz="3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: 	</a:t>
            </a:r>
            <a:r>
              <a:rPr lang="ko-KR" altLang="en-US" sz="32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언리얼</a:t>
            </a:r>
            <a:endParaRPr lang="en-US" altLang="ko-KR" sz="32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 panose="020B0604020202020204" pitchFamily="34" charset="0"/>
            </a:endParaRPr>
          </a:p>
          <a:p>
            <a:pPr defTabSz="1216817">
              <a:spcBef>
                <a:spcPct val="20000"/>
              </a:spcBef>
              <a:defRPr/>
            </a:pPr>
            <a:r>
              <a:rPr lang="ko-KR" altLang="en-US" sz="3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개발 인원 </a:t>
            </a:r>
            <a:r>
              <a:rPr lang="en-US" altLang="ko-KR" sz="3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: 	9</a:t>
            </a:r>
            <a:r>
              <a:rPr lang="ko-KR" altLang="en-US" sz="3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명 </a:t>
            </a:r>
            <a:r>
              <a:rPr lang="en-US" altLang="ko-KR" sz="3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(</a:t>
            </a:r>
            <a:r>
              <a:rPr lang="ko-KR" altLang="en-US" sz="3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프로그래머 </a:t>
            </a:r>
            <a:r>
              <a:rPr lang="en-US" altLang="ko-KR" sz="3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2</a:t>
            </a:r>
            <a:r>
              <a:rPr lang="ko-KR" altLang="en-US" sz="3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명</a:t>
            </a:r>
            <a:r>
              <a:rPr lang="en-US" altLang="ko-KR" sz="3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)</a:t>
            </a:r>
          </a:p>
          <a:p>
            <a:pPr defTabSz="1216817">
              <a:spcBef>
                <a:spcPct val="20000"/>
              </a:spcBef>
              <a:defRPr/>
            </a:pPr>
            <a:r>
              <a:rPr lang="ko-KR" altLang="en-US" sz="3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담당 업무 </a:t>
            </a:r>
            <a:r>
              <a:rPr lang="en-US" altLang="ko-KR" sz="3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: 	</a:t>
            </a:r>
            <a:r>
              <a:rPr lang="ko-KR" altLang="en-US" sz="3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네트워크 시스템 구현</a:t>
            </a:r>
            <a:r>
              <a:rPr lang="en-US" altLang="ko-KR" sz="3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, UI </a:t>
            </a:r>
            <a:r>
              <a:rPr lang="ko-KR" altLang="en-US" sz="3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구현</a:t>
            </a:r>
            <a:endParaRPr lang="en-US" altLang="ko-KR" sz="32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 panose="020B0604020202020204" pitchFamily="34" charset="0"/>
            </a:endParaRPr>
          </a:p>
          <a:p>
            <a:pPr defTabSz="1216817">
              <a:spcBef>
                <a:spcPct val="20000"/>
              </a:spcBef>
              <a:defRPr/>
            </a:pPr>
            <a:r>
              <a:rPr lang="en-US" altLang="ko-KR" sz="3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		</a:t>
            </a:r>
            <a:r>
              <a:rPr lang="ko-KR" altLang="en-US" sz="3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로비 구현</a:t>
            </a:r>
            <a:r>
              <a:rPr lang="en-US" altLang="ko-KR" sz="3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, </a:t>
            </a:r>
            <a:r>
              <a:rPr lang="ko-KR" altLang="en-US" sz="3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미니게임 </a:t>
            </a:r>
            <a:r>
              <a:rPr lang="en-US" altLang="ko-KR" sz="3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1</a:t>
            </a:r>
            <a:r>
              <a:rPr lang="ko-KR" altLang="en-US" sz="32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종 구현</a:t>
            </a:r>
            <a:endParaRPr lang="en-US" altLang="ko-KR" sz="32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66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699730"/>
            <a:ext cx="291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PPAP</a:t>
            </a:r>
            <a:endParaRPr lang="zh-CN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6736B4-6A5F-4AF3-A287-994FBEBF8679}"/>
              </a:ext>
            </a:extLst>
          </p:cNvPr>
          <p:cNvSpPr/>
          <p:nvPr/>
        </p:nvSpPr>
        <p:spPr>
          <a:xfrm>
            <a:off x="2407444" y="5521090"/>
            <a:ext cx="737711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6817">
              <a:spcBef>
                <a:spcPts val="100"/>
              </a:spcBef>
              <a:defRPr/>
            </a:pPr>
            <a:r>
              <a:rPr lang="en-US" altLang="ko-KR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  <a:hlinkClick r:id="rId3"/>
              </a:rPr>
              <a:t>https://youtu.be/CHpKUIAikBY</a:t>
            </a:r>
            <a:endParaRPr lang="en-US" altLang="ko-KR" sz="25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 panose="020B0604020202020204" pitchFamily="34" charset="0"/>
            </a:endParaRPr>
          </a:p>
        </p:txBody>
      </p:sp>
      <p:pic>
        <p:nvPicPr>
          <p:cNvPr id="5" name="CHpKUIAikBY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993165" y="905401"/>
            <a:ext cx="8205669" cy="461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9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699730"/>
            <a:ext cx="291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PPAP</a:t>
            </a:r>
            <a:endParaRPr lang="zh-CN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6736B4-6A5F-4AF3-A287-994FBEBF8679}"/>
              </a:ext>
            </a:extLst>
          </p:cNvPr>
          <p:cNvSpPr/>
          <p:nvPr/>
        </p:nvSpPr>
        <p:spPr>
          <a:xfrm>
            <a:off x="2216942" y="5482990"/>
            <a:ext cx="775811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6817">
              <a:spcBef>
                <a:spcPts val="100"/>
              </a:spcBef>
              <a:defRPr/>
            </a:pPr>
            <a:r>
              <a:rPr lang="ko-KR" altLang="en-US" sz="2500" b="1" dirty="0" err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언리얼</a:t>
            </a:r>
            <a:r>
              <a:rPr lang="ko-KR" altLang="en-US" sz="25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 네트워킹 시스템</a:t>
            </a:r>
            <a:r>
              <a:rPr lang="ko-KR" altLang="en-US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과 </a:t>
            </a:r>
            <a:r>
              <a:rPr lang="en-US" altLang="ko-KR" sz="25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Steam API</a:t>
            </a:r>
            <a:r>
              <a:rPr lang="ko-KR" altLang="en-US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를 </a:t>
            </a:r>
            <a:r>
              <a:rPr lang="ko-KR" altLang="en-US" sz="25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연동</a:t>
            </a:r>
            <a:r>
              <a:rPr lang="ko-KR" altLang="en-US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하여 </a:t>
            </a:r>
            <a:r>
              <a:rPr lang="en-US" altLang="ko-KR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Steam </a:t>
            </a:r>
            <a:r>
              <a:rPr lang="ko-KR" altLang="en-US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친구와 </a:t>
            </a:r>
            <a:r>
              <a:rPr lang="en-US" altLang="ko-KR" sz="25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P2P </a:t>
            </a:r>
            <a:r>
              <a:rPr lang="ko-KR" altLang="en-US" sz="25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게임 구현</a:t>
            </a:r>
            <a:endParaRPr lang="en-US" altLang="ko-KR" sz="2500" b="1" dirty="0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936289-9F3E-4757-A2C9-A20C3486C07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6348" y="1434477"/>
            <a:ext cx="7099300" cy="377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3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699730"/>
            <a:ext cx="291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PPAP</a:t>
            </a:r>
            <a:endParaRPr lang="zh-CN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6736B4-6A5F-4AF3-A287-994FBEBF8679}"/>
              </a:ext>
            </a:extLst>
          </p:cNvPr>
          <p:cNvSpPr/>
          <p:nvPr/>
        </p:nvSpPr>
        <p:spPr>
          <a:xfrm>
            <a:off x="2216942" y="5482990"/>
            <a:ext cx="775811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6817">
              <a:spcBef>
                <a:spcPts val="100"/>
              </a:spcBef>
              <a:defRPr/>
            </a:pPr>
            <a:r>
              <a:rPr lang="ko-KR" altLang="en-US" sz="25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언리얼</a:t>
            </a:r>
            <a:r>
              <a:rPr lang="ko-KR" altLang="en-US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 네트워킹 시스템을 사용하여 월드 이동 및 여러 네트워킹 로직과 동기화 </a:t>
            </a:r>
            <a:r>
              <a:rPr lang="en-US" altLang="ko-KR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UI</a:t>
            </a:r>
            <a:r>
              <a:rPr lang="ko-KR" altLang="en-US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를 구현</a:t>
            </a:r>
            <a:r>
              <a:rPr lang="en-US" altLang="ko-KR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18F02E-F240-4000-88C4-A3C42E718CD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6300" y="2121128"/>
            <a:ext cx="4840749" cy="25467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838346-A377-4F6C-9BFE-B6A9667E744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4953" y="2143685"/>
            <a:ext cx="4724402" cy="252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699730"/>
            <a:ext cx="291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팝콘랜드</a:t>
            </a:r>
            <a:endParaRPr lang="zh-CN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6736B4-6A5F-4AF3-A287-994FBEBF8679}"/>
              </a:ext>
            </a:extLst>
          </p:cNvPr>
          <p:cNvSpPr/>
          <p:nvPr/>
        </p:nvSpPr>
        <p:spPr>
          <a:xfrm>
            <a:off x="2344737" y="1929705"/>
            <a:ext cx="750252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ko-KR" altLang="en-US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목적</a:t>
            </a:r>
            <a:r>
              <a:rPr lang="en-US" altLang="ko-KR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:		</a:t>
            </a:r>
            <a:r>
              <a:rPr lang="ko-KR" altLang="en-US" sz="28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유니티 네트워크 시스템 공부</a:t>
            </a:r>
            <a:endParaRPr lang="en-US" altLang="ko-KR" sz="2800" b="1" dirty="0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 panose="020B0604020202020204" pitchFamily="34" charset="0"/>
            </a:endParaRPr>
          </a:p>
          <a:p>
            <a:pPr defTabSz="1216817">
              <a:spcBef>
                <a:spcPct val="20000"/>
              </a:spcBef>
              <a:defRPr/>
            </a:pPr>
            <a:r>
              <a:rPr lang="ko-KR" altLang="en-US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개발 기간 </a:t>
            </a:r>
            <a:r>
              <a:rPr lang="en-US" altLang="ko-KR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: 	2018</a:t>
            </a:r>
            <a:r>
              <a:rPr lang="ko-KR" altLang="en-US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년 </a:t>
            </a:r>
            <a:r>
              <a:rPr lang="en-US" altLang="ko-KR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11</a:t>
            </a:r>
            <a:r>
              <a:rPr lang="ko-KR" altLang="en-US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월 </a:t>
            </a:r>
            <a:r>
              <a:rPr lang="en-US" altLang="ko-KR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2</a:t>
            </a:r>
            <a:r>
              <a:rPr lang="ko-KR" altLang="en-US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주 </a:t>
            </a:r>
            <a:r>
              <a:rPr lang="en-US" altLang="ko-KR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~</a:t>
            </a:r>
          </a:p>
          <a:p>
            <a:pPr defTabSz="1216817">
              <a:spcBef>
                <a:spcPct val="20000"/>
              </a:spcBef>
              <a:defRPr/>
            </a:pPr>
            <a:r>
              <a:rPr lang="en-US" altLang="ko-KR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		2018</a:t>
            </a:r>
            <a:r>
              <a:rPr lang="ko-KR" altLang="en-US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년 </a:t>
            </a:r>
            <a:r>
              <a:rPr lang="en-US" altLang="ko-KR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11</a:t>
            </a:r>
            <a:r>
              <a:rPr lang="ko-KR" altLang="en-US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월 </a:t>
            </a:r>
            <a:r>
              <a:rPr lang="en-US" altLang="ko-KR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4</a:t>
            </a:r>
            <a:r>
              <a:rPr lang="ko-KR" altLang="en-US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주</a:t>
            </a:r>
            <a:endParaRPr lang="en-US" altLang="ko-KR" sz="28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 panose="020B0604020202020204" pitchFamily="34" charset="0"/>
            </a:endParaRPr>
          </a:p>
          <a:p>
            <a:pPr defTabSz="1216817">
              <a:spcBef>
                <a:spcPct val="20000"/>
              </a:spcBef>
              <a:defRPr/>
            </a:pPr>
            <a:r>
              <a:rPr lang="ko-KR" altLang="en-US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사용 도구 </a:t>
            </a:r>
            <a:r>
              <a:rPr lang="en-US" altLang="ko-KR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: 	</a:t>
            </a:r>
            <a:r>
              <a:rPr lang="ko-KR" altLang="en-US" sz="28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유니티</a:t>
            </a:r>
            <a:r>
              <a:rPr lang="en-US" altLang="ko-KR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, UNET</a:t>
            </a:r>
          </a:p>
          <a:p>
            <a:pPr defTabSz="1216817">
              <a:spcBef>
                <a:spcPct val="20000"/>
              </a:spcBef>
              <a:defRPr/>
            </a:pPr>
            <a:r>
              <a:rPr lang="ko-KR" altLang="en-US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개발 인원 </a:t>
            </a:r>
            <a:r>
              <a:rPr lang="en-US" altLang="ko-KR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: 	6</a:t>
            </a:r>
            <a:r>
              <a:rPr lang="ko-KR" altLang="en-US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명 </a:t>
            </a:r>
            <a:r>
              <a:rPr lang="en-US" altLang="ko-KR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(</a:t>
            </a:r>
            <a:r>
              <a:rPr lang="ko-KR" altLang="en-US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프로그래머 </a:t>
            </a:r>
            <a:r>
              <a:rPr lang="en-US" altLang="ko-KR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1</a:t>
            </a:r>
            <a:r>
              <a:rPr lang="ko-KR" altLang="en-US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명</a:t>
            </a:r>
            <a:r>
              <a:rPr lang="en-US" altLang="ko-KR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)</a:t>
            </a:r>
          </a:p>
          <a:p>
            <a:pPr defTabSz="1216817">
              <a:spcBef>
                <a:spcPct val="20000"/>
              </a:spcBef>
              <a:defRPr/>
            </a:pPr>
            <a:r>
              <a:rPr lang="ko-KR" altLang="en-US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담당 업무 </a:t>
            </a:r>
            <a:r>
              <a:rPr lang="en-US" altLang="ko-KR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: 	</a:t>
            </a:r>
            <a:r>
              <a:rPr lang="ko-KR" altLang="en-US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多</a:t>
            </a:r>
            <a:r>
              <a:rPr lang="en-US" altLang="ko-KR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vs</a:t>
            </a:r>
            <a:r>
              <a:rPr lang="ko-KR" altLang="en-US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多 슈팅게임 구현</a:t>
            </a:r>
            <a:endParaRPr lang="en-US" altLang="ko-KR" sz="28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0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699730"/>
            <a:ext cx="291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팝콘랜드</a:t>
            </a:r>
            <a:endParaRPr lang="zh-CN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6736B4-6A5F-4AF3-A287-994FBEBF8679}"/>
              </a:ext>
            </a:extLst>
          </p:cNvPr>
          <p:cNvSpPr/>
          <p:nvPr/>
        </p:nvSpPr>
        <p:spPr>
          <a:xfrm>
            <a:off x="2407444" y="5520712"/>
            <a:ext cx="737711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6817">
              <a:spcBef>
                <a:spcPts val="100"/>
              </a:spcBef>
              <a:defRPr/>
            </a:pPr>
            <a:r>
              <a:rPr lang="en-US" altLang="ko-KR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  <a:hlinkClick r:id="rId3"/>
              </a:rPr>
              <a:t>https://youtu.be/ZHTIcU0Tiu0</a:t>
            </a:r>
            <a:endParaRPr lang="en-US" altLang="ko-KR" sz="25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23B2FA-F9CA-46CF-BE8E-AAD41E43C3C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0849" y="1717226"/>
            <a:ext cx="6490302" cy="3654432"/>
          </a:xfrm>
          <a:prstGeom prst="rect">
            <a:avLst/>
          </a:prstGeom>
        </p:spPr>
      </p:pic>
      <p:pic>
        <p:nvPicPr>
          <p:cNvPr id="3" name="ZHTIcU0Tiu0"/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064957" y="836735"/>
            <a:ext cx="8062086" cy="453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4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699730"/>
            <a:ext cx="291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팝콘랜드</a:t>
            </a:r>
            <a:endParaRPr lang="zh-CN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6736B4-6A5F-4AF3-A287-994FBEBF8679}"/>
              </a:ext>
            </a:extLst>
          </p:cNvPr>
          <p:cNvSpPr/>
          <p:nvPr/>
        </p:nvSpPr>
        <p:spPr>
          <a:xfrm>
            <a:off x="152400" y="5388391"/>
            <a:ext cx="1191259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ko-KR" altLang="en-US" sz="20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즉시 발사하는 총알</a:t>
            </a:r>
            <a:r>
              <a:rPr lang="ko-KR" altLang="en-US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에 대한 </a:t>
            </a:r>
            <a:r>
              <a:rPr lang="ko-KR" altLang="en-US" sz="20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보간</a:t>
            </a:r>
            <a:r>
              <a:rPr lang="en-US" altLang="ko-KR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,</a:t>
            </a:r>
          </a:p>
          <a:p>
            <a:pPr algn="ctr" defTabSz="1216817">
              <a:spcBef>
                <a:spcPct val="20000"/>
              </a:spcBef>
              <a:defRPr/>
            </a:pPr>
            <a:r>
              <a:rPr lang="ko-KR" altLang="en-US" sz="20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캐릭터의 </a:t>
            </a:r>
            <a:r>
              <a:rPr lang="ko-KR" altLang="en-US" sz="2000" b="1" dirty="0" err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데드레커닝</a:t>
            </a:r>
            <a:r>
              <a:rPr lang="ko-KR" altLang="en-US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 등 그럴듯하게 보이는 화면 연출에 초점</a:t>
            </a:r>
            <a:r>
              <a:rPr lang="en-US" altLang="ko-KR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.</a:t>
            </a:r>
          </a:p>
          <a:p>
            <a:pPr algn="ctr" defTabSz="1216817">
              <a:spcBef>
                <a:spcPct val="20000"/>
              </a:spcBef>
              <a:defRPr/>
            </a:pPr>
            <a:r>
              <a:rPr lang="ko-KR" altLang="en-US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점수</a:t>
            </a:r>
            <a:r>
              <a:rPr lang="en-US" altLang="ko-KR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, </a:t>
            </a:r>
            <a:r>
              <a:rPr lang="ko-KR" altLang="en-US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장비</a:t>
            </a:r>
            <a:r>
              <a:rPr lang="en-US" altLang="ko-KR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, </a:t>
            </a:r>
            <a:r>
              <a:rPr lang="ko-KR" altLang="en-US" sz="20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필살기</a:t>
            </a:r>
            <a:r>
              <a:rPr lang="en-US" altLang="ko-KR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, </a:t>
            </a:r>
            <a:r>
              <a:rPr lang="ko-KR" altLang="en-US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중립 몬스터</a:t>
            </a:r>
            <a:r>
              <a:rPr lang="en-US" altLang="ko-KR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 </a:t>
            </a:r>
            <a:r>
              <a:rPr lang="ko-KR" altLang="en-US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등 여러 </a:t>
            </a:r>
            <a:r>
              <a:rPr lang="ko-KR" altLang="en-US" sz="20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네트워크 요소 단기간 구현</a:t>
            </a:r>
            <a:r>
              <a:rPr lang="en-US" altLang="ko-KR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6B0C79-8025-48D7-9784-FEE1F440AB0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440" y="1435100"/>
            <a:ext cx="6301285" cy="354576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84C7723-9544-4C58-8159-FE0A6B959BD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0715" y="1435101"/>
            <a:ext cx="6301285" cy="353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4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699730"/>
            <a:ext cx="291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AWAKE</a:t>
            </a:r>
            <a:endParaRPr lang="zh-CN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E016EE-60E8-4FF2-85DE-D32D86B457F2}"/>
              </a:ext>
            </a:extLst>
          </p:cNvPr>
          <p:cNvSpPr/>
          <p:nvPr/>
        </p:nvSpPr>
        <p:spPr>
          <a:xfrm>
            <a:off x="3504923" y="6337789"/>
            <a:ext cx="4923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https://www.youtube.com/watch?v=4p4KZ2LVVeE</a:t>
            </a:r>
            <a:endParaRPr lang="en-US" dirty="0"/>
          </a:p>
        </p:txBody>
      </p:sp>
      <p:pic>
        <p:nvPicPr>
          <p:cNvPr id="2" name="온라인 미디어 1" title="[￬ﾲﾭ￪ﾰﾕ￪ﾲﾌ￬ﾞﾄ] ￫ﾸﾔ￫ﾞﾙ￫ﾧﾐ￫ﾞﾑ￬ﾹﾴ￬ﾚﾰ￭ﾌﾀ AWAKE">
            <a:hlinkClick r:id="" action="ppaction://media"/>
            <a:extLst>
              <a:ext uri="{FF2B5EF4-FFF2-40B4-BE49-F238E27FC236}">
                <a16:creationId xmlns:a16="http://schemas.microsoft.com/office/drawing/2014/main" id="{64ABBBBE-013A-4058-B4C5-1D6EFE4EC9C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43328" y="1542288"/>
            <a:ext cx="7705344" cy="43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3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699730"/>
            <a:ext cx="291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기타이력</a:t>
            </a:r>
            <a:endParaRPr lang="zh-CN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6736B4-6A5F-4AF3-A287-994FBEBF8679}"/>
              </a:ext>
            </a:extLst>
          </p:cNvPr>
          <p:cNvSpPr/>
          <p:nvPr/>
        </p:nvSpPr>
        <p:spPr>
          <a:xfrm>
            <a:off x="139700" y="5280669"/>
            <a:ext cx="1191259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en-US" altLang="ko-KR" sz="2000" b="1" dirty="0" err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Winapi</a:t>
            </a:r>
            <a:r>
              <a:rPr lang="ko-KR" altLang="en-US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로 구현한 </a:t>
            </a:r>
            <a:r>
              <a:rPr lang="ko-KR" altLang="en-US" sz="2000" b="1" dirty="0" err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로그라이크형</a:t>
            </a:r>
            <a:r>
              <a:rPr lang="ko-KR" altLang="en-US" sz="20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2D </a:t>
            </a:r>
            <a:r>
              <a:rPr lang="ko-KR" altLang="en-US" sz="20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슈팅 게임</a:t>
            </a:r>
            <a:endParaRPr lang="en-US" altLang="ko-KR" sz="2000" b="1" dirty="0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 panose="020B0604020202020204" pitchFamily="34" charset="0"/>
            </a:endParaRPr>
          </a:p>
          <a:p>
            <a:pPr algn="ctr" defTabSz="1216817">
              <a:spcBef>
                <a:spcPct val="20000"/>
              </a:spcBef>
              <a:defRPr/>
            </a:pPr>
            <a:r>
              <a:rPr lang="en-US" altLang="ko-KR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20</a:t>
            </a:r>
            <a:r>
              <a:rPr lang="ko-KR" altLang="en-US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종 가까이 되는 무기를 람다를 사용하여 빠르게 구현함</a:t>
            </a:r>
            <a:r>
              <a:rPr lang="en-US" altLang="ko-KR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. (1</a:t>
            </a:r>
            <a:r>
              <a:rPr lang="ko-KR" altLang="en-US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학년 </a:t>
            </a:r>
            <a:r>
              <a:rPr lang="en-US" altLang="ko-KR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2</a:t>
            </a:r>
            <a:r>
              <a:rPr lang="ko-KR" altLang="en-US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학기 </a:t>
            </a:r>
            <a:r>
              <a:rPr lang="ko-KR" altLang="en-US" sz="20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기말과제</a:t>
            </a:r>
            <a:r>
              <a:rPr lang="ko-KR" altLang="en-US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2</a:t>
            </a:r>
            <a:r>
              <a:rPr lang="ko-KR" altLang="en-US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주</a:t>
            </a:r>
            <a:r>
              <a:rPr lang="en-US" altLang="ko-KR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)</a:t>
            </a:r>
          </a:p>
          <a:p>
            <a:pPr algn="ctr" defTabSz="1216817">
              <a:spcBef>
                <a:spcPct val="20000"/>
              </a:spcBef>
              <a:defRPr/>
            </a:pPr>
            <a:r>
              <a:rPr lang="en-US" altLang="ko-KR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  <a:hlinkClick r:id="rId3"/>
              </a:rPr>
              <a:t>https://youtu.be/Zh3F4uMQqd0</a:t>
            </a:r>
            <a:endParaRPr lang="en-US" altLang="ko-KR" sz="20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 panose="020B0604020202020204" pitchFamily="34" charset="0"/>
            </a:endParaRPr>
          </a:p>
        </p:txBody>
      </p:sp>
      <p:pic>
        <p:nvPicPr>
          <p:cNvPr id="3" name="Zh3F4uMQqd0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427063" y="930562"/>
            <a:ext cx="7536845" cy="423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5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699730"/>
            <a:ext cx="291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기타이력</a:t>
            </a:r>
            <a:endParaRPr lang="zh-CN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6736B4-6A5F-4AF3-A287-994FBEBF8679}"/>
              </a:ext>
            </a:extLst>
          </p:cNvPr>
          <p:cNvSpPr/>
          <p:nvPr/>
        </p:nvSpPr>
        <p:spPr>
          <a:xfrm>
            <a:off x="139700" y="5156053"/>
            <a:ext cx="1191259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ko-KR" altLang="en-US" sz="2000" b="1" dirty="0" err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매칭과</a:t>
            </a:r>
            <a:r>
              <a:rPr lang="ko-KR" altLang="en-US" sz="20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 랭킹을 </a:t>
            </a:r>
            <a:r>
              <a:rPr lang="en-US" altLang="ko-KR" sz="20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DB</a:t>
            </a:r>
            <a:r>
              <a:rPr lang="ko-KR" altLang="en-US" sz="20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에 담는</a:t>
            </a:r>
            <a:r>
              <a:rPr lang="ko-KR" altLang="en-US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 역할을 하는 </a:t>
            </a:r>
            <a:r>
              <a:rPr lang="ko-KR" altLang="en-US" sz="20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서버</a:t>
            </a:r>
            <a:r>
              <a:rPr lang="ko-KR" altLang="en-US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를 </a:t>
            </a:r>
            <a:r>
              <a:rPr lang="ko-KR" altLang="en-US" sz="20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구현</a:t>
            </a:r>
            <a:r>
              <a:rPr lang="en-US" altLang="ko-KR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,</a:t>
            </a:r>
          </a:p>
          <a:p>
            <a:pPr algn="ctr" defTabSz="1216817">
              <a:spcBef>
                <a:spcPct val="20000"/>
              </a:spcBef>
              <a:defRPr/>
            </a:pPr>
            <a:r>
              <a:rPr lang="en-US" altLang="ko-KR" sz="20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UDP </a:t>
            </a:r>
            <a:r>
              <a:rPr lang="ko-KR" altLang="en-US" sz="20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통신으로</a:t>
            </a:r>
            <a:r>
              <a:rPr lang="ko-KR" altLang="en-US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3</a:t>
            </a:r>
            <a:r>
              <a:rPr lang="ko-KR" altLang="en-US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가지 무기를 사용하는 </a:t>
            </a:r>
            <a:r>
              <a:rPr lang="en-US" altLang="ko-KR" sz="20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1:1 FPS </a:t>
            </a:r>
            <a:r>
              <a:rPr lang="ko-KR" altLang="en-US" sz="20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대전 구현</a:t>
            </a:r>
            <a:r>
              <a:rPr lang="en-US" altLang="ko-KR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.</a:t>
            </a:r>
          </a:p>
          <a:p>
            <a:pPr algn="ctr" defTabSz="1216817">
              <a:spcBef>
                <a:spcPct val="20000"/>
              </a:spcBef>
              <a:defRPr/>
            </a:pPr>
            <a:r>
              <a:rPr lang="en-US" altLang="ko-KR" sz="20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UDP</a:t>
            </a:r>
            <a:r>
              <a:rPr lang="ko-KR" altLang="en-US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에 최소한의 </a:t>
            </a:r>
            <a:r>
              <a:rPr lang="ko-KR" altLang="en-US" sz="20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신뢰성</a:t>
            </a:r>
            <a:r>
              <a:rPr lang="ko-KR" altLang="en-US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을 보태기 위해</a:t>
            </a:r>
            <a:r>
              <a:rPr lang="en-US" altLang="ko-KR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, </a:t>
            </a:r>
            <a:r>
              <a:rPr lang="ko-KR" altLang="en-US" sz="20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열차 형식으로 메시지 전달</a:t>
            </a:r>
            <a:r>
              <a:rPr lang="en-US" altLang="ko-KR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. (2</a:t>
            </a:r>
            <a:r>
              <a:rPr lang="ko-KR" altLang="en-US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학년 </a:t>
            </a:r>
            <a:r>
              <a:rPr lang="en-US" altLang="ko-KR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1</a:t>
            </a:r>
            <a:r>
              <a:rPr lang="ko-KR" altLang="en-US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학기 기말 </a:t>
            </a:r>
            <a:r>
              <a:rPr lang="en-US" altLang="ko-KR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- 2</a:t>
            </a:r>
            <a:r>
              <a:rPr lang="ko-KR" altLang="en-US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주</a:t>
            </a:r>
            <a:r>
              <a:rPr lang="en-US" altLang="ko-KR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)</a:t>
            </a:r>
          </a:p>
          <a:p>
            <a:pPr algn="ctr" defTabSz="1216817">
              <a:spcBef>
                <a:spcPct val="20000"/>
              </a:spcBef>
              <a:defRPr/>
            </a:pPr>
            <a:r>
              <a:rPr lang="en-US" altLang="ko-KR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  <a:hlinkClick r:id="rId2"/>
              </a:rPr>
              <a:t>https://youtu.be/4InaaCtPlFw</a:t>
            </a:r>
            <a:endParaRPr lang="en-US" altLang="ko-KR" sz="20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 panose="020B0604020202020204" pitchFamily="34" charset="0"/>
            </a:endParaRPr>
          </a:p>
        </p:txBody>
      </p:sp>
      <p:pic>
        <p:nvPicPr>
          <p:cNvPr id="3074" name="Picture 2" descr="https://cafeptthumb-phinf.pstatic.net/MjAxODA2MThfMzAg/MDAxNTI5MzE5Njc2ODg2.xhU1EltbY6Ky87AZsGWZ-xsVfCQWL2VMpNnEoRqCK8Ag._SW_kEUKEhCFWKE2-jARulV1vbEee6E2JLpKOUy0-d0g.PNG.norara13/%EC%84%9C%EB%B2%84.PNG?type=w740">
            <a:extLst>
              <a:ext uri="{FF2B5EF4-FFF2-40B4-BE49-F238E27FC236}">
                <a16:creationId xmlns:a16="http://schemas.microsoft.com/office/drawing/2014/main" id="{619F9E96-D4EA-470F-B2D8-CD225F0EF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674013"/>
            <a:ext cx="4195096" cy="309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afeptthumb-phinf.pstatic.net/MjAxODA2MThfNjAg/MDAxNTI5MzE5Njc3MDY2.xybplyXSatTuQZo6UfJ5lHNhryCWkV3vacv9nj4wVPMg.YKb_mJvK1j6SCe-1pd687Vwzb5trV3GrqMCuKSyJtLIg.PNG.norara13/%ED%81%B4%EB%9D%BC1.PNG?type=w740">
            <a:extLst>
              <a:ext uri="{FF2B5EF4-FFF2-40B4-BE49-F238E27FC236}">
                <a16:creationId xmlns:a16="http://schemas.microsoft.com/office/drawing/2014/main" id="{98916147-4B58-4CA1-B079-319A38175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71750" y="1614488"/>
            <a:ext cx="6009418" cy="315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0F850A2-7DF1-4064-B1B0-4D16ABD0930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3200" y="1614489"/>
            <a:ext cx="5638800" cy="315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0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699730"/>
            <a:ext cx="291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기타이력</a:t>
            </a:r>
            <a:endParaRPr lang="zh-CN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6736B4-6A5F-4AF3-A287-994FBEBF8679}"/>
              </a:ext>
            </a:extLst>
          </p:cNvPr>
          <p:cNvSpPr/>
          <p:nvPr/>
        </p:nvSpPr>
        <p:spPr>
          <a:xfrm>
            <a:off x="139700" y="5156053"/>
            <a:ext cx="1191259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ko-KR" altLang="en-US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공을 튕기면서 스테이지를 깨는 퍼즐 형식의 게임</a:t>
            </a:r>
            <a:r>
              <a:rPr lang="en-US" altLang="ko-KR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.</a:t>
            </a:r>
          </a:p>
          <a:p>
            <a:pPr algn="ctr" defTabSz="1216817">
              <a:spcBef>
                <a:spcPct val="20000"/>
              </a:spcBef>
              <a:defRPr/>
            </a:pPr>
            <a:r>
              <a:rPr lang="ko-KR" altLang="en-US" sz="20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혼자서 하나의 프로젝트를 완성</a:t>
            </a:r>
            <a:r>
              <a:rPr lang="ko-KR" altLang="en-US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하고</a:t>
            </a:r>
            <a:r>
              <a:rPr lang="en-US" altLang="ko-KR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, </a:t>
            </a:r>
            <a:r>
              <a:rPr lang="en-US" altLang="ko-KR" sz="20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Play Store</a:t>
            </a:r>
            <a:r>
              <a:rPr lang="ko-KR" altLang="en-US" sz="20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에 등록 및 광고와 결제 시스템 적용 공부</a:t>
            </a:r>
            <a:r>
              <a:rPr lang="ko-KR" altLang="en-US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 목적</a:t>
            </a:r>
            <a:r>
              <a:rPr lang="en-US" altLang="ko-KR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.</a:t>
            </a:r>
          </a:p>
          <a:p>
            <a:pPr algn="ctr" defTabSz="1216817">
              <a:spcBef>
                <a:spcPct val="20000"/>
              </a:spcBef>
              <a:defRPr/>
            </a:pPr>
            <a:r>
              <a:rPr lang="en-US" altLang="ko-KR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  <a:hlinkClick r:id="rId3"/>
              </a:rPr>
              <a:t>https://youtu.be/BBvYsbzPoa8</a:t>
            </a:r>
            <a:endParaRPr lang="en-US" altLang="ko-KR" sz="20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 panose="020B0604020202020204" pitchFamily="34" charset="0"/>
            </a:endParaRPr>
          </a:p>
          <a:p>
            <a:pPr algn="ctr" defTabSz="1216817">
              <a:spcBef>
                <a:spcPct val="20000"/>
              </a:spcBef>
              <a:defRPr/>
            </a:pPr>
            <a:r>
              <a:rPr lang="en-US" altLang="ko-KR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  <a:hlinkClick r:id="rId4"/>
              </a:rPr>
              <a:t>https://play.google.com/store/apps/details?id=com.Pepe.ProjectP</a:t>
            </a:r>
            <a:endParaRPr lang="en-US" altLang="ko-KR" sz="20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793A56-903D-4636-92A9-A30E2C66B09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3278" y="1603227"/>
            <a:ext cx="3887771" cy="3552825"/>
          </a:xfrm>
          <a:prstGeom prst="rect">
            <a:avLst/>
          </a:prstGeom>
        </p:spPr>
      </p:pic>
      <p:pic>
        <p:nvPicPr>
          <p:cNvPr id="3" name="BBvYsbzPoa8"/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2645241" y="676389"/>
            <a:ext cx="7963845" cy="447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4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699730"/>
            <a:ext cx="291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기타이력</a:t>
            </a:r>
            <a:endParaRPr lang="zh-CN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6736B4-6A5F-4AF3-A287-994FBEBF8679}"/>
              </a:ext>
            </a:extLst>
          </p:cNvPr>
          <p:cNvSpPr/>
          <p:nvPr/>
        </p:nvSpPr>
        <p:spPr>
          <a:xfrm>
            <a:off x="139700" y="5280669"/>
            <a:ext cx="1191259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ko-KR" altLang="en-US" sz="20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오큘러스</a:t>
            </a:r>
            <a:r>
              <a:rPr lang="ko-KR" altLang="en-US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 리프트를 활용한 체감형 교육게임</a:t>
            </a:r>
            <a:r>
              <a:rPr lang="en-US" altLang="ko-KR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.</a:t>
            </a:r>
          </a:p>
          <a:p>
            <a:pPr algn="ctr" defTabSz="1216817">
              <a:spcBef>
                <a:spcPct val="20000"/>
              </a:spcBef>
              <a:defRPr/>
            </a:pPr>
            <a:r>
              <a:rPr lang="ko-KR" altLang="en-US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순찰자들을 피해 단서를 모으고 퀴즈를 풀어 탈출하는 게임</a:t>
            </a:r>
            <a:r>
              <a:rPr lang="en-US" altLang="ko-KR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.</a:t>
            </a:r>
          </a:p>
          <a:p>
            <a:pPr algn="ctr" defTabSz="1216817">
              <a:spcBef>
                <a:spcPct val="20000"/>
              </a:spcBef>
              <a:defRPr/>
            </a:pPr>
            <a:r>
              <a:rPr lang="ko-KR" altLang="en-US" sz="20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언리얼</a:t>
            </a:r>
            <a:r>
              <a:rPr lang="ko-KR" altLang="en-US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 엔진 기초 공부 목적</a:t>
            </a:r>
            <a:r>
              <a:rPr lang="en-US" altLang="ko-KR" sz="2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.</a:t>
            </a:r>
          </a:p>
        </p:txBody>
      </p:sp>
      <p:pic>
        <p:nvPicPr>
          <p:cNvPr id="2050" name="Picture 2" descr="ì´ë¯¸ì§: ë°¤, íë, ì¤ì¸">
            <a:extLst>
              <a:ext uri="{FF2B5EF4-FFF2-40B4-BE49-F238E27FC236}">
                <a16:creationId xmlns:a16="http://schemas.microsoft.com/office/drawing/2014/main" id="{A9762C15-1B75-4849-9C83-12D85062E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7225" y="1790999"/>
            <a:ext cx="5235575" cy="286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ì´ë¯¸ì§: íë, ì¤ì¸">
            <a:extLst>
              <a:ext uri="{FF2B5EF4-FFF2-40B4-BE49-F238E27FC236}">
                <a16:creationId xmlns:a16="http://schemas.microsoft.com/office/drawing/2014/main" id="{689098D1-A767-4F72-94D0-52B47B8DE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99202" y="1790998"/>
            <a:ext cx="5372098" cy="285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ìë ëì²´ íì¤í¸ë¥¼ ì¬ì©í  ì ììµëë¤.">
            <a:extLst>
              <a:ext uri="{FF2B5EF4-FFF2-40B4-BE49-F238E27FC236}">
                <a16:creationId xmlns:a16="http://schemas.microsoft.com/office/drawing/2014/main" id="{83C78FB1-5942-4969-9A73-03FF20203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70349" y="2826582"/>
            <a:ext cx="4051300" cy="195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65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239655" y="3199413"/>
            <a:ext cx="53470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endParaRPr lang="zh-CN" altLang="en-US" sz="60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等腰三角形 15"/>
          <p:cNvSpPr/>
          <p:nvPr/>
        </p:nvSpPr>
        <p:spPr>
          <a:xfrm rot="7318551">
            <a:off x="8692650" y="2484237"/>
            <a:ext cx="656171" cy="329329"/>
          </a:xfrm>
          <a:custGeom>
            <a:avLst/>
            <a:gdLst>
              <a:gd name="connsiteX0" fmla="*/ 0 w 1093606"/>
              <a:gd name="connsiteY0" fmla="*/ 1093606 h 1093606"/>
              <a:gd name="connsiteX1" fmla="*/ 546803 w 1093606"/>
              <a:gd name="connsiteY1" fmla="*/ 0 h 1093606"/>
              <a:gd name="connsiteX2" fmla="*/ 1093606 w 1093606"/>
              <a:gd name="connsiteY2" fmla="*/ 1093606 h 1093606"/>
              <a:gd name="connsiteX3" fmla="*/ 0 w 1093606"/>
              <a:gd name="connsiteY3" fmla="*/ 1093606 h 1093606"/>
              <a:gd name="connsiteX0" fmla="*/ 0 w 1093606"/>
              <a:gd name="connsiteY0" fmla="*/ 522106 h 522106"/>
              <a:gd name="connsiteX1" fmla="*/ 203903 w 1093606"/>
              <a:gd name="connsiteY1" fmla="*/ 0 h 522106"/>
              <a:gd name="connsiteX2" fmla="*/ 1093606 w 1093606"/>
              <a:gd name="connsiteY2" fmla="*/ 522106 h 522106"/>
              <a:gd name="connsiteX3" fmla="*/ 0 w 1093606"/>
              <a:gd name="connsiteY3" fmla="*/ 522106 h 522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3606" h="522106">
                <a:moveTo>
                  <a:pt x="0" y="522106"/>
                </a:moveTo>
                <a:lnTo>
                  <a:pt x="203903" y="0"/>
                </a:lnTo>
                <a:lnTo>
                  <a:pt x="1093606" y="522106"/>
                </a:lnTo>
                <a:lnTo>
                  <a:pt x="0" y="522106"/>
                </a:lnTo>
                <a:close/>
              </a:path>
            </a:pathLst>
          </a:cu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等腰三角形 16"/>
          <p:cNvSpPr/>
          <p:nvPr/>
        </p:nvSpPr>
        <p:spPr>
          <a:xfrm rot="8006090">
            <a:off x="2547928" y="4939601"/>
            <a:ext cx="849834" cy="409935"/>
          </a:xfrm>
          <a:custGeom>
            <a:avLst/>
            <a:gdLst>
              <a:gd name="connsiteX0" fmla="*/ 0 w 731314"/>
              <a:gd name="connsiteY0" fmla="*/ 621639 h 621639"/>
              <a:gd name="connsiteX1" fmla="*/ 365657 w 731314"/>
              <a:gd name="connsiteY1" fmla="*/ 0 h 621639"/>
              <a:gd name="connsiteX2" fmla="*/ 731314 w 731314"/>
              <a:gd name="connsiteY2" fmla="*/ 621639 h 621639"/>
              <a:gd name="connsiteX3" fmla="*/ 0 w 731314"/>
              <a:gd name="connsiteY3" fmla="*/ 621639 h 621639"/>
              <a:gd name="connsiteX0" fmla="*/ 0 w 937157"/>
              <a:gd name="connsiteY0" fmla="*/ 850239 h 850239"/>
              <a:gd name="connsiteX1" fmla="*/ 937157 w 937157"/>
              <a:gd name="connsiteY1" fmla="*/ 0 h 850239"/>
              <a:gd name="connsiteX2" fmla="*/ 731314 w 937157"/>
              <a:gd name="connsiteY2" fmla="*/ 850239 h 850239"/>
              <a:gd name="connsiteX3" fmla="*/ 0 w 937157"/>
              <a:gd name="connsiteY3" fmla="*/ 850239 h 85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7157" h="850239">
                <a:moveTo>
                  <a:pt x="0" y="850239"/>
                </a:moveTo>
                <a:lnTo>
                  <a:pt x="937157" y="0"/>
                </a:lnTo>
                <a:lnTo>
                  <a:pt x="731314" y="850239"/>
                </a:lnTo>
                <a:lnTo>
                  <a:pt x="0" y="850239"/>
                </a:lnTo>
                <a:close/>
              </a:path>
            </a:pathLst>
          </a:cu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等腰三角形 17"/>
          <p:cNvSpPr/>
          <p:nvPr/>
        </p:nvSpPr>
        <p:spPr>
          <a:xfrm rot="13556284">
            <a:off x="8366939" y="1491516"/>
            <a:ext cx="897111" cy="1384858"/>
          </a:xfrm>
          <a:custGeom>
            <a:avLst/>
            <a:gdLst>
              <a:gd name="connsiteX0" fmla="*/ 0 w 477747"/>
              <a:gd name="connsiteY0" fmla="*/ 477747 h 477747"/>
              <a:gd name="connsiteX1" fmla="*/ 238874 w 477747"/>
              <a:gd name="connsiteY1" fmla="*/ 0 h 477747"/>
              <a:gd name="connsiteX2" fmla="*/ 477747 w 477747"/>
              <a:gd name="connsiteY2" fmla="*/ 477747 h 477747"/>
              <a:gd name="connsiteX3" fmla="*/ 0 w 477747"/>
              <a:gd name="connsiteY3" fmla="*/ 477747 h 477747"/>
              <a:gd name="connsiteX0" fmla="*/ 989851 w 1467598"/>
              <a:gd name="connsiteY0" fmla="*/ 1992222 h 1992222"/>
              <a:gd name="connsiteX1" fmla="*/ 0 w 1467598"/>
              <a:gd name="connsiteY1" fmla="*/ 0 h 1992222"/>
              <a:gd name="connsiteX2" fmla="*/ 1467598 w 1467598"/>
              <a:gd name="connsiteY2" fmla="*/ 1992222 h 1992222"/>
              <a:gd name="connsiteX3" fmla="*/ 989851 w 1467598"/>
              <a:gd name="connsiteY3" fmla="*/ 1992222 h 1992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7598" h="1992222">
                <a:moveTo>
                  <a:pt x="989851" y="1992222"/>
                </a:moveTo>
                <a:lnTo>
                  <a:pt x="0" y="0"/>
                </a:lnTo>
                <a:lnTo>
                  <a:pt x="1467598" y="1992222"/>
                </a:lnTo>
                <a:lnTo>
                  <a:pt x="989851" y="1992222"/>
                </a:lnTo>
                <a:close/>
              </a:path>
            </a:pathLst>
          </a:cu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等腰三角形 18"/>
          <p:cNvSpPr/>
          <p:nvPr/>
        </p:nvSpPr>
        <p:spPr>
          <a:xfrm rot="19800000" flipH="1">
            <a:off x="3139618" y="4738194"/>
            <a:ext cx="161162" cy="710272"/>
          </a:xfrm>
          <a:custGeom>
            <a:avLst/>
            <a:gdLst>
              <a:gd name="connsiteX0" fmla="*/ 0 w 760097"/>
              <a:gd name="connsiteY0" fmla="*/ 760097 h 760097"/>
              <a:gd name="connsiteX1" fmla="*/ 380049 w 760097"/>
              <a:gd name="connsiteY1" fmla="*/ 0 h 760097"/>
              <a:gd name="connsiteX2" fmla="*/ 760097 w 760097"/>
              <a:gd name="connsiteY2" fmla="*/ 760097 h 760097"/>
              <a:gd name="connsiteX3" fmla="*/ 0 w 760097"/>
              <a:gd name="connsiteY3" fmla="*/ 760097 h 760097"/>
              <a:gd name="connsiteX0" fmla="*/ 0 w 702947"/>
              <a:gd name="connsiteY0" fmla="*/ 645797 h 760097"/>
              <a:gd name="connsiteX1" fmla="*/ 322899 w 702947"/>
              <a:gd name="connsiteY1" fmla="*/ 0 h 760097"/>
              <a:gd name="connsiteX2" fmla="*/ 702947 w 702947"/>
              <a:gd name="connsiteY2" fmla="*/ 760097 h 760097"/>
              <a:gd name="connsiteX3" fmla="*/ 0 w 702947"/>
              <a:gd name="connsiteY3" fmla="*/ 645797 h 76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947" h="760097">
                <a:moveTo>
                  <a:pt x="0" y="645797"/>
                </a:moveTo>
                <a:lnTo>
                  <a:pt x="322899" y="0"/>
                </a:lnTo>
                <a:lnTo>
                  <a:pt x="702947" y="760097"/>
                </a:lnTo>
                <a:lnTo>
                  <a:pt x="0" y="645797"/>
                </a:lnTo>
                <a:close/>
              </a:path>
            </a:pathLst>
          </a:cu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2558346" y="2577877"/>
            <a:ext cx="6819900" cy="2343149"/>
          </a:xfrm>
          <a:custGeom>
            <a:avLst/>
            <a:gdLst>
              <a:gd name="connsiteX0" fmla="*/ 16259175 w 18087976"/>
              <a:gd name="connsiteY0" fmla="*/ 0 h 4371975"/>
              <a:gd name="connsiteX1" fmla="*/ 18087976 w 18087976"/>
              <a:gd name="connsiteY1" fmla="*/ 4371975 h 4371975"/>
              <a:gd name="connsiteX2" fmla="*/ 0 w 18087976"/>
              <a:gd name="connsiteY2" fmla="*/ 4314825 h 4371975"/>
              <a:gd name="connsiteX3" fmla="*/ 2257426 w 18087976"/>
              <a:gd name="connsiteY3" fmla="*/ 2800350 h 4371975"/>
              <a:gd name="connsiteX4" fmla="*/ 2258357 w 18087976"/>
              <a:gd name="connsiteY4" fmla="*/ 2800155 h 4371975"/>
              <a:gd name="connsiteX5" fmla="*/ 1009252 w 18087976"/>
              <a:gd name="connsiteY5" fmla="*/ 4020870 h 4371975"/>
              <a:gd name="connsiteX6" fmla="*/ 17582752 w 18087976"/>
              <a:gd name="connsiteY6" fmla="*/ 4020870 h 4371975"/>
              <a:gd name="connsiteX7" fmla="*/ 15982552 w 18087976"/>
              <a:gd name="connsiteY7" fmla="*/ 649020 h 4371975"/>
              <a:gd name="connsiteX8" fmla="*/ 12282037 w 18087976"/>
              <a:gd name="connsiteY8" fmla="*/ 703439 h 4371975"/>
              <a:gd name="connsiteX0" fmla="*/ 16259175 w 18087976"/>
              <a:gd name="connsiteY0" fmla="*/ 0 h 4371975"/>
              <a:gd name="connsiteX1" fmla="*/ 18087976 w 18087976"/>
              <a:gd name="connsiteY1" fmla="*/ 4371975 h 4371975"/>
              <a:gd name="connsiteX2" fmla="*/ 0 w 18087976"/>
              <a:gd name="connsiteY2" fmla="*/ 4314825 h 4371975"/>
              <a:gd name="connsiteX3" fmla="*/ 2257426 w 18087976"/>
              <a:gd name="connsiteY3" fmla="*/ 2800350 h 4371975"/>
              <a:gd name="connsiteX4" fmla="*/ 2258357 w 18087976"/>
              <a:gd name="connsiteY4" fmla="*/ 2800155 h 4371975"/>
              <a:gd name="connsiteX5" fmla="*/ 1009252 w 18087976"/>
              <a:gd name="connsiteY5" fmla="*/ 4020870 h 4371975"/>
              <a:gd name="connsiteX6" fmla="*/ 17313285 w 18087976"/>
              <a:gd name="connsiteY6" fmla="*/ 4020870 h 4371975"/>
              <a:gd name="connsiteX7" fmla="*/ 15982552 w 18087976"/>
              <a:gd name="connsiteY7" fmla="*/ 649020 h 4371975"/>
              <a:gd name="connsiteX8" fmla="*/ 12282037 w 18087976"/>
              <a:gd name="connsiteY8" fmla="*/ 703439 h 4371975"/>
              <a:gd name="connsiteX9" fmla="*/ 16259175 w 18087976"/>
              <a:gd name="connsiteY9" fmla="*/ 0 h 4371975"/>
              <a:gd name="connsiteX0" fmla="*/ 16259175 w 18087976"/>
              <a:gd name="connsiteY0" fmla="*/ 0 h 4371975"/>
              <a:gd name="connsiteX1" fmla="*/ 18087976 w 18087976"/>
              <a:gd name="connsiteY1" fmla="*/ 4371975 h 4371975"/>
              <a:gd name="connsiteX2" fmla="*/ 0 w 18087976"/>
              <a:gd name="connsiteY2" fmla="*/ 4314825 h 4371975"/>
              <a:gd name="connsiteX3" fmla="*/ 2257426 w 18087976"/>
              <a:gd name="connsiteY3" fmla="*/ 2800350 h 4371975"/>
              <a:gd name="connsiteX4" fmla="*/ 2258357 w 18087976"/>
              <a:gd name="connsiteY4" fmla="*/ 2800155 h 4371975"/>
              <a:gd name="connsiteX5" fmla="*/ 1009252 w 18087976"/>
              <a:gd name="connsiteY5" fmla="*/ 4020870 h 4371975"/>
              <a:gd name="connsiteX6" fmla="*/ 17448018 w 18087976"/>
              <a:gd name="connsiteY6" fmla="*/ 4020870 h 4371975"/>
              <a:gd name="connsiteX7" fmla="*/ 15982552 w 18087976"/>
              <a:gd name="connsiteY7" fmla="*/ 649020 h 4371975"/>
              <a:gd name="connsiteX8" fmla="*/ 12282037 w 18087976"/>
              <a:gd name="connsiteY8" fmla="*/ 703439 h 4371975"/>
              <a:gd name="connsiteX9" fmla="*/ 16259175 w 18087976"/>
              <a:gd name="connsiteY9" fmla="*/ 0 h 437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87976" h="4371975">
                <a:moveTo>
                  <a:pt x="16259175" y="0"/>
                </a:moveTo>
                <a:lnTo>
                  <a:pt x="18087976" y="4371975"/>
                </a:lnTo>
                <a:lnTo>
                  <a:pt x="0" y="4314825"/>
                </a:lnTo>
                <a:lnTo>
                  <a:pt x="2257426" y="2800350"/>
                </a:lnTo>
                <a:lnTo>
                  <a:pt x="2258357" y="2800155"/>
                </a:lnTo>
                <a:lnTo>
                  <a:pt x="1009252" y="4020870"/>
                </a:lnTo>
                <a:lnTo>
                  <a:pt x="17448018" y="4020870"/>
                </a:lnTo>
                <a:lnTo>
                  <a:pt x="15982552" y="649020"/>
                </a:lnTo>
                <a:lnTo>
                  <a:pt x="12282037" y="703439"/>
                </a:lnTo>
                <a:lnTo>
                  <a:pt x="16259175" y="0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6464" y="127210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2220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699730"/>
            <a:ext cx="3899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AWAKE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endParaRPr lang="en-US" altLang="zh-CN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데디게이트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서버 요약</a:t>
            </a:r>
            <a:endParaRPr lang="zh-CN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6736B4-6A5F-4AF3-A287-994FBEBF8679}"/>
              </a:ext>
            </a:extLst>
          </p:cNvPr>
          <p:cNvSpPr/>
          <p:nvPr/>
        </p:nvSpPr>
        <p:spPr>
          <a:xfrm>
            <a:off x="1752600" y="2818882"/>
            <a:ext cx="8686800" cy="165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6817">
              <a:spcBef>
                <a:spcPts val="100"/>
              </a:spcBef>
              <a:defRPr/>
            </a:pPr>
            <a:r>
              <a:rPr lang="ko-KR" altLang="en-US" sz="25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중앙 서버로 스팀 친구를 초대</a:t>
            </a:r>
            <a:r>
              <a:rPr lang="ko-KR" altLang="en-US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하거나</a:t>
            </a:r>
            <a:r>
              <a:rPr lang="en-US" altLang="ko-KR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, </a:t>
            </a:r>
            <a:r>
              <a:rPr lang="ko-KR" altLang="en-US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모르는 사람과 </a:t>
            </a:r>
            <a:r>
              <a:rPr lang="ko-KR" altLang="en-US" sz="25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매칭하여 게임을 시작</a:t>
            </a:r>
            <a:r>
              <a:rPr lang="ko-KR" altLang="en-US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하는 것을 </a:t>
            </a:r>
            <a:r>
              <a:rPr lang="ko-KR" altLang="en-US" sz="25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중재</a:t>
            </a:r>
            <a:r>
              <a:rPr lang="ko-KR" altLang="en-US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함</a:t>
            </a:r>
            <a:r>
              <a:rPr lang="en-US" altLang="ko-KR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.</a:t>
            </a:r>
          </a:p>
          <a:p>
            <a:pPr algn="ctr" defTabSz="1216817">
              <a:spcBef>
                <a:spcPts val="100"/>
              </a:spcBef>
              <a:defRPr/>
            </a:pPr>
            <a:endParaRPr lang="en-US" altLang="ko-KR" sz="25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 panose="020B0604020202020204" pitchFamily="34" charset="0"/>
            </a:endParaRPr>
          </a:p>
          <a:p>
            <a:pPr algn="ctr" defTabSz="1216817">
              <a:spcBef>
                <a:spcPts val="100"/>
              </a:spcBef>
              <a:defRPr/>
            </a:pPr>
            <a:r>
              <a:rPr lang="ko-KR" altLang="en-US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또한</a:t>
            </a:r>
            <a:r>
              <a:rPr lang="en-US" altLang="ko-KR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, </a:t>
            </a:r>
            <a:r>
              <a:rPr lang="ko-KR" altLang="en-US" sz="2500" b="1" dirty="0" err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인게임</a:t>
            </a:r>
            <a:r>
              <a:rPr lang="ko-KR" altLang="en-US" sz="25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 리플리케이션 시스템</a:t>
            </a:r>
            <a:r>
              <a:rPr lang="ko-KR" altLang="en-US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을 </a:t>
            </a:r>
            <a:r>
              <a:rPr lang="ko-KR" altLang="en-US" sz="25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중재</a:t>
            </a:r>
            <a:r>
              <a:rPr lang="ko-KR" altLang="en-US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함</a:t>
            </a:r>
            <a:r>
              <a:rPr lang="en-US" altLang="ko-KR" sz="25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77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6CB08DF-D69B-4D3B-B9FC-3EF4CEA599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758" y="2161577"/>
            <a:ext cx="10172700" cy="4183632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699730"/>
            <a:ext cx="2912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AWAKE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endParaRPr lang="en-US" altLang="zh-CN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 다이어그램</a:t>
            </a:r>
            <a:endParaRPr lang="zh-CN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A7CEAD-B0B6-4F7D-8B93-133F2467AEF7}"/>
              </a:ext>
            </a:extLst>
          </p:cNvPr>
          <p:cNvSpPr/>
          <p:nvPr/>
        </p:nvSpPr>
        <p:spPr>
          <a:xfrm>
            <a:off x="889410" y="3502479"/>
            <a:ext cx="2384469" cy="1787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A273FD-C4CB-4E5F-9278-AF1125237FED}"/>
              </a:ext>
            </a:extLst>
          </p:cNvPr>
          <p:cNvSpPr/>
          <p:nvPr/>
        </p:nvSpPr>
        <p:spPr>
          <a:xfrm>
            <a:off x="873863" y="5301803"/>
            <a:ext cx="2400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소켓</a:t>
            </a:r>
            <a:r>
              <a:rPr lang="en-US" dirty="0"/>
              <a:t> IO </a:t>
            </a:r>
            <a:r>
              <a:rPr lang="ko-KR" altLang="en-US" dirty="0"/>
              <a:t>스레드</a:t>
            </a:r>
            <a:r>
              <a:rPr lang="en-US" dirty="0"/>
              <a:t> </a:t>
            </a:r>
            <a:r>
              <a:rPr lang="en-US" dirty="0" err="1"/>
              <a:t>클래스</a:t>
            </a:r>
            <a:endParaRPr 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9E76FE-1672-4766-A969-EDD7701D7278}"/>
              </a:ext>
            </a:extLst>
          </p:cNvPr>
          <p:cNvSpPr/>
          <p:nvPr/>
        </p:nvSpPr>
        <p:spPr>
          <a:xfrm>
            <a:off x="3562965" y="3531129"/>
            <a:ext cx="7374701" cy="27391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2E1174-29C4-4A81-8FA6-88B8A846FE28}"/>
              </a:ext>
            </a:extLst>
          </p:cNvPr>
          <p:cNvSpPr/>
          <p:nvPr/>
        </p:nvSpPr>
        <p:spPr>
          <a:xfrm>
            <a:off x="3678357" y="5314512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로직 스레드</a:t>
            </a:r>
            <a:r>
              <a:rPr lang="en-US" dirty="0"/>
              <a:t> </a:t>
            </a:r>
            <a:r>
              <a:rPr lang="en-US" dirty="0" err="1"/>
              <a:t>클래스</a:t>
            </a:r>
            <a:endParaRPr 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69ADED-496E-4857-8DEE-7BB255823375}"/>
              </a:ext>
            </a:extLst>
          </p:cNvPr>
          <p:cNvSpPr/>
          <p:nvPr/>
        </p:nvSpPr>
        <p:spPr>
          <a:xfrm>
            <a:off x="4389108" y="2292355"/>
            <a:ext cx="2861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IO</a:t>
            </a:r>
            <a:r>
              <a:rPr lang="ko-KR" altLang="en-US" dirty="0"/>
              <a:t>와 </a:t>
            </a:r>
            <a:r>
              <a:rPr lang="ko-KR" altLang="en-US" dirty="0" err="1"/>
              <a:t>로직간의</a:t>
            </a:r>
            <a:r>
              <a:rPr lang="ko-KR" altLang="en-US" dirty="0"/>
              <a:t> 중간자 역할</a:t>
            </a:r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C72A2E-434C-4AE6-AEB5-9C73876268E1}"/>
              </a:ext>
            </a:extLst>
          </p:cNvPr>
          <p:cNvSpPr/>
          <p:nvPr/>
        </p:nvSpPr>
        <p:spPr>
          <a:xfrm>
            <a:off x="5815481" y="1705955"/>
            <a:ext cx="5202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하트비트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서버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서버가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죽으면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다시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실행시켜줌</a:t>
            </a:r>
            <a:r>
              <a:rPr lang="en-US" dirty="0">
                <a:solidFill>
                  <a:schemeClr val="bg1"/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420219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699730"/>
            <a:ext cx="2912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AWAKE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endParaRPr lang="en-US" altLang="zh-CN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 도식</a:t>
            </a:r>
            <a:endParaRPr lang="zh-CN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 descr="스크린샷, 지도이(가) 표시된 사진&#10;&#10;자동 생성된 설명">
            <a:extLst>
              <a:ext uri="{FF2B5EF4-FFF2-40B4-BE49-F238E27FC236}">
                <a16:creationId xmlns:a16="http://schemas.microsoft.com/office/drawing/2014/main" id="{B64C24EF-52D3-4F5C-9A07-9071C9CE3F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467" y="1836119"/>
            <a:ext cx="8111066" cy="318576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2074C13-A012-464A-9360-44B5A32D26C7}"/>
              </a:ext>
            </a:extLst>
          </p:cNvPr>
          <p:cNvSpPr/>
          <p:nvPr/>
        </p:nvSpPr>
        <p:spPr>
          <a:xfrm>
            <a:off x="3175585" y="5259113"/>
            <a:ext cx="584083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IO와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로직을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분리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rgbClr val="FFC000"/>
                </a:solidFill>
              </a:rPr>
              <a:t>IO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부분은 </a:t>
            </a:r>
            <a:r>
              <a:rPr lang="en-US" altLang="ko-KR" dirty="0">
                <a:solidFill>
                  <a:srgbClr val="FFC000"/>
                </a:solidFill>
              </a:rPr>
              <a:t>IOCP</a:t>
            </a:r>
            <a:r>
              <a:rPr lang="ko-KR" altLang="en-US" dirty="0">
                <a:solidFill>
                  <a:schemeClr val="bg1"/>
                </a:solidFill>
              </a:rPr>
              <a:t>로 </a:t>
            </a:r>
            <a:r>
              <a:rPr lang="ko-KR" altLang="en-US" dirty="0">
                <a:solidFill>
                  <a:srgbClr val="FFC000"/>
                </a:solidFill>
              </a:rPr>
              <a:t>메시지 큐에 넣음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rgbClr val="FFC000"/>
                </a:solidFill>
              </a:rPr>
              <a:t>로직</a:t>
            </a:r>
            <a:r>
              <a:rPr lang="ko-KR" altLang="en-US" dirty="0">
                <a:solidFill>
                  <a:schemeClr val="bg1"/>
                </a:solidFill>
              </a:rPr>
              <a:t> 부분은 </a:t>
            </a:r>
            <a:r>
              <a:rPr lang="en-US" altLang="ko-KR" dirty="0">
                <a:solidFill>
                  <a:srgbClr val="FFC000"/>
                </a:solidFill>
              </a:rPr>
              <a:t>Boost::Strand</a:t>
            </a:r>
            <a:r>
              <a:rPr lang="ko-KR" altLang="en-US" dirty="0">
                <a:solidFill>
                  <a:schemeClr val="bg1"/>
                </a:solidFill>
              </a:rPr>
              <a:t>를 </a:t>
            </a:r>
            <a:r>
              <a:rPr lang="ko-KR" altLang="en-US" dirty="0">
                <a:solidFill>
                  <a:srgbClr val="FFC000"/>
                </a:solidFill>
              </a:rPr>
              <a:t>사용</a:t>
            </a:r>
            <a:r>
              <a:rPr lang="ko-KR" altLang="en-US" dirty="0">
                <a:solidFill>
                  <a:schemeClr val="bg1"/>
                </a:solidFill>
              </a:rPr>
              <a:t>하여 </a:t>
            </a:r>
            <a:r>
              <a:rPr lang="en-US" altLang="ko-KR" dirty="0">
                <a:solidFill>
                  <a:srgbClr val="FFC000"/>
                </a:solidFill>
              </a:rPr>
              <a:t>Room </a:t>
            </a:r>
            <a:r>
              <a:rPr lang="ko-KR" altLang="en-US" dirty="0">
                <a:solidFill>
                  <a:srgbClr val="FFC000"/>
                </a:solidFill>
              </a:rPr>
              <a:t>별로 동기화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로직에서 </a:t>
            </a:r>
            <a:r>
              <a:rPr lang="ko-KR" altLang="en-US" dirty="0">
                <a:solidFill>
                  <a:srgbClr val="FFC000"/>
                </a:solidFill>
              </a:rPr>
              <a:t>메시지 큐가 비었으면 메시지 큐를 교체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690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699730"/>
            <a:ext cx="2912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AWAKE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endParaRPr lang="en-US" altLang="zh-CN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IOCP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zh-CN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487" y="522513"/>
            <a:ext cx="6219825" cy="60198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04800" y="2839135"/>
            <a:ext cx="4381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 err="1">
                <a:solidFill>
                  <a:srgbClr val="FFC000"/>
                </a:solidFill>
              </a:rPr>
              <a:t>IOCP</a:t>
            </a:r>
            <a:r>
              <a:rPr lang="ko-KR" altLang="en-US" sz="2800" b="1" dirty="0" err="1">
                <a:solidFill>
                  <a:schemeClr val="bg1"/>
                </a:solidFill>
              </a:rPr>
              <a:t>를</a:t>
            </a:r>
            <a:r>
              <a:rPr lang="ko-KR" altLang="en-US" sz="2800" b="1" dirty="0">
                <a:solidFill>
                  <a:schemeClr val="bg1"/>
                </a:solidFill>
              </a:rPr>
              <a:t> 사용하여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800" b="1" dirty="0">
                <a:solidFill>
                  <a:srgbClr val="FFC000"/>
                </a:solidFill>
              </a:rPr>
              <a:t>소켓 함수</a:t>
            </a:r>
            <a:r>
              <a:rPr lang="ko-KR" altLang="en-US" sz="2800" b="1" dirty="0">
                <a:solidFill>
                  <a:schemeClr val="bg1"/>
                </a:solidFill>
              </a:rPr>
              <a:t>들을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(</a:t>
            </a:r>
            <a:r>
              <a:rPr lang="ko-KR" altLang="en-US" sz="2800" b="1" dirty="0" err="1">
                <a:solidFill>
                  <a:schemeClr val="bg1"/>
                </a:solidFill>
              </a:rPr>
              <a:t>Send</a:t>
            </a:r>
            <a:r>
              <a:rPr lang="ko-KR" altLang="en-US" sz="2800" b="1" dirty="0">
                <a:solidFill>
                  <a:schemeClr val="bg1"/>
                </a:solidFill>
              </a:rPr>
              <a:t>, </a:t>
            </a:r>
            <a:r>
              <a:rPr lang="ko-KR" altLang="en-US" sz="2800" b="1" dirty="0" err="1">
                <a:solidFill>
                  <a:schemeClr val="bg1"/>
                </a:solidFill>
              </a:rPr>
              <a:t>SendTo</a:t>
            </a:r>
            <a:r>
              <a:rPr lang="ko-KR" altLang="en-US" sz="2800" b="1" dirty="0">
                <a:solidFill>
                  <a:schemeClr val="bg1"/>
                </a:solidFill>
              </a:rPr>
              <a:t>, </a:t>
            </a:r>
            <a:r>
              <a:rPr lang="ko-KR" altLang="en-US" sz="2800" b="1" dirty="0" err="1">
                <a:solidFill>
                  <a:schemeClr val="bg1"/>
                </a:solidFill>
              </a:rPr>
              <a:t>Accept</a:t>
            </a:r>
            <a:r>
              <a:rPr lang="ko-KR" altLang="en-US" sz="2800" b="1" dirty="0">
                <a:solidFill>
                  <a:schemeClr val="bg1"/>
                </a:solidFill>
              </a:rPr>
              <a:t>,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800" b="1" dirty="0" err="1">
                <a:solidFill>
                  <a:schemeClr val="bg1"/>
                </a:solidFill>
              </a:rPr>
              <a:t>Close</a:t>
            </a:r>
            <a:r>
              <a:rPr lang="ko-KR" altLang="en-US" sz="2800" b="1" dirty="0">
                <a:solidFill>
                  <a:schemeClr val="bg1"/>
                </a:solidFill>
              </a:rPr>
              <a:t>, </a:t>
            </a:r>
            <a:r>
              <a:rPr lang="ko-KR" altLang="en-US" sz="2800" b="1" dirty="0" err="1">
                <a:solidFill>
                  <a:schemeClr val="bg1"/>
                </a:solidFill>
              </a:rPr>
              <a:t>Recv</a:t>
            </a:r>
            <a:r>
              <a:rPr lang="ko-KR" altLang="en-US" sz="2800" b="1" dirty="0">
                <a:solidFill>
                  <a:schemeClr val="bg1"/>
                </a:solidFill>
              </a:rPr>
              <a:t>, </a:t>
            </a:r>
            <a:r>
              <a:rPr lang="ko-KR" altLang="en-US" sz="2800" b="1" dirty="0" err="1">
                <a:solidFill>
                  <a:schemeClr val="bg1"/>
                </a:solidFill>
              </a:rPr>
              <a:t>RecvFrom</a:t>
            </a:r>
            <a:r>
              <a:rPr lang="en-US" altLang="ko-KR" sz="2800" b="1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ko-KR" altLang="en-US" sz="2800" b="1" dirty="0" err="1">
                <a:solidFill>
                  <a:srgbClr val="FFC000"/>
                </a:solidFill>
              </a:rPr>
              <a:t>비동기화</a:t>
            </a:r>
            <a:endParaRPr lang="ko-KR" alt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95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699730"/>
            <a:ext cx="2912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AWAKE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endParaRPr lang="en-US" altLang="zh-CN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로비 구현</a:t>
            </a:r>
            <a:endParaRPr lang="zh-CN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47800" y="5927437"/>
            <a:ext cx="9296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FC000"/>
                </a:solidFill>
              </a:rPr>
              <a:t>파티장 위임, </a:t>
            </a:r>
            <a:r>
              <a:rPr lang="ko-KR" altLang="en-US" sz="2400" b="1" dirty="0" err="1">
                <a:solidFill>
                  <a:srgbClr val="FFC000"/>
                </a:solidFill>
              </a:rPr>
              <a:t>강퇴</a:t>
            </a:r>
            <a:r>
              <a:rPr lang="ko-KR" altLang="en-US" sz="2400" b="1" dirty="0">
                <a:solidFill>
                  <a:srgbClr val="FFC000"/>
                </a:solidFill>
              </a:rPr>
              <a:t>, 파티 나가기, 친구 초대</a:t>
            </a:r>
            <a:r>
              <a:rPr lang="ko-KR" altLang="en-US" sz="2400" b="1" dirty="0">
                <a:solidFill>
                  <a:schemeClr val="bg1"/>
                </a:solidFill>
              </a:rPr>
              <a:t>등을  </a:t>
            </a:r>
            <a:r>
              <a:rPr lang="ko-KR" altLang="en-US" sz="2400" b="1" dirty="0">
                <a:solidFill>
                  <a:srgbClr val="FFC000"/>
                </a:solidFill>
              </a:rPr>
              <a:t>구현</a:t>
            </a:r>
            <a:endParaRPr lang="en-US" altLang="ko-KR" sz="2400" b="1" dirty="0">
              <a:solidFill>
                <a:srgbClr val="FFC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DC5662-0BBC-4D8E-85A6-004AE3BBF6D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2722" y="1530727"/>
            <a:ext cx="7286556" cy="410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7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ww.home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1410</Words>
  <Application>Microsoft Office PowerPoint</Application>
  <PresentationFormat>와이드스크린</PresentationFormat>
  <Paragraphs>225</Paragraphs>
  <Slides>44</Slides>
  <Notes>0</Notes>
  <HiddenSlides>0</HiddenSlides>
  <MMClips>7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微软雅黑</vt:lpstr>
      <vt:lpstr>나눔고딕</vt:lpstr>
      <vt:lpstr>Arial</vt:lpstr>
      <vt:lpstr>Calibri</vt:lpstr>
      <vt:lpstr>Calibri Light</vt:lpstr>
      <vt:lpstr>www.homeppt.com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黑色个性</dc:title>
  <dc:creator>第一PPT模板网：www.1ppt.com</dc:creator>
  <cp:keywords>第一PPT模板网：www.1ppt.com</cp:keywords>
  <cp:lastModifiedBy>이장형님</cp:lastModifiedBy>
  <cp:revision>128</cp:revision>
  <dcterms:created xsi:type="dcterms:W3CDTF">2015-08-23T03:25:02Z</dcterms:created>
  <dcterms:modified xsi:type="dcterms:W3CDTF">2019-12-15T06:32:36Z</dcterms:modified>
</cp:coreProperties>
</file>