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258" r:id="rId2"/>
    <p:sldId id="261" r:id="rId3"/>
    <p:sldId id="262" r:id="rId4"/>
    <p:sldId id="268" r:id="rId5"/>
    <p:sldId id="271" r:id="rId6"/>
    <p:sldId id="270" r:id="rId7"/>
    <p:sldId id="269" r:id="rId8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27">
          <p15:clr>
            <a:srgbClr val="9AA0A6"/>
          </p15:clr>
        </p15:guide>
        <p15:guide id="2" pos="4535">
          <p15:clr>
            <a:srgbClr val="9AA0A6"/>
          </p15:clr>
        </p15:guide>
        <p15:guide id="3" orient="horz" pos="227">
          <p15:clr>
            <a:srgbClr val="9AA0A6"/>
          </p15:clr>
        </p15:guide>
        <p15:guide id="4" pos="1134" userDrawn="1">
          <p15:clr>
            <a:srgbClr val="9AA0A6"/>
          </p15:clr>
        </p15:guide>
        <p15:guide id="5" orient="horz" pos="6543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FF"/>
    <a:srgbClr val="112441"/>
    <a:srgbClr val="0C1A2F"/>
    <a:srgbClr val="000000"/>
    <a:srgbClr val="4D3FFF"/>
    <a:srgbClr val="A0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/>
    <p:restoredTop sz="94709"/>
  </p:normalViewPr>
  <p:slideViewPr>
    <p:cSldViewPr snapToGrid="0">
      <p:cViewPr>
        <p:scale>
          <a:sx n="75" d="100"/>
          <a:sy n="75" d="100"/>
        </p:scale>
        <p:origin x="54" y="-456"/>
      </p:cViewPr>
      <p:guideLst>
        <p:guide pos="227"/>
        <p:guide pos="4535"/>
        <p:guide orient="horz" pos="227"/>
        <p:guide pos="1134"/>
        <p:guide orient="horz" pos="6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4C10BB3-4E1E-EB47-B3C5-BF3834A554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BC87E4-4D8E-B14C-BD8F-E9E6249D8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BAC58-B59A-0746-BD5F-8C8E9FB4C386}" type="datetimeFigureOut">
              <a:rPr kumimoji="1" lang="ko-Kore-KR" altLang="en-US" smtClean="0"/>
              <a:t>07/04/2022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52B76C-BF6A-9C47-B948-2CC14992EC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847D5-4F59-1449-83DA-E0CD0FF81E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E2131-DBFE-5B4E-B88D-A26D0D19A00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1083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4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8fae7b61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8fae7b61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d42d14d4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d42d14d4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d8fae7b6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d8fae7b6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67900" tIns="67900" rIns="67900" bIns="67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o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C4076710-0A0C-3B45-9B56-4D1F900023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48" y="0"/>
            <a:ext cx="7555379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6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4">
            <a:alphaModFix amt="0"/>
            <a:lum/>
          </a:blip>
          <a:srcRect/>
          <a:stretch>
            <a:fillRect l="-61000" r="-61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7900" tIns="67900" rIns="67900" bIns="67900" anchor="ctr" anchorCtr="0">
            <a:noAutofit/>
          </a:bodyPr>
          <a:lstStyle>
            <a:lvl1pPr lvl="0" algn="r">
              <a:buNone/>
              <a:defRPr sz="700">
                <a:solidFill>
                  <a:schemeClr val="dk2"/>
                </a:solidFill>
              </a:defRPr>
            </a:lvl1pPr>
            <a:lvl2pPr lvl="1" algn="r">
              <a:buNone/>
              <a:defRPr sz="700">
                <a:solidFill>
                  <a:schemeClr val="dk2"/>
                </a:solidFill>
              </a:defRPr>
            </a:lvl2pPr>
            <a:lvl3pPr lvl="2" algn="r">
              <a:buNone/>
              <a:defRPr sz="700">
                <a:solidFill>
                  <a:schemeClr val="dk2"/>
                </a:solidFill>
              </a:defRPr>
            </a:lvl3pPr>
            <a:lvl4pPr lvl="3" algn="r">
              <a:buNone/>
              <a:defRPr sz="700">
                <a:solidFill>
                  <a:schemeClr val="dk2"/>
                </a:solidFill>
              </a:defRPr>
            </a:lvl4pPr>
            <a:lvl5pPr lvl="4" algn="r">
              <a:buNone/>
              <a:defRPr sz="700">
                <a:solidFill>
                  <a:schemeClr val="dk2"/>
                </a:solidFill>
              </a:defRPr>
            </a:lvl5pPr>
            <a:lvl6pPr lvl="5" algn="r">
              <a:buNone/>
              <a:defRPr sz="700">
                <a:solidFill>
                  <a:schemeClr val="dk2"/>
                </a:solidFill>
              </a:defRPr>
            </a:lvl6pPr>
            <a:lvl7pPr lvl="6" algn="r">
              <a:buNone/>
              <a:defRPr sz="700">
                <a:solidFill>
                  <a:schemeClr val="dk2"/>
                </a:solidFill>
              </a:defRPr>
            </a:lvl7pPr>
            <a:lvl8pPr lvl="7" algn="r">
              <a:buNone/>
              <a:defRPr sz="700">
                <a:solidFill>
                  <a:schemeClr val="dk2"/>
                </a:solidFill>
              </a:defRPr>
            </a:lvl8pPr>
            <a:lvl9pPr lvl="8" algn="r">
              <a:buNone/>
              <a:defRPr sz="7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016564" y="8822488"/>
            <a:ext cx="5356800" cy="67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사용자에게 좀 더 다가가고 싶은 </a:t>
            </a:r>
            <a:r>
              <a:rPr lang="ko-KR" altLang="en-US" sz="32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프론트엔드</a:t>
            </a:r>
            <a:r>
              <a:rPr lang="ko-KR" altLang="en-US" sz="32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엔지니어</a:t>
            </a:r>
            <a:endParaRPr lang="en-US" altLang="ko-KR" sz="3200" b="1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강진구입니다</a:t>
            </a:r>
            <a:r>
              <a:rPr lang="en-US" altLang="ko-KR" sz="32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</p:txBody>
      </p:sp>
      <p:sp>
        <p:nvSpPr>
          <p:cNvPr id="71" name="Google Shape;71;p15"/>
          <p:cNvSpPr/>
          <p:nvPr/>
        </p:nvSpPr>
        <p:spPr>
          <a:xfrm>
            <a:off x="579650" y="558491"/>
            <a:ext cx="64008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9650" y="783125"/>
            <a:ext cx="4588698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PORTFOLIO</a:t>
            </a:r>
            <a:r>
              <a:rPr lang="ko-KR" altLang="en-US" sz="3000" b="1" dirty="0">
                <a:solidFill>
                  <a:schemeClr val="accent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Black" pitchFamily="2" charset="-127"/>
                <a:sym typeface="Montserrat"/>
              </a:rPr>
              <a:t> </a:t>
            </a:r>
            <a:endParaRPr sz="3000" b="1" dirty="0">
              <a:solidFill>
                <a:schemeClr val="accent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Black" pitchFamily="2" charset="-127"/>
              <a:sym typeface="Montserra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534250" y="783115"/>
            <a:ext cx="24462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 pitchFamily="2" charset="-127"/>
                <a:sym typeface="Montserrat Light"/>
              </a:rPr>
              <a:t>2022</a:t>
            </a:r>
            <a:endParaRPr sz="12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 pitchFamily="2" charset="-127"/>
              <a:sym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/>
        </p:nvSpPr>
        <p:spPr>
          <a:xfrm>
            <a:off x="360000" y="350149"/>
            <a:ext cx="3419838" cy="105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안녕하세요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저는 </a:t>
            </a:r>
            <a:r>
              <a:rPr lang="ko-KR" altLang="en-US" sz="3200" b="1" spc="-150" dirty="0" err="1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강진구입니다</a:t>
            </a:r>
            <a:r>
              <a:rPr lang="en-US" altLang="ko-KR" sz="32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z="32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5930364" y="377831"/>
            <a:ext cx="1269537" cy="152366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360363" y="1465175"/>
            <a:ext cx="3419475" cy="196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1993.02.25</a:t>
            </a:r>
            <a:endParaRPr sz="12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59999" y="2627241"/>
            <a:ext cx="6822669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저는 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사용자에게 좀 더 다가가고 싶은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프론트엔드</a:t>
            </a:r>
            <a:r>
              <a:rPr lang="ko-KR" altLang="en-US" sz="16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엔지니어 </a:t>
            </a:r>
            <a:r>
              <a:rPr lang="ko-KR" altLang="en-US" sz="16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강진구</a:t>
            </a:r>
            <a:r>
              <a:rPr lang="ko-KR" altLang="en-US" sz="1600" b="1" spc="-120" dirty="0" err="1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입니다</a:t>
            </a:r>
            <a:r>
              <a:rPr lang="en-US" altLang="ko-KR" sz="1600" b="1" spc="-12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.</a:t>
            </a:r>
            <a:endParaRPr lang="en-US" altLang="ko-KR" sz="1600" b="1" spc="-120" dirty="0">
              <a:solidFill>
                <a:schemeClr val="bg1">
                  <a:lumMod val="50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Gothic A1 ExtraBold"/>
              <a:sym typeface="Gothic A1 ExtraBold"/>
            </a:endParaRPr>
          </a:p>
        </p:txBody>
      </p:sp>
      <p:sp>
        <p:nvSpPr>
          <p:cNvPr id="48" name="Google Shape;110;p18">
            <a:extLst>
              <a:ext uri="{FF2B5EF4-FFF2-40B4-BE49-F238E27FC236}">
                <a16:creationId xmlns:a16="http://schemas.microsoft.com/office/drawing/2014/main" id="{8EFA65E5-C7F7-FA40-A5FC-EE6011A1C47F}"/>
              </a:ext>
            </a:extLst>
          </p:cNvPr>
          <p:cNvSpPr txBox="1"/>
          <p:nvPr/>
        </p:nvSpPr>
        <p:spPr>
          <a:xfrm>
            <a:off x="360363" y="2987807"/>
            <a:ext cx="6839538" cy="810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저는 사용자에게 좀 더 많은 서비스들을 제공하고 싶습니다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그래서 사용자가 어떤 환경을 선호하는지 알아가고자 다양한 환경에서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(Web,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Android,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Unity) 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프로젝트를 진행해왔으며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보다 적절한 환경이 존재한다면 망설이지 않고 도전할 것입니다</a:t>
            </a:r>
            <a:r>
              <a:rPr lang="en-US" altLang="ko-KR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49" name="Google Shape;114;p18">
            <a:extLst>
              <a:ext uri="{FF2B5EF4-FFF2-40B4-BE49-F238E27FC236}">
                <a16:creationId xmlns:a16="http://schemas.microsoft.com/office/drawing/2014/main" id="{428191FB-EDE4-D34B-B831-A5BC30EB4F6B}"/>
              </a:ext>
            </a:extLst>
          </p:cNvPr>
          <p:cNvSpPr/>
          <p:nvPr/>
        </p:nvSpPr>
        <p:spPr>
          <a:xfrm>
            <a:off x="360000" y="2276482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58" name="Google Shape;133;p18">
            <a:extLst>
              <a:ext uri="{FF2B5EF4-FFF2-40B4-BE49-F238E27FC236}">
                <a16:creationId xmlns:a16="http://schemas.microsoft.com/office/drawing/2014/main" id="{4008FD27-9CE5-FC40-8EAA-02A87BAFD4CC}"/>
              </a:ext>
            </a:extLst>
          </p:cNvPr>
          <p:cNvSpPr/>
          <p:nvPr/>
        </p:nvSpPr>
        <p:spPr>
          <a:xfrm>
            <a:off x="359313" y="4069401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7" name="Google Shape;117;p18">
            <a:extLst>
              <a:ext uri="{FF2B5EF4-FFF2-40B4-BE49-F238E27FC236}">
                <a16:creationId xmlns:a16="http://schemas.microsoft.com/office/drawing/2014/main" id="{C4A304EF-703C-0E45-AAF0-122695BAFC05}"/>
              </a:ext>
            </a:extLst>
          </p:cNvPr>
          <p:cNvSpPr txBox="1"/>
          <p:nvPr/>
        </p:nvSpPr>
        <p:spPr>
          <a:xfrm>
            <a:off x="360362" y="4823120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주요 기술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1" name="Google Shape;110;p18">
            <a:extLst>
              <a:ext uri="{FF2B5EF4-FFF2-40B4-BE49-F238E27FC236}">
                <a16:creationId xmlns:a16="http://schemas.microsoft.com/office/drawing/2014/main" id="{E264A4F6-FE95-A54B-A8B7-444C55337B82}"/>
              </a:ext>
            </a:extLst>
          </p:cNvPr>
          <p:cNvSpPr txBox="1"/>
          <p:nvPr/>
        </p:nvSpPr>
        <p:spPr>
          <a:xfrm>
            <a:off x="1800225" y="4823728"/>
            <a:ext cx="539908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en-US" altLang="ko-KR" sz="16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Python, Vue, Bootstrap, Kotlin, Unity, C#</a:t>
            </a:r>
            <a:endParaRPr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83" name="Google Shape;117;p18">
            <a:extLst>
              <a:ext uri="{FF2B5EF4-FFF2-40B4-BE49-F238E27FC236}">
                <a16:creationId xmlns:a16="http://schemas.microsoft.com/office/drawing/2014/main" id="{8480C03B-2754-C44B-879C-830D564A1D08}"/>
              </a:ext>
            </a:extLst>
          </p:cNvPr>
          <p:cNvSpPr txBox="1"/>
          <p:nvPr/>
        </p:nvSpPr>
        <p:spPr>
          <a:xfrm>
            <a:off x="360362" y="6288723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학력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4" name="Google Shape;110;p18">
            <a:extLst>
              <a:ext uri="{FF2B5EF4-FFF2-40B4-BE49-F238E27FC236}">
                <a16:creationId xmlns:a16="http://schemas.microsoft.com/office/drawing/2014/main" id="{D4525AE4-00A0-AA4D-A911-46F97470F77F}"/>
              </a:ext>
            </a:extLst>
          </p:cNvPr>
          <p:cNvSpPr txBox="1"/>
          <p:nvPr/>
        </p:nvSpPr>
        <p:spPr>
          <a:xfrm>
            <a:off x="1800225" y="6611876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생태환경보전전공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2011 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입학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–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2017</a:t>
            </a:r>
            <a:r>
              <a:rPr lang="ko-KR" altLang="en-US" sz="12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졸업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85" name="Google Shape;117;p18">
            <a:extLst>
              <a:ext uri="{FF2B5EF4-FFF2-40B4-BE49-F238E27FC236}">
                <a16:creationId xmlns:a16="http://schemas.microsoft.com/office/drawing/2014/main" id="{72DC631A-5F86-FB4E-8504-80016E8DF5BA}"/>
              </a:ext>
            </a:extLst>
          </p:cNvPr>
          <p:cNvSpPr txBox="1"/>
          <p:nvPr/>
        </p:nvSpPr>
        <p:spPr>
          <a:xfrm>
            <a:off x="1803416" y="6290725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경북대학교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87" name="Google Shape;133;p18">
            <a:extLst>
              <a:ext uri="{FF2B5EF4-FFF2-40B4-BE49-F238E27FC236}">
                <a16:creationId xmlns:a16="http://schemas.microsoft.com/office/drawing/2014/main" id="{7D0A409E-B084-3048-BE4F-87A4E80AE2D1}"/>
              </a:ext>
            </a:extLst>
          </p:cNvPr>
          <p:cNvSpPr/>
          <p:nvPr/>
        </p:nvSpPr>
        <p:spPr>
          <a:xfrm>
            <a:off x="359313" y="5891303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2" name="Google Shape;133;p18">
            <a:extLst>
              <a:ext uri="{FF2B5EF4-FFF2-40B4-BE49-F238E27FC236}">
                <a16:creationId xmlns:a16="http://schemas.microsoft.com/office/drawing/2014/main" id="{EA0385C1-16F0-474C-96F5-F27D169D0D26}"/>
              </a:ext>
            </a:extLst>
          </p:cNvPr>
          <p:cNvSpPr/>
          <p:nvPr/>
        </p:nvSpPr>
        <p:spPr>
          <a:xfrm>
            <a:off x="359313" y="7143430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4" name="Google Shape;117;p18">
            <a:extLst>
              <a:ext uri="{FF2B5EF4-FFF2-40B4-BE49-F238E27FC236}">
                <a16:creationId xmlns:a16="http://schemas.microsoft.com/office/drawing/2014/main" id="{EA9398BE-4C91-9B4C-8825-6A9975E40AF6}"/>
              </a:ext>
            </a:extLst>
          </p:cNvPr>
          <p:cNvSpPr txBox="1"/>
          <p:nvPr/>
        </p:nvSpPr>
        <p:spPr>
          <a:xfrm>
            <a:off x="360362" y="4408582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희망 직무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96" name="Google Shape;117;p18">
            <a:extLst>
              <a:ext uri="{FF2B5EF4-FFF2-40B4-BE49-F238E27FC236}">
                <a16:creationId xmlns:a16="http://schemas.microsoft.com/office/drawing/2014/main" id="{41917434-9E9F-C441-8848-4440F0FF593A}"/>
              </a:ext>
            </a:extLst>
          </p:cNvPr>
          <p:cNvSpPr txBox="1"/>
          <p:nvPr/>
        </p:nvSpPr>
        <p:spPr>
          <a:xfrm>
            <a:off x="1800225" y="4408582"/>
            <a:ext cx="5399088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프론트엔드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r>
              <a:rPr lang="ko-KR" altLang="en-US" sz="16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디벨롭먼트</a:t>
            </a:r>
            <a:endParaRPr lang="en-US" altLang="ko-KR" sz="1600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603EC2-E3D3-114F-B7AA-9C37DB75A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0482" y="688812"/>
            <a:ext cx="749300" cy="901700"/>
          </a:xfrm>
          <a:prstGeom prst="rect">
            <a:avLst/>
          </a:prstGeom>
        </p:spPr>
      </p:pic>
      <p:sp>
        <p:nvSpPr>
          <p:cNvPr id="23" name="Google Shape;117;p18">
            <a:extLst>
              <a:ext uri="{FF2B5EF4-FFF2-40B4-BE49-F238E27FC236}">
                <a16:creationId xmlns:a16="http://schemas.microsoft.com/office/drawing/2014/main" id="{814E0D4F-A3ED-FE4B-B011-DA70373093C4}"/>
              </a:ext>
            </a:extLst>
          </p:cNvPr>
          <p:cNvSpPr txBox="1"/>
          <p:nvPr/>
        </p:nvSpPr>
        <p:spPr>
          <a:xfrm>
            <a:off x="360363" y="5271137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깃허브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4" name="Google Shape;110;p18">
            <a:extLst>
              <a:ext uri="{FF2B5EF4-FFF2-40B4-BE49-F238E27FC236}">
                <a16:creationId xmlns:a16="http://schemas.microsoft.com/office/drawing/2014/main" id="{3B7A63B2-AAB7-D646-BA7B-AE8A3F43D027}"/>
              </a:ext>
            </a:extLst>
          </p:cNvPr>
          <p:cNvSpPr txBox="1"/>
          <p:nvPr/>
        </p:nvSpPr>
        <p:spPr>
          <a:xfrm>
            <a:off x="1800226" y="5271745"/>
            <a:ext cx="5399088" cy="28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altLang="ko-KR" sz="1600" spc="-150" dirty="0">
                <a:solidFill>
                  <a:schemeClr val="tx1"/>
                </a:solidFill>
                <a:latin typeface="Noto Sans KR" panose="020B0500000000000000" pitchFamily="34" charset="-128"/>
                <a:ea typeface="Noto Sans KR" panose="020B0500000000000000" pitchFamily="34" charset="-128"/>
                <a:cs typeface="Gothic A1 ExtraBold"/>
                <a:sym typeface="Gothic A1 ExtraBold"/>
              </a:rPr>
              <a:t>https://github.com/zkgkthsus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Noto Sans KR" panose="020B0500000000000000" pitchFamily="34" charset="-128"/>
              <a:ea typeface="Noto Sans KR" panose="020B0500000000000000" pitchFamily="34" charset="-128"/>
              <a:cs typeface="Gothic A1 ExtraBold"/>
              <a:sym typeface="Gothic A1 ExtraBold"/>
            </a:endParaRPr>
          </a:p>
        </p:txBody>
      </p:sp>
      <p:sp>
        <p:nvSpPr>
          <p:cNvPr id="25" name="Google Shape;117;p18">
            <a:extLst>
              <a:ext uri="{FF2B5EF4-FFF2-40B4-BE49-F238E27FC236}">
                <a16:creationId xmlns:a16="http://schemas.microsoft.com/office/drawing/2014/main" id="{2A052A90-A69C-5C41-819F-E53D293DF335}"/>
              </a:ext>
            </a:extLst>
          </p:cNvPr>
          <p:cNvSpPr txBox="1"/>
          <p:nvPr/>
        </p:nvSpPr>
        <p:spPr>
          <a:xfrm>
            <a:off x="343717" y="7478379"/>
            <a:ext cx="143986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b="1" spc="-12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경력</a:t>
            </a:r>
            <a:endParaRPr lang="en-US" altLang="ko-KR" sz="1600" b="1" spc="-12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6" name="Google Shape;110;p18">
            <a:extLst>
              <a:ext uri="{FF2B5EF4-FFF2-40B4-BE49-F238E27FC236}">
                <a16:creationId xmlns:a16="http://schemas.microsoft.com/office/drawing/2014/main" id="{F49B20CA-0D13-E045-9917-54B7FE2B2CE6}"/>
              </a:ext>
            </a:extLst>
          </p:cNvPr>
          <p:cNvSpPr txBox="1"/>
          <p:nvPr/>
        </p:nvSpPr>
        <p:spPr>
          <a:xfrm>
            <a:off x="1783580" y="7801532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창고 입출고관리 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201701~201907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27" name="Google Shape;117;p18">
            <a:extLst>
              <a:ext uri="{FF2B5EF4-FFF2-40B4-BE49-F238E27FC236}">
                <a16:creationId xmlns:a16="http://schemas.microsoft.com/office/drawing/2014/main" id="{6F3D6296-2416-FF4D-80EC-E46AB2344429}"/>
              </a:ext>
            </a:extLst>
          </p:cNvPr>
          <p:cNvSpPr txBox="1"/>
          <p:nvPr/>
        </p:nvSpPr>
        <p:spPr>
          <a:xfrm>
            <a:off x="1786771" y="7480381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경도유니온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8" name="Google Shape;133;p18">
            <a:extLst>
              <a:ext uri="{FF2B5EF4-FFF2-40B4-BE49-F238E27FC236}">
                <a16:creationId xmlns:a16="http://schemas.microsoft.com/office/drawing/2014/main" id="{7E1EDA37-9E4B-B44A-9089-31107510A377}"/>
              </a:ext>
            </a:extLst>
          </p:cNvPr>
          <p:cNvSpPr/>
          <p:nvPr/>
        </p:nvSpPr>
        <p:spPr>
          <a:xfrm>
            <a:off x="342668" y="10326950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3" name="Google Shape;110;p18">
            <a:extLst>
              <a:ext uri="{FF2B5EF4-FFF2-40B4-BE49-F238E27FC236}">
                <a16:creationId xmlns:a16="http://schemas.microsoft.com/office/drawing/2014/main" id="{D2082AA4-FCD2-8B4A-984D-96A849AB000D}"/>
              </a:ext>
            </a:extLst>
          </p:cNvPr>
          <p:cNvSpPr txBox="1"/>
          <p:nvPr/>
        </p:nvSpPr>
        <p:spPr>
          <a:xfrm>
            <a:off x="1783580" y="8689806"/>
            <a:ext cx="5399088" cy="210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연구주임</a:t>
            </a:r>
            <a:r>
              <a:rPr lang="en-US" altLang="ko-KR" sz="12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202012~202105</a:t>
            </a:r>
            <a:endParaRPr sz="12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34" name="Google Shape;117;p18">
            <a:extLst>
              <a:ext uri="{FF2B5EF4-FFF2-40B4-BE49-F238E27FC236}">
                <a16:creationId xmlns:a16="http://schemas.microsoft.com/office/drawing/2014/main" id="{91195064-2943-9547-803F-2F8B03AF0565}"/>
              </a:ext>
            </a:extLst>
          </p:cNvPr>
          <p:cNvSpPr txBox="1"/>
          <p:nvPr/>
        </p:nvSpPr>
        <p:spPr>
          <a:xfrm>
            <a:off x="1786771" y="8368655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16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헬셀</a:t>
            </a:r>
            <a:r>
              <a:rPr lang="ko-KR" altLang="en-US" sz="16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 </a:t>
            </a:r>
            <a:endParaRPr lang="en-US" altLang="ko-KR" sz="1600" spc="-15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29" name="Google Shape;110;p18">
            <a:extLst>
              <a:ext uri="{FF2B5EF4-FFF2-40B4-BE49-F238E27FC236}">
                <a16:creationId xmlns:a16="http://schemas.microsoft.com/office/drawing/2014/main" id="{575B3602-E4BB-A045-9B5C-9521F55F2271}"/>
              </a:ext>
            </a:extLst>
          </p:cNvPr>
          <p:cNvSpPr txBox="1"/>
          <p:nvPr/>
        </p:nvSpPr>
        <p:spPr>
          <a:xfrm>
            <a:off x="360363" y="1713482"/>
            <a:ext cx="3979425" cy="2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zkgkthsus@naver.com/ 01099653437</a:t>
            </a:r>
            <a:endParaRPr sz="12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E3E8F2-1207-477D-9ADA-91A6E5CB7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364" y="315796"/>
            <a:ext cx="1251950" cy="1669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3;p18">
            <a:extLst>
              <a:ext uri="{FF2B5EF4-FFF2-40B4-BE49-F238E27FC236}">
                <a16:creationId xmlns:a16="http://schemas.microsoft.com/office/drawing/2014/main" id="{CE189132-74CB-E745-86EF-5A411C2B92D4}"/>
              </a:ext>
            </a:extLst>
          </p:cNvPr>
          <p:cNvSpPr/>
          <p:nvPr/>
        </p:nvSpPr>
        <p:spPr>
          <a:xfrm>
            <a:off x="8240571" y="4385534"/>
            <a:ext cx="6840000" cy="9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4" name="Google Shape;103;p18">
            <a:extLst>
              <a:ext uri="{FF2B5EF4-FFF2-40B4-BE49-F238E27FC236}">
                <a16:creationId xmlns:a16="http://schemas.microsoft.com/office/drawing/2014/main" id="{D8874F2C-1BE6-DB46-9712-AB0D48EE3136}"/>
              </a:ext>
            </a:extLst>
          </p:cNvPr>
          <p:cNvSpPr txBox="1"/>
          <p:nvPr/>
        </p:nvSpPr>
        <p:spPr>
          <a:xfrm>
            <a:off x="360000" y="365622"/>
            <a:ext cx="1440225" cy="2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spc="-150" dirty="0"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수료한 교육</a:t>
            </a:r>
            <a:endParaRPr sz="2000" b="1" spc="-150" dirty="0"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EB5B7-5FE9-4DDA-B037-6B10D650BC2F}"/>
              </a:ext>
            </a:extLst>
          </p:cNvPr>
          <p:cNvSpPr txBox="1"/>
          <p:nvPr/>
        </p:nvSpPr>
        <p:spPr>
          <a:xfrm>
            <a:off x="199571" y="947436"/>
            <a:ext cx="7540170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6"/>
              </a:rPr>
              <a:t>삼성청년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6"/>
              </a:rPr>
              <a:t>SW  </a:t>
            </a:r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6"/>
              </a:rPr>
              <a:t>아카데미</a:t>
            </a:r>
            <a:r>
              <a:rPr lang="en-US" altLang="ko-KR" sz="1800" b="1" i="0" u="none" strike="noStrike" baseline="0" dirty="0">
                <a:solidFill>
                  <a:srgbClr val="000000"/>
                </a:solidFill>
                <a:latin typeface="6"/>
              </a:rPr>
              <a:t>(SSAFY)</a:t>
            </a:r>
            <a:endParaRPr lang="ko-KR" altLang="en-US" sz="1800" b="0" i="0" u="none" strike="noStrike" baseline="0" dirty="0">
              <a:solidFill>
                <a:srgbClr val="000000"/>
              </a:solidFill>
              <a:latin typeface="6"/>
            </a:endParaRPr>
          </a:p>
          <a:p>
            <a:r>
              <a:rPr lang="ko-KR" altLang="en-US" sz="1800" b="1" i="0" u="none" strike="noStrike" baseline="0" dirty="0">
                <a:solidFill>
                  <a:srgbClr val="000000"/>
                </a:solidFill>
                <a:latin typeface="6"/>
              </a:rPr>
              <a:t>외부교육과정</a:t>
            </a:r>
            <a:endParaRPr lang="en-US" altLang="ko-KR" sz="1800" b="1" i="0" u="none" strike="noStrike" baseline="0" dirty="0">
              <a:solidFill>
                <a:srgbClr val="000000"/>
              </a:solidFill>
              <a:latin typeface="6"/>
            </a:endParaRPr>
          </a:p>
          <a:p>
            <a:r>
              <a:rPr lang="en-US" altLang="ko-KR" sz="1200" b="1" i="0" u="none" strike="noStrike" baseline="0" dirty="0">
                <a:solidFill>
                  <a:srgbClr val="000000"/>
                </a:solidFill>
                <a:latin typeface="6"/>
              </a:rPr>
              <a:t>2021.07~ 2022.07</a:t>
            </a:r>
            <a:endParaRPr lang="ko-KR" altLang="en-US" sz="1200" b="0" i="0" u="none" strike="noStrike" baseline="0" dirty="0">
              <a:solidFill>
                <a:srgbClr val="000000"/>
              </a:solidFill>
              <a:latin typeface="6"/>
            </a:endParaRP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교육기관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: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삼성멀티캠퍼스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소속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: Python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반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교육내용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컴퓨팅 사고력 및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SW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문제해결능력강화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en-US" altLang="ko-KR" dirty="0">
                <a:latin typeface="+mj-ea"/>
                <a:ea typeface="+mj-ea"/>
              </a:rPr>
              <a:t>Python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언어활용 및 문법이해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3. Web framework(Vue.js, </a:t>
            </a:r>
            <a:r>
              <a:rPr lang="en-US" altLang="ko-KR" dirty="0">
                <a:latin typeface="+mj-ea"/>
                <a:ea typeface="+mj-ea"/>
              </a:rPr>
              <a:t>Django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)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를 활용한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Front-end, Back-end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웹개발기술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4. DB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설계와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MySQL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5.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기초 지식을 기반으로 종합 웹프로젝트완성</a:t>
            </a:r>
            <a:endParaRPr lang="en-US" altLang="ko-KR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ko-KR" altLang="en-US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수행프로젝트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평점 시스템을 이용한 영화추천 서비스</a:t>
            </a:r>
            <a:endParaRPr lang="en-US" altLang="ko-KR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</a:t>
            </a:r>
            <a:r>
              <a:rPr lang="en-US" altLang="ko-KR" b="1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KJ MOVIES 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</a:t>
            </a: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2. </a:t>
            </a:r>
            <a:r>
              <a:rPr lang="ko-KR" altLang="en-US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코로나 상황으로 얼어붙은 사이를 깨부수는 웹화상게임</a:t>
            </a:r>
            <a:endParaRPr lang="en-US" altLang="ko-KR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- </a:t>
            </a:r>
            <a:r>
              <a:rPr lang="ko-KR" altLang="en-US" b="1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실례지만 직업과 성함이 어떻게 </a:t>
            </a:r>
            <a:r>
              <a:rPr lang="ko-KR" altLang="en-US" b="1" i="0" u="none" strike="noStrike" baseline="0" dirty="0" err="1">
                <a:solidFill>
                  <a:srgbClr val="000000"/>
                </a:solidFill>
                <a:latin typeface="+mj-ea"/>
                <a:ea typeface="+mj-ea"/>
              </a:rPr>
              <a:t>되시나요</a:t>
            </a:r>
            <a:r>
              <a:rPr lang="en-US" altLang="ko-KR" b="1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?</a:t>
            </a:r>
            <a:r>
              <a:rPr lang="en-US" altLang="ko-KR" b="0" i="0" u="none" strike="noStrike" baseline="0" dirty="0">
                <a:solidFill>
                  <a:srgbClr val="000000"/>
                </a:solidFill>
                <a:latin typeface="+mj-ea"/>
                <a:ea typeface="+mj-ea"/>
              </a:rPr>
              <a:t> -</a:t>
            </a:r>
          </a:p>
          <a:p>
            <a:r>
              <a:rPr lang="en-US" altLang="ko-KR" dirty="0">
                <a:latin typeface="+mj-ea"/>
                <a:ea typeface="+mj-ea"/>
              </a:rPr>
              <a:t>3.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어르신을 위한 꽃 일기 어플리케이션 </a:t>
            </a:r>
            <a:endParaRPr lang="en-US" altLang="ko-KR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  <a:p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- </a:t>
            </a:r>
            <a:r>
              <a:rPr lang="ko-KR" altLang="en-US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비화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-</a:t>
            </a:r>
          </a:p>
          <a:p>
            <a:r>
              <a:rPr lang="en-US" altLang="ko-KR" i="0" u="none" strike="noStrike" baseline="0" dirty="0">
                <a:solidFill>
                  <a:schemeClr val="accent2"/>
                </a:solidFill>
                <a:latin typeface="5"/>
              </a:rPr>
              <a:t>4. </a:t>
            </a:r>
            <a:r>
              <a:rPr lang="ko-KR" altLang="en-US" i="0" u="none" strike="noStrike" baseline="0" dirty="0">
                <a:solidFill>
                  <a:schemeClr val="accent2"/>
                </a:solidFill>
                <a:latin typeface="5"/>
              </a:rPr>
              <a:t>세상에 나의 흔적을 남기는 증강현실 서비스</a:t>
            </a:r>
            <a:endParaRPr lang="en-US" altLang="ko-KR" i="0" u="none" strike="noStrike" baseline="0" dirty="0">
              <a:solidFill>
                <a:schemeClr val="accent2"/>
              </a:solidFill>
              <a:latin typeface="5"/>
            </a:endParaRPr>
          </a:p>
          <a:p>
            <a:r>
              <a:rPr lang="en-US" altLang="ko-KR" spc="-150" dirty="0">
                <a:solidFill>
                  <a:schemeClr val="accent2"/>
                </a:solidFill>
                <a:latin typeface="5"/>
                <a:ea typeface="Malgun Gothic" panose="020B0503020000020004" pitchFamily="34" charset="-127"/>
                <a:cs typeface="Gothic A1"/>
                <a:sym typeface="Gothic A1"/>
              </a:rPr>
              <a:t>-  </a:t>
            </a:r>
            <a:r>
              <a:rPr lang="ko-KR" altLang="en-US" b="1" spc="-150" dirty="0">
                <a:solidFill>
                  <a:schemeClr val="accent2"/>
                </a:solidFill>
                <a:latin typeface="5"/>
                <a:ea typeface="Malgun Gothic" panose="020B0503020000020004" pitchFamily="34" charset="-127"/>
                <a:cs typeface="Gothic A1"/>
                <a:sym typeface="Gothic A1"/>
              </a:rPr>
              <a:t>나그네</a:t>
            </a:r>
            <a:r>
              <a:rPr lang="ko-KR" altLang="en-US" spc="-150" dirty="0">
                <a:solidFill>
                  <a:schemeClr val="accent2"/>
                </a:solidFill>
                <a:latin typeface="5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pc="-150" dirty="0">
                <a:solidFill>
                  <a:schemeClr val="accent2"/>
                </a:solidFill>
                <a:latin typeface="5"/>
                <a:ea typeface="Malgun Gothic" panose="020B0503020000020004" pitchFamily="34" charset="-127"/>
                <a:cs typeface="Gothic A1"/>
                <a:sym typeface="Gothic A1"/>
              </a:rPr>
              <a:t>- </a:t>
            </a:r>
            <a:endParaRPr lang="ko-KR" altLang="en-US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  <a:p>
            <a:endParaRPr lang="en-US" altLang="ko-KR" b="0" i="0" u="none" strike="noStrike" baseline="0" dirty="0">
              <a:solidFill>
                <a:srgbClr val="000000"/>
              </a:solidFill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-</a:t>
            </a:r>
            <a:r>
              <a:rPr lang="ko-KR" altLang="en-US" dirty="0">
                <a:latin typeface="+mj-ea"/>
                <a:ea typeface="+mj-ea"/>
              </a:rPr>
              <a:t>협업프로그램</a:t>
            </a:r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1.Jira</a:t>
            </a:r>
          </a:p>
          <a:p>
            <a:r>
              <a:rPr lang="en-US" altLang="ko-KR" dirty="0">
                <a:latin typeface="+mj-ea"/>
                <a:ea typeface="+mj-ea"/>
              </a:rPr>
              <a:t>2.Notion</a:t>
            </a:r>
          </a:p>
          <a:p>
            <a:r>
              <a:rPr lang="en-US" altLang="ko-KR" dirty="0">
                <a:latin typeface="+mj-ea"/>
                <a:ea typeface="+mj-ea"/>
              </a:rPr>
              <a:t>3.Mattermost</a:t>
            </a:r>
          </a:p>
          <a:p>
            <a:r>
              <a:rPr lang="en-US" altLang="ko-KR" dirty="0">
                <a:latin typeface="+mj-ea"/>
                <a:ea typeface="+mj-ea"/>
              </a:rPr>
              <a:t>4.Webex</a:t>
            </a:r>
          </a:p>
          <a:p>
            <a:r>
              <a:rPr lang="en-US" altLang="ko-KR" dirty="0">
                <a:latin typeface="+mj-ea"/>
                <a:ea typeface="+mj-ea"/>
              </a:rPr>
              <a:t>5.Discord </a:t>
            </a:r>
          </a:p>
          <a:p>
            <a:r>
              <a:rPr lang="en-US" altLang="ko-KR" dirty="0">
                <a:latin typeface="+mj-ea"/>
                <a:ea typeface="+mj-ea"/>
              </a:rPr>
              <a:t>6.UnityTeams</a:t>
            </a:r>
            <a:endParaRPr lang="ko-KR" altLang="en-US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478FD85A-23DF-4882-884B-778A71E03CA4}"/>
              </a:ext>
            </a:extLst>
          </p:cNvPr>
          <p:cNvSpPr/>
          <p:nvPr/>
        </p:nvSpPr>
        <p:spPr>
          <a:xfrm>
            <a:off x="381768" y="1318537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73439E03-F9B9-42D4-859A-4C9C0BF046BE}"/>
              </a:ext>
            </a:extLst>
          </p:cNvPr>
          <p:cNvSpPr txBox="1"/>
          <p:nvPr/>
        </p:nvSpPr>
        <p:spPr>
          <a:xfrm>
            <a:off x="359999" y="350149"/>
            <a:ext cx="6665830" cy="82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000" b="1" spc="-150" dirty="0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KJ MOVIES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 spc="-150" dirty="0">
              <a:solidFill>
                <a:srgbClr val="003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339D2A-371A-479F-9D9A-120912D7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03582"/>
              </p:ext>
            </p:extLst>
          </p:nvPr>
        </p:nvGraphicFramePr>
        <p:xfrm>
          <a:off x="446922" y="2664492"/>
          <a:ext cx="6665830" cy="249619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60849">
                  <a:extLst>
                    <a:ext uri="{9D8B030D-6E8A-4147-A177-3AD203B41FA5}">
                      <a16:colId xmlns:a16="http://schemas.microsoft.com/office/drawing/2014/main" val="220193589"/>
                    </a:ext>
                  </a:extLst>
                </a:gridCol>
                <a:gridCol w="4804981">
                  <a:extLst>
                    <a:ext uri="{9D8B030D-6E8A-4147-A177-3AD203B41FA5}">
                      <a16:colId xmlns:a16="http://schemas.microsoft.com/office/drawing/2014/main" val="2254646507"/>
                    </a:ext>
                  </a:extLst>
                </a:gridCol>
              </a:tblGrid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담당역할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프론트 엔드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벡 엔드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181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기여도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50 %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7370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개발환경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Python, Django, bootstrap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4424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프로젝트 기간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1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2021 . 11 . 10 ~ 2022 . 11 . 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52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팀 규모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03339"/>
                  </a:ext>
                </a:extLst>
              </a:tr>
            </a:tbl>
          </a:graphicData>
        </a:graphic>
      </p:graphicFrame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F0313308-F4B8-48FC-85F9-BC04484BCEA5}"/>
              </a:ext>
            </a:extLst>
          </p:cNvPr>
          <p:cNvSpPr txBox="1"/>
          <p:nvPr/>
        </p:nvSpPr>
        <p:spPr>
          <a:xfrm>
            <a:off x="533846" y="1057582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사용자의 취향에 맞춰 영화를 추천해주는 서비스</a:t>
            </a:r>
            <a:endParaRPr lang="en-US"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2E9FE1C0-1FA4-4229-B5AC-C5D4FCD916B4}"/>
              </a:ext>
            </a:extLst>
          </p:cNvPr>
          <p:cNvSpPr txBox="1"/>
          <p:nvPr/>
        </p:nvSpPr>
        <p:spPr>
          <a:xfrm>
            <a:off x="446922" y="1545240"/>
            <a:ext cx="6665830" cy="8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사용자가  등록한 장르 및 평점 시스템을 통한 데이터를 이용하여 사용자가 가장 선호하는 장르의 영화를 추천하는 알고리즘을 설계하였다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그 외 사이트 유저들의 평가  횟수를 통해 가장 인기있는 영화를 리스트화를 진행하였다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9" name="Google Shape;117;p18">
            <a:extLst>
              <a:ext uri="{FF2B5EF4-FFF2-40B4-BE49-F238E27FC236}">
                <a16:creationId xmlns:a16="http://schemas.microsoft.com/office/drawing/2014/main" id="{E7442639-C015-40BA-9348-899C8DB7753D}"/>
              </a:ext>
            </a:extLst>
          </p:cNvPr>
          <p:cNvSpPr txBox="1"/>
          <p:nvPr/>
        </p:nvSpPr>
        <p:spPr>
          <a:xfrm>
            <a:off x="450113" y="7764899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성과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77F8566E-F90A-4EA8-B2E3-7A5C09D7C008}"/>
              </a:ext>
            </a:extLst>
          </p:cNvPr>
          <p:cNvSpPr/>
          <p:nvPr/>
        </p:nvSpPr>
        <p:spPr>
          <a:xfrm>
            <a:off x="446922" y="5531125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A8745446-7D98-438A-88F1-723E513E5B32}"/>
              </a:ext>
            </a:extLst>
          </p:cNvPr>
          <p:cNvSpPr txBox="1"/>
          <p:nvPr/>
        </p:nvSpPr>
        <p:spPr>
          <a:xfrm>
            <a:off x="450113" y="5695088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나의 역할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5C4289BD-61B0-4D48-B7E8-DD4F79BCF9F7}"/>
              </a:ext>
            </a:extLst>
          </p:cNvPr>
          <p:cNvSpPr txBox="1"/>
          <p:nvPr/>
        </p:nvSpPr>
        <p:spPr>
          <a:xfrm>
            <a:off x="533847" y="6150411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설계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Django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이용한 웹 서비스 제공</a:t>
            </a:r>
            <a:endParaRPr lang="en-US" altLang="ko-KR" sz="13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디자인</a:t>
            </a:r>
            <a:r>
              <a:rPr lang="ko-KR" altLang="en-US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3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:</a:t>
            </a:r>
            <a:r>
              <a:rPr lang="en-US" altLang="ko-KR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Bootstrap </a:t>
            </a:r>
            <a:r>
              <a:rPr lang="ko-KR" altLang="en-US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을 사용한 사용자 친화적 </a:t>
            </a:r>
            <a:r>
              <a:rPr lang="en-US" altLang="ko-KR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UI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영화추천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평점 시스템을 기반한 영화추천 알고리즘</a:t>
            </a:r>
            <a:endParaRPr lang="ko-KR" altLang="en-US" sz="13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크롤링</a:t>
            </a:r>
            <a:r>
              <a:rPr lang="ko-KR" altLang="en-US" sz="13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</a:t>
            </a:r>
            <a:r>
              <a:rPr lang="en-US" altLang="ko-KR" sz="13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: </a:t>
            </a:r>
            <a:r>
              <a:rPr lang="en-US" altLang="ko-KR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TMDB </a:t>
            </a:r>
            <a:r>
              <a:rPr lang="ko-KR" altLang="en-US" sz="13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장르별 인기 영화 데이터</a:t>
            </a:r>
          </a:p>
          <a:p>
            <a:pPr lvl="0">
              <a:lnSpc>
                <a:spcPct val="120000"/>
              </a:lnSpc>
            </a:pP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1FF6E346-2EA5-4783-BEE6-8D9435020C17}"/>
              </a:ext>
            </a:extLst>
          </p:cNvPr>
          <p:cNvSpPr txBox="1"/>
          <p:nvPr/>
        </p:nvSpPr>
        <p:spPr>
          <a:xfrm>
            <a:off x="522961" y="8159205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REST API, JavaScript, </a:t>
            </a:r>
            <a:r>
              <a:rPr lang="en-US" altLang="ko-KR" sz="14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Axios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통신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CSS, Authenticated, DB,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등의 이해</a:t>
            </a:r>
            <a:endParaRPr lang="en-US" altLang="ko-KR" sz="14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Git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숙련도 상승</a:t>
            </a:r>
            <a:endParaRPr lang="en-US" altLang="ko-KR" sz="14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285750" lvl="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협업 툴 기능 및 상호규칙 설정 대한 이해</a:t>
            </a:r>
            <a:endParaRPr lang="en-US" altLang="ko-KR" sz="14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8" name="Google Shape;133;p18">
            <a:extLst>
              <a:ext uri="{FF2B5EF4-FFF2-40B4-BE49-F238E27FC236}">
                <a16:creationId xmlns:a16="http://schemas.microsoft.com/office/drawing/2014/main" id="{948B69F3-258E-4842-A10E-DA46DCC855AD}"/>
              </a:ext>
            </a:extLst>
          </p:cNvPr>
          <p:cNvSpPr/>
          <p:nvPr/>
        </p:nvSpPr>
        <p:spPr>
          <a:xfrm>
            <a:off x="446922" y="7626124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67DF1D9-096E-4E8D-9700-F8BEC1B2C4E9}"/>
              </a:ext>
            </a:extLst>
          </p:cNvPr>
          <p:cNvSpPr/>
          <p:nvPr/>
        </p:nvSpPr>
        <p:spPr>
          <a:xfrm>
            <a:off x="254446" y="-251677"/>
            <a:ext cx="1180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altLang="ko-KR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1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191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478FD85A-23DF-4882-884B-778A71E03CA4}"/>
              </a:ext>
            </a:extLst>
          </p:cNvPr>
          <p:cNvSpPr/>
          <p:nvPr/>
        </p:nvSpPr>
        <p:spPr>
          <a:xfrm>
            <a:off x="381768" y="1318537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73439E03-F9B9-42D4-859A-4C9C0BF046BE}"/>
              </a:ext>
            </a:extLst>
          </p:cNvPr>
          <p:cNvSpPr txBox="1"/>
          <p:nvPr/>
        </p:nvSpPr>
        <p:spPr>
          <a:xfrm>
            <a:off x="359999" y="553349"/>
            <a:ext cx="6665830" cy="82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spc="-150" dirty="0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실례지만 직업과 성함이 어떻게 </a:t>
            </a:r>
            <a:r>
              <a:rPr lang="ko-KR" altLang="en-US" sz="2800" b="1" spc="-150" dirty="0" err="1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되시나요</a:t>
            </a:r>
            <a:r>
              <a:rPr lang="en-US" altLang="ko-KR" sz="2800" b="1" spc="-150" dirty="0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? </a:t>
            </a:r>
            <a:endParaRPr sz="2800" b="1" spc="-150" dirty="0">
              <a:solidFill>
                <a:srgbClr val="003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339D2A-371A-479F-9D9A-120912D7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413"/>
              </p:ext>
            </p:extLst>
          </p:nvPr>
        </p:nvGraphicFramePr>
        <p:xfrm>
          <a:off x="446922" y="2905792"/>
          <a:ext cx="6665830" cy="249619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60849">
                  <a:extLst>
                    <a:ext uri="{9D8B030D-6E8A-4147-A177-3AD203B41FA5}">
                      <a16:colId xmlns:a16="http://schemas.microsoft.com/office/drawing/2014/main" val="220193589"/>
                    </a:ext>
                  </a:extLst>
                </a:gridCol>
                <a:gridCol w="4804981">
                  <a:extLst>
                    <a:ext uri="{9D8B030D-6E8A-4147-A177-3AD203B41FA5}">
                      <a16:colId xmlns:a16="http://schemas.microsoft.com/office/drawing/2014/main" val="2254646507"/>
                    </a:ext>
                  </a:extLst>
                </a:gridCol>
              </a:tblGrid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담당역할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프론트 엔드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181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기여도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30 %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7370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개발환경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Vue, </a:t>
                      </a:r>
                      <a:r>
                        <a:rPr lang="en-US" altLang="ko-KR" sz="1600" dirty="0" err="1"/>
                        <a:t>Vuex</a:t>
                      </a:r>
                      <a:r>
                        <a:rPr lang="en-US" altLang="ko-KR" sz="1600" dirty="0"/>
                        <a:t>, bootstrap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4424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프로젝트 기간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1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2022 . 01 . 10 ~ 2022 . 02 . 18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52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팀 규모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6 </a:t>
                      </a:r>
                      <a:r>
                        <a:rPr lang="ko-KR" altLang="en-US" sz="1600" dirty="0"/>
                        <a:t>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03339"/>
                  </a:ext>
                </a:extLst>
              </a:tr>
            </a:tbl>
          </a:graphicData>
        </a:graphic>
      </p:graphicFrame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F0313308-F4B8-48FC-85F9-BC04484BCEA5}"/>
              </a:ext>
            </a:extLst>
          </p:cNvPr>
          <p:cNvSpPr txBox="1"/>
          <p:nvPr/>
        </p:nvSpPr>
        <p:spPr>
          <a:xfrm>
            <a:off x="533846" y="1057582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코로나 상황으로 얼어붙은 사이를 깨부수는 </a:t>
            </a:r>
            <a:r>
              <a:rPr lang="ko-KR" altLang="en-US" sz="1200" spc="-15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웹화상</a:t>
            </a: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게임</a:t>
            </a: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2E9FE1C0-1FA4-4229-B5AC-C5D4FCD916B4}"/>
              </a:ext>
            </a:extLst>
          </p:cNvPr>
          <p:cNvSpPr txBox="1"/>
          <p:nvPr/>
        </p:nvSpPr>
        <p:spPr>
          <a:xfrm>
            <a:off x="446922" y="1545240"/>
            <a:ext cx="6665830" cy="8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웹 화상시대에서 우리는 증명사진과 같은 상태로 대면하게 되어 타인과 연결되어 있다는 것을 인지하기 어렵다고 생각되어 동적인 웹 화상은 만들고자 게임의 형태로 설계하였다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게임이라는  요소로 참여자의 참여를 유도하고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동작인식 및 음성인식을 통하여  사용자들을 움직일 수 있도록 설계하였다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추가로 추리라는 요소를 넣어 다른 사용자들의 행동 분석을 유도하였고 이를 통해 다른 사용자들에 대한 이해가 상승하도록 설계하였다</a:t>
            </a:r>
            <a:r>
              <a:rPr lang="en-US" altLang="ko-KR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</p:txBody>
      </p:sp>
      <p:sp>
        <p:nvSpPr>
          <p:cNvPr id="9" name="Google Shape;117;p18">
            <a:extLst>
              <a:ext uri="{FF2B5EF4-FFF2-40B4-BE49-F238E27FC236}">
                <a16:creationId xmlns:a16="http://schemas.microsoft.com/office/drawing/2014/main" id="{E7442639-C015-40BA-9348-899C8DB7753D}"/>
              </a:ext>
            </a:extLst>
          </p:cNvPr>
          <p:cNvSpPr txBox="1"/>
          <p:nvPr/>
        </p:nvSpPr>
        <p:spPr>
          <a:xfrm>
            <a:off x="450113" y="8006199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성과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77F8566E-F90A-4EA8-B2E3-7A5C09D7C008}"/>
              </a:ext>
            </a:extLst>
          </p:cNvPr>
          <p:cNvSpPr/>
          <p:nvPr/>
        </p:nvSpPr>
        <p:spPr>
          <a:xfrm>
            <a:off x="446922" y="5772425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A8745446-7D98-438A-88F1-723E513E5B32}"/>
              </a:ext>
            </a:extLst>
          </p:cNvPr>
          <p:cNvSpPr txBox="1"/>
          <p:nvPr/>
        </p:nvSpPr>
        <p:spPr>
          <a:xfrm>
            <a:off x="450113" y="5936388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나의 역할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5C4289BD-61B0-4D48-B7E8-DD4F79BCF9F7}"/>
              </a:ext>
            </a:extLst>
          </p:cNvPr>
          <p:cNvSpPr txBox="1"/>
          <p:nvPr/>
        </p:nvSpPr>
        <p:spPr>
          <a:xfrm>
            <a:off x="533847" y="6391711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서비스 진행을 위한 정답 체크 알고리즘 작성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동작인식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Teachable Machine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사용하여 모델을 학습 후 게임 미션 동작 체크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음성인식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Speech Recognition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사용한 정확한 단어 발음 체크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알림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게임 내 캐릭터들을 스킬 발동 시 알림 제공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1FF6E346-2EA5-4783-BEE6-8D9435020C17}"/>
              </a:ext>
            </a:extLst>
          </p:cNvPr>
          <p:cNvSpPr txBox="1"/>
          <p:nvPr/>
        </p:nvSpPr>
        <p:spPr>
          <a:xfrm>
            <a:off x="533847" y="8503291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Vue, </a:t>
            </a:r>
            <a:r>
              <a:rPr lang="en-US" altLang="ko-KR" sz="14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Vuex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MySQL, Java, Lombok, </a:t>
            </a:r>
            <a:r>
              <a:rPr lang="en-US" altLang="ko-KR" sz="14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WebRtc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Socket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통신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 docker, maven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오픈소스 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Merge Conflict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경험 및 충돌회피 또는 충돌해결 방법의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UX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상승을 위한 고찰 후 많은 기능이 좋은 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UX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가 아니라고 이해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8" name="Google Shape;133;p18">
            <a:extLst>
              <a:ext uri="{FF2B5EF4-FFF2-40B4-BE49-F238E27FC236}">
                <a16:creationId xmlns:a16="http://schemas.microsoft.com/office/drawing/2014/main" id="{948B69F3-258E-4842-A10E-DA46DCC855AD}"/>
              </a:ext>
            </a:extLst>
          </p:cNvPr>
          <p:cNvSpPr/>
          <p:nvPr/>
        </p:nvSpPr>
        <p:spPr>
          <a:xfrm>
            <a:off x="446922" y="7867424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314439-1D81-4963-8AFC-C53F2A65C4EF}"/>
              </a:ext>
            </a:extLst>
          </p:cNvPr>
          <p:cNvSpPr/>
          <p:nvPr/>
        </p:nvSpPr>
        <p:spPr>
          <a:xfrm>
            <a:off x="254446" y="-251677"/>
            <a:ext cx="1180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altLang="ko-K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2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923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478FD85A-23DF-4882-884B-778A71E03CA4}"/>
              </a:ext>
            </a:extLst>
          </p:cNvPr>
          <p:cNvSpPr/>
          <p:nvPr/>
        </p:nvSpPr>
        <p:spPr>
          <a:xfrm>
            <a:off x="381768" y="1318537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73439E03-F9B9-42D4-859A-4C9C0BF046BE}"/>
              </a:ext>
            </a:extLst>
          </p:cNvPr>
          <p:cNvSpPr txBox="1"/>
          <p:nvPr/>
        </p:nvSpPr>
        <p:spPr>
          <a:xfrm>
            <a:off x="359999" y="350149"/>
            <a:ext cx="6665830" cy="82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spc="-150" dirty="0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비화</a:t>
            </a:r>
            <a:endParaRPr lang="en-US" sz="4000" b="1" spc="-150" dirty="0">
              <a:solidFill>
                <a:srgbClr val="003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339D2A-371A-479F-9D9A-120912D7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76047"/>
              </p:ext>
            </p:extLst>
          </p:nvPr>
        </p:nvGraphicFramePr>
        <p:xfrm>
          <a:off x="446922" y="2664492"/>
          <a:ext cx="6665830" cy="249619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60849">
                  <a:extLst>
                    <a:ext uri="{9D8B030D-6E8A-4147-A177-3AD203B41FA5}">
                      <a16:colId xmlns:a16="http://schemas.microsoft.com/office/drawing/2014/main" val="220193589"/>
                    </a:ext>
                  </a:extLst>
                </a:gridCol>
                <a:gridCol w="4804981">
                  <a:extLst>
                    <a:ext uri="{9D8B030D-6E8A-4147-A177-3AD203B41FA5}">
                      <a16:colId xmlns:a16="http://schemas.microsoft.com/office/drawing/2014/main" val="2254646507"/>
                    </a:ext>
                  </a:extLst>
                </a:gridCol>
              </a:tblGrid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담당역할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모바일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181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기여도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50 %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7370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개발환경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15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Gothic A1"/>
                        </a:rPr>
                        <a:t>AndroidStudio</a:t>
                      </a:r>
                      <a:r>
                        <a:rPr lang="en-US" altLang="ko-KR" sz="1600" spc="-15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Gothic A1"/>
                          <a:sym typeface="Gothic A1"/>
                        </a:rPr>
                        <a:t>, Kotlin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4424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프로젝트 기간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1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2022 . 02 </a:t>
                      </a:r>
                      <a:r>
                        <a:rPr lang="en-US" altLang="ko-KR" sz="1600" spc="-150" dirty="0">
                          <a:highlight>
                            <a:srgbClr val="000000"/>
                          </a:highlight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en-US" altLang="ko-KR" sz="1600" spc="-1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.28~2022. . 04 . 08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52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팀 규모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6 </a:t>
                      </a:r>
                      <a:r>
                        <a:rPr lang="ko-KR" altLang="en-US" sz="1600" dirty="0"/>
                        <a:t>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03339"/>
                  </a:ext>
                </a:extLst>
              </a:tr>
            </a:tbl>
          </a:graphicData>
        </a:graphic>
      </p:graphicFrame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F0313308-F4B8-48FC-85F9-BC04484BCEA5}"/>
              </a:ext>
            </a:extLst>
          </p:cNvPr>
          <p:cNvSpPr txBox="1"/>
          <p:nvPr/>
        </p:nvSpPr>
        <p:spPr>
          <a:xfrm>
            <a:off x="533846" y="1057582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어르신을 위한 꽃 일기 어플리케이션</a:t>
            </a: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2E9FE1C0-1FA4-4229-B5AC-C5D4FCD916B4}"/>
              </a:ext>
            </a:extLst>
          </p:cNvPr>
          <p:cNvSpPr txBox="1"/>
          <p:nvPr/>
        </p:nvSpPr>
        <p:spPr>
          <a:xfrm>
            <a:off x="446922" y="1545240"/>
            <a:ext cx="6665830" cy="8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고령인구의 스마트 폰 사용 비율은 올라가고 있지만 기술적 혜택을 쉽게 누르지 못하고 있다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그리고 그들의  시간은 매우 소중하기에 하루하루를 좋은 </a:t>
            </a:r>
            <a:r>
              <a:rPr lang="ko-KR" altLang="en-US" sz="14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추억으로서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남기고 싶었다 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그래서 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AI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의 이미지 </a:t>
            </a:r>
            <a:r>
              <a:rPr lang="ko-KR" altLang="en-US" sz="14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캡셔닝을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 이용한 자동문장 완성과  완성된 문장을 통해 꽃을 제공하고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1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달이란 기간동안 수집된 꽃을 통해 정원을 꾸며 시각적인 즐거움을 줄 수 있도록 설계하였다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</a:p>
        </p:txBody>
      </p:sp>
      <p:sp>
        <p:nvSpPr>
          <p:cNvPr id="9" name="Google Shape;117;p18">
            <a:extLst>
              <a:ext uri="{FF2B5EF4-FFF2-40B4-BE49-F238E27FC236}">
                <a16:creationId xmlns:a16="http://schemas.microsoft.com/office/drawing/2014/main" id="{E7442639-C015-40BA-9348-899C8DB7753D}"/>
              </a:ext>
            </a:extLst>
          </p:cNvPr>
          <p:cNvSpPr txBox="1"/>
          <p:nvPr/>
        </p:nvSpPr>
        <p:spPr>
          <a:xfrm>
            <a:off x="450113" y="7764899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성과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77F8566E-F90A-4EA8-B2E3-7A5C09D7C008}"/>
              </a:ext>
            </a:extLst>
          </p:cNvPr>
          <p:cNvSpPr/>
          <p:nvPr/>
        </p:nvSpPr>
        <p:spPr>
          <a:xfrm>
            <a:off x="446922" y="5531125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A8745446-7D98-438A-88F1-723E513E5B32}"/>
              </a:ext>
            </a:extLst>
          </p:cNvPr>
          <p:cNvSpPr txBox="1"/>
          <p:nvPr/>
        </p:nvSpPr>
        <p:spPr>
          <a:xfrm>
            <a:off x="450113" y="5695088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나의 역할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5C4289BD-61B0-4D48-B7E8-DD4F79BCF9F7}"/>
              </a:ext>
            </a:extLst>
          </p:cNvPr>
          <p:cNvSpPr txBox="1"/>
          <p:nvPr/>
        </p:nvSpPr>
        <p:spPr>
          <a:xfrm>
            <a:off x="533847" y="6150411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카카오 </a:t>
            </a:r>
            <a:r>
              <a:rPr lang="en-US" altLang="ko-KR" sz="13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Oauth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통해 간단로그인 구현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오늘의 꽃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일기작성 시  오늘의 꽃 표시 및 미작성시  일기작성유도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달력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지금까지의 일기 내역을 확인 가능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도감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현재까지 모인 꽃 표시 및 상세정보 확인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1FF6E346-2EA5-4783-BEE6-8D9435020C17}"/>
              </a:ext>
            </a:extLst>
          </p:cNvPr>
          <p:cNvSpPr txBox="1"/>
          <p:nvPr/>
        </p:nvSpPr>
        <p:spPr>
          <a:xfrm>
            <a:off x="533847" y="8159205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환경 구축 시 필요사항 정리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Oauth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구축에 필요한 과정의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Kotlin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문법과 자료구조  및 코드연계 방법 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레이아웃 구축 방법의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Android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환경과 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web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</a:t>
            </a:r>
            <a:r>
              <a:rPr lang="en-US" altLang="ko-KR" sz="14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RestAPI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통신시 주의사항의 이해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8" name="Google Shape;133;p18">
            <a:extLst>
              <a:ext uri="{FF2B5EF4-FFF2-40B4-BE49-F238E27FC236}">
                <a16:creationId xmlns:a16="http://schemas.microsoft.com/office/drawing/2014/main" id="{948B69F3-258E-4842-A10E-DA46DCC855AD}"/>
              </a:ext>
            </a:extLst>
          </p:cNvPr>
          <p:cNvSpPr/>
          <p:nvPr/>
        </p:nvSpPr>
        <p:spPr>
          <a:xfrm>
            <a:off x="446922" y="7626124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F37AA6-1D30-4F21-B49C-076799BF85C7}"/>
              </a:ext>
            </a:extLst>
          </p:cNvPr>
          <p:cNvSpPr/>
          <p:nvPr/>
        </p:nvSpPr>
        <p:spPr>
          <a:xfrm>
            <a:off x="254446" y="-251677"/>
            <a:ext cx="1180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altLang="ko-K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3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354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4;p18">
            <a:extLst>
              <a:ext uri="{FF2B5EF4-FFF2-40B4-BE49-F238E27FC236}">
                <a16:creationId xmlns:a16="http://schemas.microsoft.com/office/drawing/2014/main" id="{478FD85A-23DF-4882-884B-778A71E03CA4}"/>
              </a:ext>
            </a:extLst>
          </p:cNvPr>
          <p:cNvSpPr/>
          <p:nvPr/>
        </p:nvSpPr>
        <p:spPr>
          <a:xfrm>
            <a:off x="381768" y="1318537"/>
            <a:ext cx="684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3" name="Google Shape;103;p18">
            <a:extLst>
              <a:ext uri="{FF2B5EF4-FFF2-40B4-BE49-F238E27FC236}">
                <a16:creationId xmlns:a16="http://schemas.microsoft.com/office/drawing/2014/main" id="{73439E03-F9B9-42D4-859A-4C9C0BF046BE}"/>
              </a:ext>
            </a:extLst>
          </p:cNvPr>
          <p:cNvSpPr txBox="1"/>
          <p:nvPr/>
        </p:nvSpPr>
        <p:spPr>
          <a:xfrm>
            <a:off x="359999" y="350149"/>
            <a:ext cx="6665830" cy="823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spc="-150" dirty="0">
                <a:solidFill>
                  <a:srgbClr val="0030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  <a:cs typeface="Gothic A1"/>
                <a:sym typeface="Gothic A1"/>
              </a:rPr>
              <a:t>나그네</a:t>
            </a:r>
            <a:endParaRPr sz="4000" b="1" spc="-150" dirty="0">
              <a:solidFill>
                <a:srgbClr val="0030FF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9339D2A-371A-479F-9D9A-120912D7E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732262"/>
              </p:ext>
            </p:extLst>
          </p:nvPr>
        </p:nvGraphicFramePr>
        <p:xfrm>
          <a:off x="446922" y="3464592"/>
          <a:ext cx="6665830" cy="2496195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860849">
                  <a:extLst>
                    <a:ext uri="{9D8B030D-6E8A-4147-A177-3AD203B41FA5}">
                      <a16:colId xmlns:a16="http://schemas.microsoft.com/office/drawing/2014/main" val="220193589"/>
                    </a:ext>
                  </a:extLst>
                </a:gridCol>
                <a:gridCol w="4804981">
                  <a:extLst>
                    <a:ext uri="{9D8B030D-6E8A-4147-A177-3AD203B41FA5}">
                      <a16:colId xmlns:a16="http://schemas.microsoft.com/office/drawing/2014/main" val="2254646507"/>
                    </a:ext>
                  </a:extLst>
                </a:gridCol>
              </a:tblGrid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담당역할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dirty="0"/>
                        <a:t>프론트 엔드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86181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기여도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60 %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7370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개발환경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Unity, </a:t>
                      </a:r>
                      <a:r>
                        <a:rPr lang="en-US" altLang="ko-KR" sz="1600" dirty="0" err="1"/>
                        <a:t>UnityTeams</a:t>
                      </a:r>
                      <a:r>
                        <a:rPr lang="en-US" altLang="ko-KR" sz="1600" dirty="0"/>
                        <a:t>, C#, Firebase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44249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프로젝트 기간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spc="-15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2022 . 04 . 11 ~2022 . 05 . 20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523"/>
                  </a:ext>
                </a:extLst>
              </a:tr>
              <a:tr h="49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>
                          <a:latin typeface="Arial Black" panose="020B0A04020102020204" pitchFamily="34" charset="0"/>
                        </a:rPr>
                        <a:t>팀 규모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/>
                        <a:t>6</a:t>
                      </a:r>
                      <a:r>
                        <a:rPr lang="ko-KR" altLang="en-US" sz="1600" dirty="0"/>
                        <a:t>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03339"/>
                  </a:ext>
                </a:extLst>
              </a:tr>
            </a:tbl>
          </a:graphicData>
        </a:graphic>
      </p:graphicFrame>
      <p:sp>
        <p:nvSpPr>
          <p:cNvPr id="6" name="Google Shape;110;p18">
            <a:extLst>
              <a:ext uri="{FF2B5EF4-FFF2-40B4-BE49-F238E27FC236}">
                <a16:creationId xmlns:a16="http://schemas.microsoft.com/office/drawing/2014/main" id="{F0313308-F4B8-48FC-85F9-BC04484BCEA5}"/>
              </a:ext>
            </a:extLst>
          </p:cNvPr>
          <p:cNvSpPr txBox="1"/>
          <p:nvPr/>
        </p:nvSpPr>
        <p:spPr>
          <a:xfrm>
            <a:off x="533846" y="1057582"/>
            <a:ext cx="5399088" cy="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200" spc="-15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세상에 나의 흔적을 남기는 증강현실 서비스</a:t>
            </a:r>
          </a:p>
        </p:txBody>
      </p:sp>
      <p:sp>
        <p:nvSpPr>
          <p:cNvPr id="7" name="Google Shape;110;p18">
            <a:extLst>
              <a:ext uri="{FF2B5EF4-FFF2-40B4-BE49-F238E27FC236}">
                <a16:creationId xmlns:a16="http://schemas.microsoft.com/office/drawing/2014/main" id="{2E9FE1C0-1FA4-4229-B5AC-C5D4FCD916B4}"/>
              </a:ext>
            </a:extLst>
          </p:cNvPr>
          <p:cNvSpPr txBox="1"/>
          <p:nvPr/>
        </p:nvSpPr>
        <p:spPr>
          <a:xfrm>
            <a:off x="446922" y="1545240"/>
            <a:ext cx="6665830" cy="813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20000"/>
              </a:lnSpc>
            </a:pP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코로나 외출 규제완화로 사람들의 외부활동 증가예상과 사람들에게 자신의 흔적을 남기려는 욕구를 고려하여  사회에 피해를 주지 않고 즐거움을 줄 수 있는 서비스로 기획하였다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많은 사람들에게 제공하기 위해 모바일 환경으로 설계하였고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추가로  유동적인 기능 추가를 위해 유니티로 제작하였다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</a:t>
            </a:r>
            <a:r>
              <a:rPr lang="en-US" altLang="ko-KR" sz="1400" spc="-15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MapBox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에서 제공하는 단순한 맵 모델링 사용하여 유저의 현재 위치와 흔적 및 랜드마크를 쉽게 확인할 수 있도록 제작하였다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 AR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화면을 통하여 현실에 적용된 자신과 타인의 흔적을 확인하고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추가적인 흔적을 남길 수 있도록 제작하였다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  </a:t>
            </a:r>
            <a:r>
              <a:rPr lang="ko-KR" altLang="en-US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수집기능을 통해 유저의 여행지 방문을 유도하여 관광산업에  이바지할 수 있도록 설계하였다</a:t>
            </a:r>
            <a:r>
              <a:rPr lang="en-US" altLang="ko-KR" sz="1400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"/>
                <a:sym typeface="Gothic A1"/>
              </a:rPr>
              <a:t>.</a:t>
            </a:r>
            <a:endParaRPr lang="ko-KR" altLang="en-US" sz="1400" spc="-15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9" name="Google Shape;117;p18">
            <a:extLst>
              <a:ext uri="{FF2B5EF4-FFF2-40B4-BE49-F238E27FC236}">
                <a16:creationId xmlns:a16="http://schemas.microsoft.com/office/drawing/2014/main" id="{E7442639-C015-40BA-9348-899C8DB7753D}"/>
              </a:ext>
            </a:extLst>
          </p:cNvPr>
          <p:cNvSpPr txBox="1"/>
          <p:nvPr/>
        </p:nvSpPr>
        <p:spPr>
          <a:xfrm>
            <a:off x="450113" y="8564999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성과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1" name="Google Shape;133;p18">
            <a:extLst>
              <a:ext uri="{FF2B5EF4-FFF2-40B4-BE49-F238E27FC236}">
                <a16:creationId xmlns:a16="http://schemas.microsoft.com/office/drawing/2014/main" id="{77F8566E-F90A-4EA8-B2E3-7A5C09D7C008}"/>
              </a:ext>
            </a:extLst>
          </p:cNvPr>
          <p:cNvSpPr/>
          <p:nvPr/>
        </p:nvSpPr>
        <p:spPr>
          <a:xfrm>
            <a:off x="446922" y="6331225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2" name="Google Shape;117;p18">
            <a:extLst>
              <a:ext uri="{FF2B5EF4-FFF2-40B4-BE49-F238E27FC236}">
                <a16:creationId xmlns:a16="http://schemas.microsoft.com/office/drawing/2014/main" id="{A8745446-7D98-438A-88F1-723E513E5B32}"/>
              </a:ext>
            </a:extLst>
          </p:cNvPr>
          <p:cNvSpPr txBox="1"/>
          <p:nvPr/>
        </p:nvSpPr>
        <p:spPr>
          <a:xfrm>
            <a:off x="450113" y="6495188"/>
            <a:ext cx="5395543" cy="28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ko-KR" altLang="en-US" sz="2400" b="1" spc="-15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Gothic A1 ExtraBold"/>
                <a:sym typeface="Gothic A1 ExtraBold"/>
              </a:rPr>
              <a:t>나의 역할</a:t>
            </a:r>
            <a:endParaRPr lang="en-US" altLang="ko-KR" sz="2400" b="1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 ExtraBold"/>
              <a:sym typeface="Gothic A1 ExtraBold"/>
            </a:endParaRPr>
          </a:p>
        </p:txBody>
      </p:sp>
      <p:sp>
        <p:nvSpPr>
          <p:cNvPr id="13" name="Google Shape;110;p18">
            <a:extLst>
              <a:ext uri="{FF2B5EF4-FFF2-40B4-BE49-F238E27FC236}">
                <a16:creationId xmlns:a16="http://schemas.microsoft.com/office/drawing/2014/main" id="{5C4289BD-61B0-4D48-B7E8-DD4F79BCF9F7}"/>
              </a:ext>
            </a:extLst>
          </p:cNvPr>
          <p:cNvSpPr txBox="1"/>
          <p:nvPr/>
        </p:nvSpPr>
        <p:spPr>
          <a:xfrm>
            <a:off x="533847" y="6950511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로그인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구글 </a:t>
            </a:r>
            <a:r>
              <a:rPr lang="en-US" altLang="ko-KR" sz="13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Oauth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통해 간단 로그인  구현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맵 </a:t>
            </a: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</a:t>
            </a:r>
            <a:r>
              <a:rPr lang="en-US" altLang="ko-KR" sz="13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Mapbox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API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통해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3D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맵 구현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GPS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기준으로 랜드마크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흔적 지도상에 배치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AR : 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GPS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데이터 기준으로 랜드마크 가시화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흔적 작성 기능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랜드마크 수집기능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b="1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DB : 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추가 랜드마크 생성 및 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Firebase Authentication, </a:t>
            </a:r>
            <a:r>
              <a:rPr lang="en-US" altLang="ko-KR" sz="1300" spc="-15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FireStore</a:t>
            </a:r>
            <a:r>
              <a:rPr lang="en-US" altLang="ko-KR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Storage</a:t>
            </a:r>
            <a:r>
              <a:rPr lang="ko-KR" altLang="en-US" sz="13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연동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6" name="Google Shape;110;p18">
            <a:extLst>
              <a:ext uri="{FF2B5EF4-FFF2-40B4-BE49-F238E27FC236}">
                <a16:creationId xmlns:a16="http://schemas.microsoft.com/office/drawing/2014/main" id="{1FF6E346-2EA5-4783-BEE6-8D9435020C17}"/>
              </a:ext>
            </a:extLst>
          </p:cNvPr>
          <p:cNvSpPr txBox="1"/>
          <p:nvPr/>
        </p:nvSpPr>
        <p:spPr>
          <a:xfrm>
            <a:off x="533847" y="9008067"/>
            <a:ext cx="6687922" cy="128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Unity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환경 구축과 레이아웃 구축 시 주의사항 숙지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Unity 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스크립트 라이프 사이클의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C#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문법과 자료구조 및 코드연계방법의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사용자의 기기마다 </a:t>
            </a: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GPS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의 정확도가 상이한 점에 대한 이해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PM</a:t>
            </a:r>
            <a:r>
              <a:rPr lang="ko-KR" altLang="en-US" sz="1400" spc="-15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으로써 프로젝트 일정관리에 대한 노하우 축적</a:t>
            </a:r>
            <a:endParaRPr lang="en-US" altLang="ko-KR" sz="1200" spc="-15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lvl="0">
              <a:lnSpc>
                <a:spcPct val="120000"/>
              </a:lnSpc>
            </a:pPr>
            <a:endParaRPr sz="1200" spc="-150" dirty="0">
              <a:solidFill>
                <a:schemeClr val="bg1">
                  <a:lumMod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Gothic A1"/>
              <a:sym typeface="Gothic A1"/>
            </a:endParaRPr>
          </a:p>
        </p:txBody>
      </p:sp>
      <p:sp>
        <p:nvSpPr>
          <p:cNvPr id="18" name="Google Shape;133;p18">
            <a:extLst>
              <a:ext uri="{FF2B5EF4-FFF2-40B4-BE49-F238E27FC236}">
                <a16:creationId xmlns:a16="http://schemas.microsoft.com/office/drawing/2014/main" id="{948B69F3-258E-4842-A10E-DA46DCC855AD}"/>
              </a:ext>
            </a:extLst>
          </p:cNvPr>
          <p:cNvSpPr/>
          <p:nvPr/>
        </p:nvSpPr>
        <p:spPr>
          <a:xfrm>
            <a:off x="446922" y="8426224"/>
            <a:ext cx="6840000" cy="86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oto Sans KR" panose="020B0500000000000000" pitchFamily="34" charset="-128"/>
                <a:ea typeface="Noto Sans KR" panose="020B0500000000000000" pitchFamily="34" charset="-128"/>
              </a:rPr>
              <a:t> </a:t>
            </a:r>
            <a:endParaRPr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AB84D82-2732-4D72-B2E0-1F687274FDCC}"/>
              </a:ext>
            </a:extLst>
          </p:cNvPr>
          <p:cNvSpPr/>
          <p:nvPr/>
        </p:nvSpPr>
        <p:spPr>
          <a:xfrm>
            <a:off x="254446" y="-251677"/>
            <a:ext cx="11806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32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No</a:t>
            </a:r>
            <a:r>
              <a:rPr lang="en-US" altLang="ko-KR" sz="5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.</a:t>
            </a:r>
            <a:r>
              <a:rPr lang="en-US" altLang="ko-KR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4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09702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5346</TotalTime>
  <Words>973</Words>
  <Application>Microsoft Office PowerPoint</Application>
  <PresentationFormat>사용자 지정</PresentationFormat>
  <Paragraphs>170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5</vt:lpstr>
      <vt:lpstr>6</vt:lpstr>
      <vt:lpstr>Noto Sans KR</vt:lpstr>
      <vt:lpstr>Malgun Gothic</vt:lpstr>
      <vt:lpstr>Malgun Gothic</vt:lpstr>
      <vt:lpstr>한컴 말랑말랑 Bold</vt:lpstr>
      <vt:lpstr>Arial</vt:lpstr>
      <vt:lpstr>Arial Black</vt:lpstr>
      <vt:lpstr>Wingdings</vt:lpstr>
      <vt:lpstr>basic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USER</cp:lastModifiedBy>
  <cp:revision>111</cp:revision>
  <dcterms:modified xsi:type="dcterms:W3CDTF">2022-07-04T06:35:50Z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