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66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70-405E-A0F6-DD40F9245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70-405E-A0F6-DD40F9245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3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SEDERHANA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Simple Linear Regression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1 Independent Variable (IV) </a:t>
                </a:r>
                <a:r>
                  <a:rPr lang="en-US" dirty="0" err="1">
                    <a:solidFill>
                      <a:schemeClr val="tx1"/>
                    </a:solidFill>
                  </a:rPr>
                  <a:t>dan</a:t>
                </a:r>
                <a:r>
                  <a:rPr lang="en-US" dirty="0">
                    <a:solidFill>
                      <a:schemeClr val="tx1"/>
                    </a:solidFill>
                  </a:rPr>
                  <a:t> 1 Dependent Variable (DV) (one to one)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ŷ = 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𝑐𝑜𝑣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y̅ - 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x̅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2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SEDERHANA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15334"/>
              </p:ext>
            </p:extLst>
          </p:nvPr>
        </p:nvGraphicFramePr>
        <p:xfrm>
          <a:off x="1096962" y="1846264"/>
          <a:ext cx="8946503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89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SEDERHANA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372929"/>
                  </p:ext>
                </p:extLst>
              </p:nvPr>
            </p:nvGraphicFramePr>
            <p:xfrm>
              <a:off x="1598271" y="2611822"/>
              <a:ext cx="905641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856">
                      <a:extLst>
                        <a:ext uri="{9D8B030D-6E8A-4147-A177-3AD203B41FA5}">
                          <a16:colId xmlns:a16="http://schemas.microsoft.com/office/drawing/2014/main" val="2160914329"/>
                        </a:ext>
                      </a:extLst>
                    </a:gridCol>
                    <a:gridCol w="851338">
                      <a:extLst>
                        <a:ext uri="{9D8B030D-6E8A-4147-A177-3AD203B41FA5}">
                          <a16:colId xmlns:a16="http://schemas.microsoft.com/office/drawing/2014/main" val="3613581256"/>
                        </a:ext>
                      </a:extLst>
                    </a:gridCol>
                    <a:gridCol w="1713186">
                      <a:extLst>
                        <a:ext uri="{9D8B030D-6E8A-4147-A177-3AD203B41FA5}">
                          <a16:colId xmlns:a16="http://schemas.microsoft.com/office/drawing/2014/main" val="88837622"/>
                        </a:ext>
                      </a:extLst>
                    </a:gridCol>
                    <a:gridCol w="1555531">
                      <a:extLst>
                        <a:ext uri="{9D8B030D-6E8A-4147-A177-3AD203B41FA5}">
                          <a16:colId xmlns:a16="http://schemas.microsoft.com/office/drawing/2014/main" val="3409147435"/>
                        </a:ext>
                      </a:extLst>
                    </a:gridCol>
                    <a:gridCol w="2165131">
                      <a:extLst>
                        <a:ext uri="{9D8B030D-6E8A-4147-A177-3AD203B41FA5}">
                          <a16:colId xmlns:a16="http://schemas.microsoft.com/office/drawing/2014/main" val="180856840"/>
                        </a:ext>
                      </a:extLst>
                    </a:gridCol>
                    <a:gridCol w="1902376">
                      <a:extLst>
                        <a:ext uri="{9D8B030D-6E8A-4147-A177-3AD203B41FA5}">
                          <a16:colId xmlns:a16="http://schemas.microsoft.com/office/drawing/2014/main" val="14667964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̅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961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88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5598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01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240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372929"/>
                  </p:ext>
                </p:extLst>
              </p:nvPr>
            </p:nvGraphicFramePr>
            <p:xfrm>
              <a:off x="1598271" y="2611822"/>
              <a:ext cx="905641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856">
                      <a:extLst>
                        <a:ext uri="{9D8B030D-6E8A-4147-A177-3AD203B41FA5}">
                          <a16:colId xmlns:a16="http://schemas.microsoft.com/office/drawing/2014/main" val="2160914329"/>
                        </a:ext>
                      </a:extLst>
                    </a:gridCol>
                    <a:gridCol w="851338">
                      <a:extLst>
                        <a:ext uri="{9D8B030D-6E8A-4147-A177-3AD203B41FA5}">
                          <a16:colId xmlns:a16="http://schemas.microsoft.com/office/drawing/2014/main" val="3613581256"/>
                        </a:ext>
                      </a:extLst>
                    </a:gridCol>
                    <a:gridCol w="1713186">
                      <a:extLst>
                        <a:ext uri="{9D8B030D-6E8A-4147-A177-3AD203B41FA5}">
                          <a16:colId xmlns:a16="http://schemas.microsoft.com/office/drawing/2014/main" val="88837622"/>
                        </a:ext>
                      </a:extLst>
                    </a:gridCol>
                    <a:gridCol w="1555531">
                      <a:extLst>
                        <a:ext uri="{9D8B030D-6E8A-4147-A177-3AD203B41FA5}">
                          <a16:colId xmlns:a16="http://schemas.microsoft.com/office/drawing/2014/main" val="3409147435"/>
                        </a:ext>
                      </a:extLst>
                    </a:gridCol>
                    <a:gridCol w="2165131">
                      <a:extLst>
                        <a:ext uri="{9D8B030D-6E8A-4147-A177-3AD203B41FA5}">
                          <a16:colId xmlns:a16="http://schemas.microsoft.com/office/drawing/2014/main" val="180856840"/>
                        </a:ext>
                      </a:extLst>
                    </a:gridCol>
                    <a:gridCol w="1902376">
                      <a:extLst>
                        <a:ext uri="{9D8B030D-6E8A-4147-A177-3AD203B41FA5}">
                          <a16:colId xmlns:a16="http://schemas.microsoft.com/office/drawing/2014/main" val="14667964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2" t="-9836" r="-32989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313" t="-9836" r="-262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0986" t="-9836" r="-8901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603" t="-9836" r="-1282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961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-1.8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88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5598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01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240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702773" y="479524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x̅ = 3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4876" y="4816052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y̅ = 3.8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62976" y="4905214"/>
                <a:ext cx="2086982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 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976" y="4905214"/>
                <a:ext cx="2086982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87213" y="4908819"/>
                <a:ext cx="1519282" cy="596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213" y="4908819"/>
                <a:ext cx="1519282" cy="596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5224" y="5597863"/>
                <a:ext cx="3317383" cy="841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=0.8</a:t>
                </a:r>
              </a:p>
              <a:p>
                <a:pPr lvl="1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4" y="5597863"/>
                <a:ext cx="3317383" cy="841064"/>
              </a:xfrm>
              <a:prstGeom prst="rect">
                <a:avLst/>
              </a:prstGeom>
              <a:blipFill>
                <a:blip r:embed="rId5"/>
                <a:stretch>
                  <a:fillRect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96699" y="5418230"/>
            <a:ext cx="22188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y̅ -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x̅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= 3.8 -0.8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= 1.4</a:t>
            </a: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5210" y="5626844"/>
            <a:ext cx="20217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ŷ =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= 1.4 +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0.8x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SEDERHANA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703848"/>
              </p:ext>
            </p:extLst>
          </p:nvPr>
        </p:nvGraphicFramePr>
        <p:xfrm>
          <a:off x="1096962" y="1846264"/>
          <a:ext cx="8946503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40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BERGANDA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ŷ =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… +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Setiap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koefisien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diinterpretasikan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estimasi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perubahan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y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ketika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variabel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x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bertambah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unit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semua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variabel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yang lain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konstan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ŷ = 12 +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Dari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persamaan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atas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disimpulkan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bahwa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setiap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naiknya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unit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y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bertambah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sebesar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5 unit. Dan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setiap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naiknya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unit </a:t>
            </a:r>
            <a:r>
              <a:rPr lang="en-US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y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bertambah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mbria Math" panose="02040503050406030204" pitchFamily="18" charset="0"/>
              </a:rPr>
              <a:t>sebesar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3 unit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84573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 err="1"/>
              <a:t>jumlah</a:t>
            </a:r>
            <a:r>
              <a:rPr lang="en-US" dirty="0"/>
              <a:t> independent variable</a:t>
            </a:r>
          </a:p>
          <a:p>
            <a:r>
              <a:rPr lang="en-US" dirty="0"/>
              <a:t>b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indepentdent</a:t>
            </a:r>
            <a:r>
              <a:rPr lang="en-US" dirty="0"/>
              <a:t> variable </a:t>
            </a:r>
            <a:r>
              <a:rPr lang="en-US" dirty="0" err="1"/>
              <a:t>ke-i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1317</TotalTime>
  <Words>251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Retrospect</vt:lpstr>
      <vt:lpstr>REGRESI LINEAR SEDERHANA</vt:lpstr>
      <vt:lpstr>REGRESI LINEAR SEDERHANA</vt:lpstr>
      <vt:lpstr>REGRESI LINEAR SEDERHANA</vt:lpstr>
      <vt:lpstr>REGRESI LINEAR SEDERHANA</vt:lpstr>
      <vt:lpstr>REGRESI LINEAR BERGANDA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dan clustering</dc:title>
  <dc:creator>Gibran Zidane</dc:creator>
  <cp:lastModifiedBy>LENOVO</cp:lastModifiedBy>
  <cp:revision>204</cp:revision>
  <dcterms:created xsi:type="dcterms:W3CDTF">2018-04-10T12:24:23Z</dcterms:created>
  <dcterms:modified xsi:type="dcterms:W3CDTF">2020-02-17T04:49:00Z</dcterms:modified>
</cp:coreProperties>
</file>