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57" r:id="rId8"/>
    <p:sldId id="265" r:id="rId9"/>
    <p:sldId id="266" r:id="rId10"/>
    <p:sldId id="267" r:id="rId11"/>
    <p:sldId id="268" r:id="rId12"/>
    <p:sldId id="269" r:id="rId13"/>
    <p:sldId id="25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forward val="1"/>
            <c:backward val="1"/>
            <c:dispRSqr val="0"/>
            <c:dispEq val="0"/>
          </c:trendline>
          <c:xVal>
            <c:numRef>
              <c:f>Sheet1!$A$2:$A$9</c:f>
              <c:numCache>
                <c:formatCode>General</c:formatCode>
                <c:ptCount val="8"/>
                <c:pt idx="0">
                  <c:v>5</c:v>
                </c:pt>
                <c:pt idx="1">
                  <c:v>13</c:v>
                </c:pt>
                <c:pt idx="2">
                  <c:v>2.2999999999999998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5.7</c:v>
                </c:pt>
                <c:pt idx="7">
                  <c:v>12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11</c:v>
                </c:pt>
                <c:pt idx="1">
                  <c:v>32</c:v>
                </c:pt>
                <c:pt idx="2">
                  <c:v>6</c:v>
                </c:pt>
                <c:pt idx="3">
                  <c:v>10</c:v>
                </c:pt>
                <c:pt idx="4">
                  <c:v>13</c:v>
                </c:pt>
                <c:pt idx="5">
                  <c:v>20</c:v>
                </c:pt>
                <c:pt idx="6">
                  <c:v>13</c:v>
                </c:pt>
                <c:pt idx="7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53-40F1-BDF8-A0B190633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3327359"/>
        <c:axId val="2093327775"/>
      </c:scatterChart>
      <c:valAx>
        <c:axId val="2093327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775"/>
        <c:crosses val="autoZero"/>
        <c:crossBetween val="midCat"/>
      </c:valAx>
      <c:valAx>
        <c:axId val="209332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3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forward val="1"/>
            <c:backward val="1"/>
            <c:dispRSqr val="0"/>
            <c:dispEq val="0"/>
          </c:trendline>
          <c:xVal>
            <c:numRef>
              <c:f>Sheet1!$A$2:$A$9</c:f>
              <c:numCache>
                <c:formatCode>General</c:formatCode>
                <c:ptCount val="8"/>
                <c:pt idx="0">
                  <c:v>5</c:v>
                </c:pt>
                <c:pt idx="1">
                  <c:v>13</c:v>
                </c:pt>
                <c:pt idx="2">
                  <c:v>2.2999999999999998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5.7</c:v>
                </c:pt>
                <c:pt idx="7">
                  <c:v>12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11</c:v>
                </c:pt>
                <c:pt idx="1">
                  <c:v>32</c:v>
                </c:pt>
                <c:pt idx="2">
                  <c:v>6</c:v>
                </c:pt>
                <c:pt idx="3">
                  <c:v>10</c:v>
                </c:pt>
                <c:pt idx="4">
                  <c:v>13</c:v>
                </c:pt>
                <c:pt idx="5">
                  <c:v>20</c:v>
                </c:pt>
                <c:pt idx="6">
                  <c:v>13</c:v>
                </c:pt>
                <c:pt idx="7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53-40F1-BDF8-A0B190633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3327359"/>
        <c:axId val="2093327775"/>
      </c:scatterChart>
      <c:valAx>
        <c:axId val="2093327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775"/>
        <c:crosses val="autoZero"/>
        <c:crossBetween val="midCat"/>
      </c:valAx>
      <c:valAx>
        <c:axId val="209332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3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forward val="1"/>
            <c:backward val="1"/>
            <c:dispRSqr val="0"/>
            <c:dispEq val="0"/>
          </c:trendline>
          <c:xVal>
            <c:numRef>
              <c:f>Sheet1!$A$2:$A$9</c:f>
              <c:numCache>
                <c:formatCode>General</c:formatCode>
                <c:ptCount val="8"/>
                <c:pt idx="0">
                  <c:v>5</c:v>
                </c:pt>
                <c:pt idx="1">
                  <c:v>13</c:v>
                </c:pt>
                <c:pt idx="2">
                  <c:v>2.2999999999999998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5.7</c:v>
                </c:pt>
                <c:pt idx="7">
                  <c:v>12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11</c:v>
                </c:pt>
                <c:pt idx="1">
                  <c:v>32</c:v>
                </c:pt>
                <c:pt idx="2">
                  <c:v>6</c:v>
                </c:pt>
                <c:pt idx="3">
                  <c:v>10</c:v>
                </c:pt>
                <c:pt idx="4">
                  <c:v>13</c:v>
                </c:pt>
                <c:pt idx="5">
                  <c:v>20</c:v>
                </c:pt>
                <c:pt idx="6">
                  <c:v>13</c:v>
                </c:pt>
                <c:pt idx="7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53-40F1-BDF8-A0B190633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3327359"/>
        <c:axId val="2093327775"/>
      </c:scatterChart>
      <c:valAx>
        <c:axId val="2093327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775"/>
        <c:crosses val="autoZero"/>
        <c:crossBetween val="midCat"/>
      </c:valAx>
      <c:valAx>
        <c:axId val="209332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3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forward val="1"/>
            <c:backward val="1"/>
            <c:dispRSqr val="0"/>
            <c:dispEq val="1"/>
            <c:trendlineLbl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2.3658x + 0.235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Sheet1!$A$2:$A$9</c:f>
              <c:numCache>
                <c:formatCode>General</c:formatCode>
                <c:ptCount val="8"/>
                <c:pt idx="0">
                  <c:v>5</c:v>
                </c:pt>
                <c:pt idx="1">
                  <c:v>13</c:v>
                </c:pt>
                <c:pt idx="2">
                  <c:v>2.2999999999999998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5.7</c:v>
                </c:pt>
                <c:pt idx="7">
                  <c:v>12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11</c:v>
                </c:pt>
                <c:pt idx="1">
                  <c:v>32</c:v>
                </c:pt>
                <c:pt idx="2">
                  <c:v>6</c:v>
                </c:pt>
                <c:pt idx="3">
                  <c:v>10</c:v>
                </c:pt>
                <c:pt idx="4">
                  <c:v>13</c:v>
                </c:pt>
                <c:pt idx="5">
                  <c:v>20</c:v>
                </c:pt>
                <c:pt idx="6">
                  <c:v>13</c:v>
                </c:pt>
                <c:pt idx="7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53-40F1-BDF8-A0B190633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3327359"/>
        <c:axId val="2093327775"/>
      </c:scatterChart>
      <c:valAx>
        <c:axId val="2093327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775"/>
        <c:crosses val="autoZero"/>
        <c:crossBetween val="midCat"/>
      </c:valAx>
      <c:valAx>
        <c:axId val="209332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3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forward val="1"/>
            <c:backward val="1"/>
            <c:dispRSqr val="0"/>
            <c:dispEq val="1"/>
            <c:trendlineLbl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2.3658x + 0.235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Sheet1!$A$2:$A$9</c:f>
              <c:numCache>
                <c:formatCode>General</c:formatCode>
                <c:ptCount val="8"/>
                <c:pt idx="0">
                  <c:v>5</c:v>
                </c:pt>
                <c:pt idx="1">
                  <c:v>13</c:v>
                </c:pt>
                <c:pt idx="2">
                  <c:v>2.2999999999999998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5.7</c:v>
                </c:pt>
                <c:pt idx="7">
                  <c:v>12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11</c:v>
                </c:pt>
                <c:pt idx="1">
                  <c:v>32</c:v>
                </c:pt>
                <c:pt idx="2">
                  <c:v>6</c:v>
                </c:pt>
                <c:pt idx="3">
                  <c:v>10</c:v>
                </c:pt>
                <c:pt idx="4">
                  <c:v>13</c:v>
                </c:pt>
                <c:pt idx="5">
                  <c:v>20</c:v>
                </c:pt>
                <c:pt idx="6">
                  <c:v>13</c:v>
                </c:pt>
                <c:pt idx="7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53-40F1-BDF8-A0B190633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3327359"/>
        <c:axId val="2093327775"/>
      </c:scatterChart>
      <c:valAx>
        <c:axId val="2093327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775"/>
        <c:crosses val="autoZero"/>
        <c:crossBetween val="midCat"/>
      </c:valAx>
      <c:valAx>
        <c:axId val="209332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3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forward val="1"/>
            <c:backward val="1"/>
            <c:dispRSqr val="0"/>
            <c:dispEq val="1"/>
            <c:trendlineLbl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2.3658x + 0.235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Sheet1!$A$2:$A$9</c:f>
              <c:numCache>
                <c:formatCode>General</c:formatCode>
                <c:ptCount val="8"/>
                <c:pt idx="0">
                  <c:v>5</c:v>
                </c:pt>
                <c:pt idx="1">
                  <c:v>13</c:v>
                </c:pt>
                <c:pt idx="2">
                  <c:v>2.2999999999999998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5.7</c:v>
                </c:pt>
                <c:pt idx="7">
                  <c:v>12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11</c:v>
                </c:pt>
                <c:pt idx="1">
                  <c:v>32</c:v>
                </c:pt>
                <c:pt idx="2">
                  <c:v>6</c:v>
                </c:pt>
                <c:pt idx="3">
                  <c:v>10</c:v>
                </c:pt>
                <c:pt idx="4">
                  <c:v>13</c:v>
                </c:pt>
                <c:pt idx="5">
                  <c:v>20</c:v>
                </c:pt>
                <c:pt idx="6">
                  <c:v>13</c:v>
                </c:pt>
                <c:pt idx="7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53-40F1-BDF8-A0B190633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3327359"/>
        <c:axId val="2093327775"/>
      </c:scatterChart>
      <c:valAx>
        <c:axId val="2093327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775"/>
        <c:crosses val="autoZero"/>
        <c:crossBetween val="midCat"/>
      </c:valAx>
      <c:valAx>
        <c:axId val="209332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3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forward val="1"/>
            <c:backward val="1"/>
            <c:dispRSqr val="0"/>
            <c:dispEq val="0"/>
          </c:trendline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3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11</c:v>
                </c:pt>
                <c:pt idx="1">
                  <c:v>32</c:v>
                </c:pt>
                <c:pt idx="2">
                  <c:v>6</c:v>
                </c:pt>
                <c:pt idx="3">
                  <c:v>10</c:v>
                </c:pt>
                <c:pt idx="4">
                  <c:v>13</c:v>
                </c:pt>
                <c:pt idx="5">
                  <c:v>20</c:v>
                </c:pt>
                <c:pt idx="6">
                  <c:v>13</c:v>
                </c:pt>
                <c:pt idx="7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171-4D82-A0D8-1EF5F7021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3327359"/>
        <c:axId val="2093327775"/>
      </c:scatterChart>
      <c:valAx>
        <c:axId val="2093327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775"/>
        <c:crosses val="autoZero"/>
        <c:crossBetween val="midCat"/>
      </c:valAx>
      <c:valAx>
        <c:axId val="209332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3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EDB8-9B3E-4269-83DC-6AAB84DFE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4E7A1-8CD5-421A-BB5B-E6E522BF3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564BD-C046-4215-8607-02A40AC6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2A5E0-00A9-42BD-8616-092A26D9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B22C9-B2AB-4A9C-B6DD-50F8C76F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3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D693-A927-4C1B-B81E-96CD4363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75800-B9EF-4C2C-ADB5-79E3C3180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4A0C7-C5E3-497A-849B-00173CD6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0B1CE-EFE2-462F-B7E6-A0166796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90CC6-A00F-4C1E-954A-F051A21A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29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A9803-1158-4008-AF39-231529740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D027C-DA65-41CD-9E92-9FC841DE9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EFB6-7657-4B68-97B2-B66DF56D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2D475-7B07-4ED5-A2FE-5C4CE9F2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9ACD-6E4D-4F5D-A11F-B2DCD4B7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38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FF9-C1D4-4F9C-BA08-F66099B7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E93ED-36E8-406C-82CC-286475CE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C150-42DD-4527-890A-81275A09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24DBB-58F1-4778-9E89-99B5DC61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2E3FD-E019-4D42-BDD4-76EB65F7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43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9006-ECFF-4B73-9B63-498DF4A6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D3982-5353-4CEB-84DB-E834CB095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9CAEE-A506-4284-BDCE-5E650AD1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C2FE2-1E55-452F-9F11-EC7A5818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B5072-9463-49FE-8097-A1BDD719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29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C3D9-058B-4BA6-8367-13942ECC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BD9FD-70B1-4DDD-9773-19A9C4AC0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30C7-4DC2-4791-87D6-216F0D737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14008-73F0-4C80-A347-250DB67D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1E70A-6547-48E9-A94A-5E770195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749B6-1B03-4812-8D44-B16C07C2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9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075F-4BDC-4229-9A03-E517522A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7F34C-603D-4255-A8CE-52D9032F6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0DBC9-DD4A-4C7A-B680-FD037029F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AAF49-F7C4-49E5-80C0-8A9E2EC5F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2E39E-1895-4CCE-A54E-02BFC6E29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6086E-4FE0-416B-BEE9-E0722345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AAEFE-19A4-440B-8778-6CD4A82B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98B88-A9B1-48D8-8C98-C107BD0D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56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C064-B19A-4F11-9C33-CF80E666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5112B-1E08-42F3-A8FB-7CA312B2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956C6-83DA-4346-961C-0593C1FC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92493-E152-4F56-9A5C-8F9867B2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83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300DF-3D81-4439-955E-563EA695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87683-0ED8-42BF-A439-4B867498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A43F5-AC31-4C0F-B9F7-9B586AB6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03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1E20-B48E-4149-B82C-CAA1F211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C786-677E-4790-8D90-AE95AD578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E4469-090A-4324-B94B-0725726BA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65950-508B-49D0-9217-ECA266BD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D46FB-312A-4B6F-9C04-2E3FF3E4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B9445-E995-4E24-B44F-D1CACA87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2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BA48-1837-4BCE-9F7D-02DCA389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F8F78-8FE3-4EEC-BA2E-2D16E1D27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2A4D4-CD6A-42C9-B568-2FB87370D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F3151-D934-4B40-A1B8-264AEEBA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1DED9-4F7C-45E6-8D79-EB1F2B0A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92295-DB38-4818-BEC9-199B8876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08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95AB1-15DA-49E2-9967-BE00AF7F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4E452-8F16-47E1-BEB2-1E26CEBA7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DEF71-30F8-4B34-AEC5-89DDD5A18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A0DF1-DEA7-4991-B4A7-AECDCDD3D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15393-BFDF-4E2E-9E49-E2F77CE3B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89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48934C-FEBE-4B71-8028-CCA0FB6F580D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baseline="-250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baseline="-2500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baseline="-250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48934C-FEBE-4B71-8028-CCA0FB6F5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63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FA25B58F-A268-4055-BAB1-804D02FD8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0486"/>
            <a:ext cx="9144000" cy="1655762"/>
          </a:xfrm>
        </p:spPr>
        <p:txBody>
          <a:bodyPr/>
          <a:lstStyle/>
          <a:p>
            <a:r>
              <a:rPr lang="en-GB" dirty="0"/>
              <a:t>Coefficient of Determination</a:t>
            </a:r>
          </a:p>
        </p:txBody>
      </p:sp>
    </p:spTree>
    <p:extLst>
      <p:ext uri="{BB962C8B-B14F-4D97-AF65-F5344CB8AC3E}">
        <p14:creationId xmlns:p14="http://schemas.microsoft.com/office/powerpoint/2010/main" val="691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4642C50-2729-463B-B465-8A7A1352A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7592794"/>
                  </p:ext>
                </p:extLst>
              </p:nvPr>
            </p:nvGraphicFramePr>
            <p:xfrm>
              <a:off x="7987005" y="1458604"/>
              <a:ext cx="3144417" cy="3349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8139">
                      <a:extLst>
                        <a:ext uri="{9D8B030D-6E8A-4147-A177-3AD203B41FA5}">
                          <a16:colId xmlns:a16="http://schemas.microsoft.com/office/drawing/2014/main" val="4127930058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2626119612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1612569410"/>
                        </a:ext>
                      </a:extLst>
                    </a:gridCol>
                  </a:tblGrid>
                  <a:tr h="382407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X1 (Distance)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 (Fee)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279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12.064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6487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30.9904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59988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5.67634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7749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9.6982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70695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14.4298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572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16.7956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81879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13.72006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6755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28.6246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2596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4642C50-2729-463B-B465-8A7A1352A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7592794"/>
                  </p:ext>
                </p:extLst>
              </p:nvPr>
            </p:nvGraphicFramePr>
            <p:xfrm>
              <a:off x="7987005" y="1458604"/>
              <a:ext cx="3144417" cy="3349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8139">
                      <a:extLst>
                        <a:ext uri="{9D8B030D-6E8A-4147-A177-3AD203B41FA5}">
                          <a16:colId xmlns:a16="http://schemas.microsoft.com/office/drawing/2014/main" val="4127930058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2626119612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1612569410"/>
                        </a:ext>
                      </a:extLst>
                    </a:gridCol>
                  </a:tblGrid>
                  <a:tr h="382407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X1 (Distance)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 (Fee)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163" t="-1587" r="-2326" b="-79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79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12.064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6487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30.9904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59988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5.67634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7749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9.6982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70695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14.4298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572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16.7956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81879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13.72006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6755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28.6246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259622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" name="Content Placeholder 10">
            <a:extLst>
              <a:ext uri="{FF2B5EF4-FFF2-40B4-BE49-F238E27FC236}">
                <a16:creationId xmlns:a16="http://schemas.microsoft.com/office/drawing/2014/main" id="{35576817-ABAB-4A09-98A6-1CD9003E6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987909"/>
              </p:ext>
            </p:extLst>
          </p:nvPr>
        </p:nvGraphicFramePr>
        <p:xfrm>
          <a:off x="0" y="21127"/>
          <a:ext cx="7577940" cy="354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849102-D26F-45C0-82C8-9C1BB11981A4}"/>
              </a:ext>
            </a:extLst>
          </p:cNvPr>
          <p:cNvCxnSpPr>
            <a:cxnSpLocks/>
          </p:cNvCxnSpPr>
          <p:nvPr/>
        </p:nvCxnSpPr>
        <p:spPr>
          <a:xfrm>
            <a:off x="971866" y="1981153"/>
            <a:ext cx="55330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E2B7D8-2809-48D8-84F2-4BD008F82A81}"/>
                  </a:ext>
                </a:extLst>
              </p:cNvPr>
              <p:cNvSpPr txBox="1"/>
              <p:nvPr/>
            </p:nvSpPr>
            <p:spPr>
              <a:xfrm>
                <a:off x="1576873" y="4952070"/>
                <a:ext cx="2318006" cy="619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570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𝑓𝑖𝑡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570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E2B7D8-2809-48D8-84F2-4BD008F8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73" y="4952070"/>
                <a:ext cx="2318006" cy="6193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1709571-0917-4687-8815-F67945EBD23F}"/>
              </a:ext>
            </a:extLst>
          </p:cNvPr>
          <p:cNvSpPr txBox="1"/>
          <p:nvPr/>
        </p:nvSpPr>
        <p:spPr>
          <a:xfrm>
            <a:off x="5896433" y="1704154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y = 16.5</a:t>
            </a:r>
          </a:p>
        </p:txBody>
      </p:sp>
    </p:spTree>
    <p:extLst>
      <p:ext uri="{BB962C8B-B14F-4D97-AF65-F5344CB8AC3E}">
        <p14:creationId xmlns:p14="http://schemas.microsoft.com/office/powerpoint/2010/main" val="290267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4642C50-2729-463B-B465-8A7A1352A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726108"/>
                  </p:ext>
                </p:extLst>
              </p:nvPr>
            </p:nvGraphicFramePr>
            <p:xfrm>
              <a:off x="7880635" y="842783"/>
              <a:ext cx="3452328" cy="3423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082">
                      <a:extLst>
                        <a:ext uri="{9D8B030D-6E8A-4147-A177-3AD203B41FA5}">
                          <a16:colId xmlns:a16="http://schemas.microsoft.com/office/drawing/2014/main" val="4127930058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2626119612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1612569410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1094873051"/>
                        </a:ext>
                      </a:extLst>
                    </a:gridCol>
                  </a:tblGrid>
                  <a:tr h="382407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X1 (Distance)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 (Fee)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279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12.064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1.132096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6487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30.9904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1.019292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59988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5.67634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0.104756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7749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9.6982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0.091083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70695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14.4298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2.044328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572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16.7956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10.26818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81879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13.72006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0.518486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6755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28.6246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2.639325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2596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4642C50-2729-463B-B465-8A7A1352A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726108"/>
                  </p:ext>
                </p:extLst>
              </p:nvPr>
            </p:nvGraphicFramePr>
            <p:xfrm>
              <a:off x="7880635" y="842783"/>
              <a:ext cx="3452328" cy="3423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082">
                      <a:extLst>
                        <a:ext uri="{9D8B030D-6E8A-4147-A177-3AD203B41FA5}">
                          <a16:colId xmlns:a16="http://schemas.microsoft.com/office/drawing/2014/main" val="4127930058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2626119612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1612569410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10948730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X1 (Distance)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 (Fee)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04" t="-1333" r="-102817" b="-6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04" t="-1333" r="-2817" b="-6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79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12.064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1.132096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6487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30.9904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1.019292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59988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5.67634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0.104756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7749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9.6982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0.091083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70695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14.4298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2.044328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572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16.7956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10.26818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81879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13.72006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0.518486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6755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28.6246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2.639325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259622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" name="Content Placeholder 10">
            <a:extLst>
              <a:ext uri="{FF2B5EF4-FFF2-40B4-BE49-F238E27FC236}">
                <a16:creationId xmlns:a16="http://schemas.microsoft.com/office/drawing/2014/main" id="{35576817-ABAB-4A09-98A6-1CD9003E6C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21127"/>
          <a:ext cx="7577940" cy="354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849102-D26F-45C0-82C8-9C1BB11981A4}"/>
              </a:ext>
            </a:extLst>
          </p:cNvPr>
          <p:cNvCxnSpPr>
            <a:cxnSpLocks/>
          </p:cNvCxnSpPr>
          <p:nvPr/>
        </p:nvCxnSpPr>
        <p:spPr>
          <a:xfrm>
            <a:off x="971866" y="1981153"/>
            <a:ext cx="55330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E2B7D8-2809-48D8-84F2-4BD008F82A81}"/>
                  </a:ext>
                </a:extLst>
              </p:cNvPr>
              <p:cNvSpPr txBox="1"/>
              <p:nvPr/>
            </p:nvSpPr>
            <p:spPr>
              <a:xfrm>
                <a:off x="1576873" y="4952070"/>
                <a:ext cx="2021964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570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17.82</m:t>
                          </m:r>
                        </m:num>
                        <m:den>
                          <m:r>
                            <a:rPr lang="en-GB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570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E2B7D8-2809-48D8-84F2-4BD008F8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73" y="4952070"/>
                <a:ext cx="2021964" cy="618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1709571-0917-4687-8815-F67945EBD23F}"/>
              </a:ext>
            </a:extLst>
          </p:cNvPr>
          <p:cNvSpPr txBox="1"/>
          <p:nvPr/>
        </p:nvSpPr>
        <p:spPr>
          <a:xfrm>
            <a:off x="5896433" y="1704154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y = 16.5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A3353E-4AD6-40C0-A125-EC63856FD485}"/>
                  </a:ext>
                </a:extLst>
              </p:cNvPr>
              <p:cNvSpPr/>
              <p:nvPr/>
            </p:nvSpPr>
            <p:spPr>
              <a:xfrm>
                <a:off x="10251853" y="4298272"/>
                <a:ext cx="13181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𝑓𝑖𝑡</m:t>
                          </m:r>
                        </m:e>
                      </m:d>
                      <m:r>
                        <a:rPr lang="en-GB" sz="12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17.8</m:t>
                      </m:r>
                      <m:r>
                        <a:rPr lang="en-GB" sz="12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</a:p>
              <a:p>
                <a:endParaRPr lang="en-GB" sz="12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A3353E-4AD6-40C0-A125-EC63856FD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853" y="4298272"/>
                <a:ext cx="1318105" cy="461665"/>
              </a:xfrm>
              <a:prstGeom prst="rect">
                <a:avLst/>
              </a:prstGeom>
              <a:blipFill>
                <a:blip r:embed="rId5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E6ABD-20A7-45A0-B417-197625EAFE07}"/>
                  </a:ext>
                </a:extLst>
              </p:cNvPr>
              <p:cNvSpPr txBox="1"/>
              <p:nvPr/>
            </p:nvSpPr>
            <p:spPr>
              <a:xfrm>
                <a:off x="1576873" y="5570444"/>
                <a:ext cx="1361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=0.969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E6ABD-20A7-45A0-B417-197625EAF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73" y="5570444"/>
                <a:ext cx="13615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56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4642C50-2729-463B-B465-8A7A1352AC9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880635" y="842783"/>
              <a:ext cx="3452328" cy="3423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082">
                      <a:extLst>
                        <a:ext uri="{9D8B030D-6E8A-4147-A177-3AD203B41FA5}">
                          <a16:colId xmlns:a16="http://schemas.microsoft.com/office/drawing/2014/main" val="4127930058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2626119612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1612569410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1094873051"/>
                        </a:ext>
                      </a:extLst>
                    </a:gridCol>
                  </a:tblGrid>
                  <a:tr h="382407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X1 (Distance)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 (Fee)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279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12.064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1.132096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6487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30.9904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1.019292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59988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5.67634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0.104756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7749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9.6982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0.091083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70695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14.4298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2.044328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572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16.7956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10.26818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81879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13.72006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0.518486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6755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28.6246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2.639325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2596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4642C50-2729-463B-B465-8A7A1352AC9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880635" y="842783"/>
              <a:ext cx="3452328" cy="3423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082">
                      <a:extLst>
                        <a:ext uri="{9D8B030D-6E8A-4147-A177-3AD203B41FA5}">
                          <a16:colId xmlns:a16="http://schemas.microsoft.com/office/drawing/2014/main" val="4127930058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2626119612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1612569410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10948730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X1 (Distance)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 (Fee)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04" t="-1333" r="-102817" b="-6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04" t="-1333" r="-2817" b="-6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79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12.064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1.132096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6487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30.9904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1.019292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59988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5.67634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0.104756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7749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9.6982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0.091083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70695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14.4298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2.044328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572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16.7956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10.26818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81879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13.72006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0.518486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6755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28.6246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2.639325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259622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" name="Content Placeholder 10">
            <a:extLst>
              <a:ext uri="{FF2B5EF4-FFF2-40B4-BE49-F238E27FC236}">
                <a16:creationId xmlns:a16="http://schemas.microsoft.com/office/drawing/2014/main" id="{35576817-ABAB-4A09-98A6-1CD9003E6C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21127"/>
          <a:ext cx="7577940" cy="354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849102-D26F-45C0-82C8-9C1BB11981A4}"/>
              </a:ext>
            </a:extLst>
          </p:cNvPr>
          <p:cNvCxnSpPr>
            <a:cxnSpLocks/>
          </p:cNvCxnSpPr>
          <p:nvPr/>
        </p:nvCxnSpPr>
        <p:spPr>
          <a:xfrm>
            <a:off x="971866" y="1981153"/>
            <a:ext cx="55330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709571-0917-4687-8815-F67945EBD23F}"/>
              </a:ext>
            </a:extLst>
          </p:cNvPr>
          <p:cNvSpPr txBox="1"/>
          <p:nvPr/>
        </p:nvSpPr>
        <p:spPr>
          <a:xfrm>
            <a:off x="5896433" y="1704154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y = 16.5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A3353E-4AD6-40C0-A125-EC63856FD485}"/>
                  </a:ext>
                </a:extLst>
              </p:cNvPr>
              <p:cNvSpPr/>
              <p:nvPr/>
            </p:nvSpPr>
            <p:spPr>
              <a:xfrm>
                <a:off x="10251853" y="4298272"/>
                <a:ext cx="13181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𝑓𝑖𝑡</m:t>
                          </m:r>
                        </m:e>
                      </m:d>
                      <m:r>
                        <a:rPr lang="en-GB" sz="12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17.8</m:t>
                      </m:r>
                      <m:r>
                        <a:rPr lang="en-GB" sz="12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</a:p>
              <a:p>
                <a:endParaRPr lang="en-GB" sz="12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A3353E-4AD6-40C0-A125-EC63856FD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853" y="4298272"/>
                <a:ext cx="1318105" cy="461665"/>
              </a:xfrm>
              <a:prstGeom prst="rect">
                <a:avLst/>
              </a:prstGeom>
              <a:blipFill>
                <a:blip r:embed="rId4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E6ABD-20A7-45A0-B417-197625EAFE07}"/>
                  </a:ext>
                </a:extLst>
              </p:cNvPr>
              <p:cNvSpPr txBox="1"/>
              <p:nvPr/>
            </p:nvSpPr>
            <p:spPr>
              <a:xfrm>
                <a:off x="774440" y="4575271"/>
                <a:ext cx="1361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=0.969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E6ABD-20A7-45A0-B417-197625EAF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40" y="4575271"/>
                <a:ext cx="13615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D3EBF74-416B-4388-813B-79EC2641BCBA}"/>
              </a:ext>
            </a:extLst>
          </p:cNvPr>
          <p:cNvSpPr txBox="1"/>
          <p:nvPr/>
        </p:nvSpPr>
        <p:spPr>
          <a:xfrm>
            <a:off x="774440" y="4963583"/>
            <a:ext cx="432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Variabel</a:t>
            </a:r>
            <a:r>
              <a:rPr lang="en-GB" dirty="0"/>
              <a:t> X1 </a:t>
            </a:r>
            <a:r>
              <a:rPr lang="en-GB" dirty="0" err="1"/>
              <a:t>menjelaskan</a:t>
            </a:r>
            <a:r>
              <a:rPr lang="en-GB" dirty="0"/>
              <a:t> 96.9% </a:t>
            </a:r>
            <a:r>
              <a:rPr lang="en-GB" dirty="0" err="1"/>
              <a:t>variasi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329574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158A903E-F6ED-4892-9959-9AA97C0BA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40795"/>
              </p:ext>
            </p:extLst>
          </p:nvPr>
        </p:nvGraphicFramePr>
        <p:xfrm>
          <a:off x="8229600" y="1458604"/>
          <a:ext cx="3815697" cy="3349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456">
                  <a:extLst>
                    <a:ext uri="{9D8B030D-6E8A-4147-A177-3AD203B41FA5}">
                      <a16:colId xmlns:a16="http://schemas.microsoft.com/office/drawing/2014/main" val="4127930058"/>
                    </a:ext>
                  </a:extLst>
                </a:gridCol>
                <a:gridCol w="2001241">
                  <a:extLst>
                    <a:ext uri="{9D8B030D-6E8A-4147-A177-3AD203B41FA5}">
                      <a16:colId xmlns:a16="http://schemas.microsoft.com/office/drawing/2014/main" val="2626119612"/>
                    </a:ext>
                  </a:extLst>
                </a:gridCol>
              </a:tblGrid>
              <a:tr h="382407">
                <a:tc>
                  <a:txBody>
                    <a:bodyPr/>
                    <a:lstStyle/>
                    <a:p>
                      <a:r>
                        <a:rPr lang="en-GB" dirty="0"/>
                        <a:t>X2 (</a:t>
                      </a:r>
                      <a:r>
                        <a:rPr lang="en-GB" dirty="0" err="1"/>
                        <a:t>N_orders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 (Fee)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9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8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98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49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72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96229"/>
                  </a:ext>
                </a:extLst>
              </a:tr>
            </a:tbl>
          </a:graphicData>
        </a:graphic>
      </p:graphicFrame>
      <p:graphicFrame>
        <p:nvGraphicFramePr>
          <p:cNvPr id="5" name="Content Placeholder 10">
            <a:extLst>
              <a:ext uri="{FF2B5EF4-FFF2-40B4-BE49-F238E27FC236}">
                <a16:creationId xmlns:a16="http://schemas.microsoft.com/office/drawing/2014/main" id="{7F2D30C4-1850-4FFF-B9FE-4258CD8AD9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701471"/>
              </p:ext>
            </p:extLst>
          </p:nvPr>
        </p:nvGraphicFramePr>
        <p:xfrm>
          <a:off x="409065" y="1259035"/>
          <a:ext cx="7400658" cy="354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3716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6D9EC8-4C09-49A0-8CC4-8C4041E4BF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6D9EC8-4C09-49A0-8CC4-8C4041E4B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9D472B-3D45-42EE-9919-24DA127BA2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X1 </a:t>
                </a:r>
                <a:r>
                  <a:rPr lang="en-GB" dirty="0" err="1"/>
                  <a:t>menjelaskan</a:t>
                </a:r>
                <a:r>
                  <a:rPr lang="en-GB" dirty="0"/>
                  <a:t> 96.9%  </a:t>
                </a:r>
                <a:r>
                  <a:rPr lang="en-GB" dirty="0" err="1"/>
                  <a:t>variasi</a:t>
                </a:r>
                <a:r>
                  <a:rPr lang="en-GB" dirty="0"/>
                  <a:t> </a:t>
                </a:r>
                <a:r>
                  <a:rPr lang="en-GB" dirty="0" err="1"/>
                  <a:t>dari</a:t>
                </a:r>
                <a:r>
                  <a:rPr lang="en-GB" dirty="0"/>
                  <a:t> y</a:t>
                </a:r>
              </a:p>
              <a:p>
                <a:r>
                  <a:rPr lang="en-GB" dirty="0"/>
                  <a:t>X2 </a:t>
                </a:r>
                <a:r>
                  <a:rPr lang="en-GB" dirty="0" err="1"/>
                  <a:t>menjelaskan</a:t>
                </a:r>
                <a:r>
                  <a:rPr lang="en-GB" dirty="0"/>
                  <a:t> 58.7% </a:t>
                </a:r>
                <a:r>
                  <a:rPr lang="en-GB" dirty="0" err="1"/>
                  <a:t>variasi</a:t>
                </a:r>
                <a:r>
                  <a:rPr lang="en-GB" dirty="0"/>
                  <a:t> </a:t>
                </a:r>
                <a:r>
                  <a:rPr lang="en-GB" dirty="0" err="1"/>
                  <a:t>dari</a:t>
                </a:r>
                <a:r>
                  <a:rPr lang="en-GB" dirty="0"/>
                  <a:t> y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menjelaskan</a:t>
                </a:r>
                <a:r>
                  <a:rPr lang="en-GB" dirty="0"/>
                  <a:t> </a:t>
                </a:r>
                <a:r>
                  <a:rPr lang="en-GB" dirty="0" err="1"/>
                  <a:t>seberapa</a:t>
                </a:r>
                <a:r>
                  <a:rPr lang="en-GB" dirty="0"/>
                  <a:t> </a:t>
                </a:r>
                <a:r>
                  <a:rPr lang="en-GB" dirty="0" err="1"/>
                  <a:t>baik</a:t>
                </a:r>
                <a:r>
                  <a:rPr lang="en-GB" dirty="0"/>
                  <a:t> </a:t>
                </a:r>
                <a:r>
                  <a:rPr lang="en-GB" dirty="0" err="1"/>
                  <a:t>suatu</a:t>
                </a:r>
                <a:r>
                  <a:rPr lang="en-GB" dirty="0"/>
                  <a:t> </a:t>
                </a:r>
                <a:r>
                  <a:rPr lang="en-GB" dirty="0" err="1"/>
                  <a:t>atribut</a:t>
                </a:r>
                <a:r>
                  <a:rPr lang="en-GB" dirty="0"/>
                  <a:t> </a:t>
                </a:r>
                <a:r>
                  <a:rPr lang="en-GB" dirty="0" err="1"/>
                  <a:t>menjelaskan</a:t>
                </a:r>
                <a:r>
                  <a:rPr lang="en-GB" dirty="0"/>
                  <a:t> </a:t>
                </a:r>
                <a:r>
                  <a:rPr lang="en-GB" dirty="0" err="1"/>
                  <a:t>variasi</a:t>
                </a:r>
                <a:r>
                  <a:rPr lang="en-GB" dirty="0"/>
                  <a:t> </a:t>
                </a:r>
                <a:r>
                  <a:rPr lang="en-GB" dirty="0" err="1"/>
                  <a:t>suatu</a:t>
                </a:r>
                <a:r>
                  <a:rPr lang="en-GB" dirty="0"/>
                  <a:t> </a:t>
                </a:r>
                <a:r>
                  <a:rPr lang="en-GB" dirty="0" err="1"/>
                  <a:t>fitur</a:t>
                </a:r>
                <a:r>
                  <a:rPr lang="en-GB" dirty="0"/>
                  <a:t> yang </a:t>
                </a:r>
                <a:r>
                  <a:rPr lang="en-GB" dirty="0" err="1"/>
                  <a:t>diobservasi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Apakah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b="0" dirty="0"/>
                  <a:t> </a:t>
                </a:r>
                <a:r>
                  <a:rPr lang="en-GB" b="0" dirty="0" err="1"/>
                  <a:t>dua</a:t>
                </a:r>
                <a:r>
                  <a:rPr lang="en-GB" b="0" dirty="0"/>
                  <a:t> kali </a:t>
                </a:r>
                <a:r>
                  <a:rPr lang="en-GB" b="0" dirty="0" err="1"/>
                  <a:t>lebih</a:t>
                </a:r>
                <a:r>
                  <a:rPr lang="en-GB" b="0" dirty="0"/>
                  <a:t> </a:t>
                </a:r>
                <a:r>
                  <a:rPr lang="en-GB" b="0" dirty="0" err="1"/>
                  <a:t>baik</a:t>
                </a:r>
                <a:r>
                  <a:rPr lang="en-GB" b="0" dirty="0"/>
                  <a:t> </a:t>
                </a:r>
                <a:r>
                  <a:rPr lang="en-GB" b="0" dirty="0" err="1"/>
                  <a:t>dari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b="0" dirty="0"/>
                  <a:t> 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9D472B-3D45-42EE-9919-24DA127BA2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96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E3A2-CE58-4D16-8678-2CBE261A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AC91B-4BDE-4538-B1D9-DBFAB95C5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956"/>
                <a:ext cx="10515600" cy="4351338"/>
              </a:xfrm>
            </p:spPr>
            <p:txBody>
              <a:bodyPr/>
              <a:lstStyle/>
              <a:p>
                <a:r>
                  <a:rPr lang="en-GB" dirty="0"/>
                  <a:t>Korelasi (R)</a:t>
                </a:r>
              </a:p>
              <a:p>
                <a:pPr lvl="1"/>
                <a:r>
                  <a:rPr lang="en-GB" dirty="0"/>
                  <a:t>Nilai R </a:t>
                </a:r>
                <a:r>
                  <a:rPr lang="en-GB" dirty="0" err="1"/>
                  <a:t>dari</a:t>
                </a:r>
                <a:r>
                  <a:rPr lang="en-GB" dirty="0"/>
                  <a:t> 2 </a:t>
                </a:r>
                <a:r>
                  <a:rPr lang="en-GB" dirty="0" err="1"/>
                  <a:t>Variabel</a:t>
                </a:r>
                <a:r>
                  <a:rPr lang="en-GB" dirty="0"/>
                  <a:t> </a:t>
                </a:r>
                <a:r>
                  <a:rPr lang="en-GB" dirty="0" err="1"/>
                  <a:t>kuantitatif</a:t>
                </a:r>
                <a:r>
                  <a:rPr lang="en-GB" dirty="0"/>
                  <a:t> yang </a:t>
                </a:r>
                <a:r>
                  <a:rPr lang="en-GB" dirty="0" err="1"/>
                  <a:t>mendekati</a:t>
                </a:r>
                <a:r>
                  <a:rPr lang="en-GB" dirty="0"/>
                  <a:t> 1 </a:t>
                </a:r>
                <a:r>
                  <a:rPr lang="en-GB" dirty="0" err="1"/>
                  <a:t>atau</a:t>
                </a:r>
                <a:r>
                  <a:rPr lang="en-GB" dirty="0"/>
                  <a:t> -1 </a:t>
                </a:r>
                <a:r>
                  <a:rPr lang="en-GB" dirty="0" err="1"/>
                  <a:t>menandakan</a:t>
                </a:r>
                <a:r>
                  <a:rPr lang="en-GB" dirty="0"/>
                  <a:t> </a:t>
                </a:r>
                <a:r>
                  <a:rPr lang="en-GB" dirty="0" err="1"/>
                  <a:t>korelasi</a:t>
                </a:r>
                <a:r>
                  <a:rPr lang="en-GB" dirty="0"/>
                  <a:t> yang </a:t>
                </a:r>
                <a:r>
                  <a:rPr lang="en-GB" dirty="0" err="1"/>
                  <a:t>kuat</a:t>
                </a:r>
                <a:endParaRPr lang="en-GB" dirty="0"/>
              </a:p>
              <a:p>
                <a:pPr lvl="1"/>
                <a:r>
                  <a:rPr lang="en-GB" dirty="0"/>
                  <a:t>Nilai </a:t>
                </a:r>
                <a:r>
                  <a:rPr lang="en-GB" dirty="0" err="1"/>
                  <a:t>korelasi</a:t>
                </a:r>
                <a:r>
                  <a:rPr lang="en-GB" dirty="0"/>
                  <a:t> </a:t>
                </a:r>
                <a:r>
                  <a:rPr lang="en-GB" dirty="0" err="1"/>
                  <a:t>positif</a:t>
                </a:r>
                <a:r>
                  <a:rPr lang="en-GB" dirty="0"/>
                  <a:t> </a:t>
                </a:r>
                <a:r>
                  <a:rPr lang="en-GB" dirty="0" err="1"/>
                  <a:t>menyatakan</a:t>
                </a:r>
                <a:r>
                  <a:rPr lang="en-GB" dirty="0"/>
                  <a:t> </a:t>
                </a:r>
                <a:r>
                  <a:rPr lang="en-GB" dirty="0" err="1"/>
                  <a:t>kedua</a:t>
                </a:r>
                <a:r>
                  <a:rPr lang="en-GB" dirty="0"/>
                  <a:t> variable </a:t>
                </a:r>
                <a:r>
                  <a:rPr lang="en-GB" dirty="0" err="1"/>
                  <a:t>searah</a:t>
                </a:r>
                <a:endParaRPr lang="en-GB" dirty="0"/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𝑚𝑎𝑘𝑎𝑛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dengan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𝑤𝑒𝑖𝑔h𝑡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Nilai </a:t>
                </a:r>
                <a:r>
                  <a:rPr lang="en-GB" dirty="0" err="1"/>
                  <a:t>korelasi</a:t>
                </a:r>
                <a:r>
                  <a:rPr lang="en-GB" dirty="0"/>
                  <a:t> </a:t>
                </a:r>
                <a:r>
                  <a:rPr lang="en-GB" dirty="0" err="1"/>
                  <a:t>negatif</a:t>
                </a:r>
                <a:r>
                  <a:rPr lang="en-GB" dirty="0"/>
                  <a:t> </a:t>
                </a:r>
                <a:r>
                  <a:rPr lang="en-GB" dirty="0" err="1"/>
                  <a:t>menyatakan</a:t>
                </a:r>
                <a:r>
                  <a:rPr lang="en-GB" dirty="0"/>
                  <a:t> </a:t>
                </a:r>
                <a:r>
                  <a:rPr lang="en-GB" dirty="0" err="1"/>
                  <a:t>nilai</a:t>
                </a:r>
                <a:r>
                  <a:rPr lang="en-GB" dirty="0"/>
                  <a:t> </a:t>
                </a:r>
                <a:r>
                  <a:rPr lang="en-GB" dirty="0" err="1"/>
                  <a:t>kedua</a:t>
                </a:r>
                <a:r>
                  <a:rPr lang="en-GB" dirty="0"/>
                  <a:t> variable </a:t>
                </a:r>
                <a:r>
                  <a:rPr lang="en-GB" dirty="0" err="1"/>
                  <a:t>berlawanan</a:t>
                </a:r>
                <a:endParaRPr lang="en-GB" dirty="0"/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𝑜𝑙𝑎h𝑟𝑎𝑔𝑎</m:t>
                    </m:r>
                  </m:oMath>
                </a14:m>
                <a:r>
                  <a:rPr lang="en-GB" dirty="0"/>
                  <a:t> dengan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𝑤𝑒𝑖𝑔h𝑡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Nilai </a:t>
                </a:r>
                <a:r>
                  <a:rPr lang="en-GB" dirty="0" err="1"/>
                  <a:t>korelasi</a:t>
                </a:r>
                <a:r>
                  <a:rPr lang="en-GB" dirty="0"/>
                  <a:t> </a:t>
                </a:r>
                <a:r>
                  <a:rPr lang="en-GB" dirty="0" err="1"/>
                  <a:t>mendekati</a:t>
                </a:r>
                <a:r>
                  <a:rPr lang="en-GB" dirty="0"/>
                  <a:t> </a:t>
                </a:r>
                <a:r>
                  <a:rPr lang="en-GB" dirty="0" err="1"/>
                  <a:t>nol</a:t>
                </a:r>
                <a:r>
                  <a:rPr lang="en-GB" dirty="0"/>
                  <a:t> </a:t>
                </a:r>
                <a:r>
                  <a:rPr lang="en-GB" dirty="0" err="1"/>
                  <a:t>menyatakan</a:t>
                </a:r>
                <a:r>
                  <a:rPr lang="en-GB" dirty="0"/>
                  <a:t> </a:t>
                </a:r>
                <a:r>
                  <a:rPr lang="en-GB" dirty="0" err="1"/>
                  <a:t>kedua</a:t>
                </a:r>
                <a:r>
                  <a:rPr lang="en-GB" dirty="0"/>
                  <a:t> variable </a:t>
                </a:r>
                <a:r>
                  <a:rPr lang="en-GB" dirty="0" err="1"/>
                  <a:t>tidak</a:t>
                </a:r>
                <a:r>
                  <a:rPr lang="en-GB" dirty="0"/>
                  <a:t> </a:t>
                </a:r>
                <a:r>
                  <a:rPr lang="en-GB" dirty="0" err="1"/>
                  <a:t>ada</a:t>
                </a:r>
                <a:r>
                  <a:rPr lang="en-GB" dirty="0"/>
                  <a:t> </a:t>
                </a:r>
                <a:r>
                  <a:rPr lang="en-GB" dirty="0" err="1"/>
                  <a:t>hubungannya</a:t>
                </a:r>
                <a:r>
                  <a:rPr lang="en-GB" dirty="0"/>
                  <a:t> </a:t>
                </a:r>
                <a:r>
                  <a:rPr lang="en-GB" dirty="0" err="1"/>
                  <a:t>sama</a:t>
                </a:r>
                <a:r>
                  <a:rPr lang="en-GB" dirty="0"/>
                  <a:t> </a:t>
                </a:r>
                <a:r>
                  <a:rPr lang="en-GB" dirty="0" err="1"/>
                  <a:t>sekali</a:t>
                </a:r>
                <a:endParaRPr lang="en-GB" dirty="0"/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dengan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𝑤𝑒𝑖𝑔h𝑡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AC91B-4BDE-4538-B1D9-DBFAB95C5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956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79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2438-8588-4D58-81C6-F8E0AD7C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EB2B61-9ACD-4338-8BFA-CADCA5E74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2" b="28125"/>
          <a:stretch/>
        </p:blipFill>
        <p:spPr>
          <a:xfrm>
            <a:off x="1184119" y="1830647"/>
            <a:ext cx="9823761" cy="3476624"/>
          </a:xfrm>
        </p:spPr>
      </p:pic>
    </p:spTree>
    <p:extLst>
      <p:ext uri="{BB962C8B-B14F-4D97-AF65-F5344CB8AC3E}">
        <p14:creationId xmlns:p14="http://schemas.microsoft.com/office/powerpoint/2010/main" val="73529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CFBD-82E8-4FD2-AE36-CEB68C55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481E-8477-49D6-9DB9-0D434693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48F09-74CF-4560-8FB7-43097599F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56" y="1690688"/>
            <a:ext cx="4577887" cy="39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6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56E9CC-1BD6-4525-8713-6821734E49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56E9CC-1BD6-4525-8713-6821734E4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C8DE8A-5139-4394-9D33-9CA208D964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Kenapa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b="0" dirty="0"/>
                  <a:t> ?</a:t>
                </a:r>
              </a:p>
              <a:p>
                <a:pPr lvl="1"/>
                <a:r>
                  <a:rPr lang="en-GB" dirty="0"/>
                  <a:t>R </a:t>
                </a:r>
                <a:r>
                  <a:rPr lang="en-GB" dirty="0" err="1"/>
                  <a:t>sulit</a:t>
                </a:r>
                <a:r>
                  <a:rPr lang="en-GB" dirty="0"/>
                  <a:t> </a:t>
                </a:r>
                <a:r>
                  <a:rPr lang="en-GB" dirty="0" err="1"/>
                  <a:t>diinterpretasi</a:t>
                </a:r>
                <a:endParaRPr lang="en-GB" dirty="0"/>
              </a:p>
              <a:p>
                <a:pPr lvl="1"/>
                <a:r>
                  <a:rPr lang="en-GB" dirty="0" err="1"/>
                  <a:t>Apakah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b="0" dirty="0"/>
                  <a:t> </a:t>
                </a:r>
                <a:r>
                  <a:rPr lang="en-GB" b="0" dirty="0" err="1"/>
                  <a:t>dua</a:t>
                </a:r>
                <a:r>
                  <a:rPr lang="en-GB" b="0" dirty="0"/>
                  <a:t> kali </a:t>
                </a:r>
                <a:r>
                  <a:rPr lang="en-GB" b="0" dirty="0" err="1"/>
                  <a:t>lebih</a:t>
                </a:r>
                <a:r>
                  <a:rPr lang="en-GB" b="0" dirty="0"/>
                  <a:t> </a:t>
                </a:r>
                <a:r>
                  <a:rPr lang="en-GB" b="0" dirty="0" err="1"/>
                  <a:t>baik</a:t>
                </a:r>
                <a:r>
                  <a:rPr lang="en-GB" b="0" dirty="0"/>
                  <a:t> </a:t>
                </a:r>
                <a:r>
                  <a:rPr lang="en-GB" b="0" dirty="0" err="1"/>
                  <a:t>dari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b="0" dirty="0"/>
                  <a:t> 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b="0" dirty="0"/>
                  <a:t> </a:t>
                </a:r>
                <a:r>
                  <a:rPr lang="en-GB" b="0" dirty="0" err="1"/>
                  <a:t>dua</a:t>
                </a:r>
                <a:r>
                  <a:rPr lang="en-GB" b="0" dirty="0"/>
                  <a:t> kali </a:t>
                </a:r>
                <a:r>
                  <a:rPr lang="en-GB" b="0" dirty="0" err="1"/>
                  <a:t>lebih</a:t>
                </a:r>
                <a:r>
                  <a:rPr lang="en-GB" b="0" dirty="0"/>
                  <a:t> </a:t>
                </a:r>
                <a:r>
                  <a:rPr lang="en-GB" b="0" dirty="0" err="1"/>
                  <a:t>baik</a:t>
                </a:r>
                <a:r>
                  <a:rPr lang="en-GB" b="0" dirty="0"/>
                  <a:t> </a:t>
                </a:r>
                <a:r>
                  <a:rPr lang="en-GB" b="0" dirty="0" err="1"/>
                  <a:t>dari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b="0" dirty="0"/>
                  <a:t> </a:t>
                </a:r>
              </a:p>
              <a:p>
                <a:pPr lvl="1"/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C8DE8A-5139-4394-9D33-9CA208D964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39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EE0A-4A7A-4F5C-9E1E-0E51D2E6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09E5A8-AC50-443D-A366-BEFFE10E0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172036"/>
              </p:ext>
            </p:extLst>
          </p:nvPr>
        </p:nvGraphicFramePr>
        <p:xfrm>
          <a:off x="4117911" y="1890940"/>
          <a:ext cx="4540899" cy="3349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633">
                  <a:extLst>
                    <a:ext uri="{9D8B030D-6E8A-4147-A177-3AD203B41FA5}">
                      <a16:colId xmlns:a16="http://schemas.microsoft.com/office/drawing/2014/main" val="1930380612"/>
                    </a:ext>
                  </a:extLst>
                </a:gridCol>
                <a:gridCol w="1513633">
                  <a:extLst>
                    <a:ext uri="{9D8B030D-6E8A-4147-A177-3AD203B41FA5}">
                      <a16:colId xmlns:a16="http://schemas.microsoft.com/office/drawing/2014/main" val="1267969453"/>
                    </a:ext>
                  </a:extLst>
                </a:gridCol>
                <a:gridCol w="1513633">
                  <a:extLst>
                    <a:ext uri="{9D8B030D-6E8A-4147-A177-3AD203B41FA5}">
                      <a16:colId xmlns:a16="http://schemas.microsoft.com/office/drawing/2014/main" val="4119069691"/>
                    </a:ext>
                  </a:extLst>
                </a:gridCol>
              </a:tblGrid>
              <a:tr h="382407">
                <a:tc>
                  <a:txBody>
                    <a:bodyPr/>
                    <a:lstStyle/>
                    <a:p>
                      <a:r>
                        <a:rPr lang="en-GB" dirty="0"/>
                        <a:t>X1 (Distance)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X2 (</a:t>
                      </a:r>
                      <a:r>
                        <a:rPr lang="en-GB" dirty="0" err="1"/>
                        <a:t>N_orders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 (Fee)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6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28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0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3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6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199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01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56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52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B16FDA-FE07-4434-836D-F0B65F997EC9}"/>
              </a:ext>
            </a:extLst>
          </p:cNvPr>
          <p:cNvSpPr txBox="1"/>
          <p:nvPr/>
        </p:nvSpPr>
        <p:spPr>
          <a:xfrm>
            <a:off x="7121861" y="516234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Mean = 16.5</a:t>
            </a:r>
          </a:p>
        </p:txBody>
      </p:sp>
    </p:spTree>
    <p:extLst>
      <p:ext uri="{BB962C8B-B14F-4D97-AF65-F5344CB8AC3E}">
        <p14:creationId xmlns:p14="http://schemas.microsoft.com/office/powerpoint/2010/main" val="355272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4642C50-2729-463B-B465-8A7A1352A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16661"/>
              </p:ext>
            </p:extLst>
          </p:nvPr>
        </p:nvGraphicFramePr>
        <p:xfrm>
          <a:off x="7987005" y="1458604"/>
          <a:ext cx="4002482" cy="3349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241">
                  <a:extLst>
                    <a:ext uri="{9D8B030D-6E8A-4147-A177-3AD203B41FA5}">
                      <a16:colId xmlns:a16="http://schemas.microsoft.com/office/drawing/2014/main" val="4127930058"/>
                    </a:ext>
                  </a:extLst>
                </a:gridCol>
                <a:gridCol w="2001241">
                  <a:extLst>
                    <a:ext uri="{9D8B030D-6E8A-4147-A177-3AD203B41FA5}">
                      <a16:colId xmlns:a16="http://schemas.microsoft.com/office/drawing/2014/main" val="2626119612"/>
                    </a:ext>
                  </a:extLst>
                </a:gridCol>
              </a:tblGrid>
              <a:tr h="382407">
                <a:tc>
                  <a:txBody>
                    <a:bodyPr/>
                    <a:lstStyle/>
                    <a:p>
                      <a:r>
                        <a:rPr lang="en-GB" dirty="0"/>
                        <a:t>X1 (Distance)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 (Fee)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9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8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98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49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72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96229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0">
            <a:extLst>
              <a:ext uri="{FF2B5EF4-FFF2-40B4-BE49-F238E27FC236}">
                <a16:creationId xmlns:a16="http://schemas.microsoft.com/office/drawing/2014/main" id="{35576817-ABAB-4A09-98A6-1CD9003E6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468320"/>
              </p:ext>
            </p:extLst>
          </p:nvPr>
        </p:nvGraphicFramePr>
        <p:xfrm>
          <a:off x="409065" y="1259035"/>
          <a:ext cx="7577940" cy="354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0FF30F1-DB37-45BB-B678-0734F4AEF70B}"/>
              </a:ext>
            </a:extLst>
          </p:cNvPr>
          <p:cNvSpPr txBox="1"/>
          <p:nvPr/>
        </p:nvSpPr>
        <p:spPr>
          <a:xfrm>
            <a:off x="10151707" y="4822634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Mean = 16.5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849102-D26F-45C0-82C8-9C1BB11981A4}"/>
              </a:ext>
            </a:extLst>
          </p:cNvPr>
          <p:cNvCxnSpPr>
            <a:cxnSpLocks/>
          </p:cNvCxnSpPr>
          <p:nvPr/>
        </p:nvCxnSpPr>
        <p:spPr>
          <a:xfrm>
            <a:off x="1380931" y="3219061"/>
            <a:ext cx="55330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E2B7D8-2809-48D8-84F2-4BD008F82A81}"/>
                  </a:ext>
                </a:extLst>
              </p:cNvPr>
              <p:cNvSpPr txBox="1"/>
              <p:nvPr/>
            </p:nvSpPr>
            <p:spPr>
              <a:xfrm>
                <a:off x="1576873" y="4952070"/>
                <a:ext cx="3065262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𝑓𝑖𝑡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E2B7D8-2809-48D8-84F2-4BD008F8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73" y="4952070"/>
                <a:ext cx="3065262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2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4642C50-2729-463B-B465-8A7A1352A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8481835"/>
                  </p:ext>
                </p:extLst>
              </p:nvPr>
            </p:nvGraphicFramePr>
            <p:xfrm>
              <a:off x="7987005" y="1458604"/>
              <a:ext cx="3144417" cy="3349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8139">
                      <a:extLst>
                        <a:ext uri="{9D8B030D-6E8A-4147-A177-3AD203B41FA5}">
                          <a16:colId xmlns:a16="http://schemas.microsoft.com/office/drawing/2014/main" val="4127930058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2626119612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1612569410"/>
                        </a:ext>
                      </a:extLst>
                    </a:gridCol>
                  </a:tblGrid>
                  <a:tr h="382407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X1 (Distance)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 (Fee)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1200" b="1" i="0" smtClean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GB" sz="1200" b="1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GB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279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6487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59988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7749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70695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572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81879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6755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2596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4642C50-2729-463B-B465-8A7A1352A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8481835"/>
                  </p:ext>
                </p:extLst>
              </p:nvPr>
            </p:nvGraphicFramePr>
            <p:xfrm>
              <a:off x="7987005" y="1458604"/>
              <a:ext cx="3144417" cy="3349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8139">
                      <a:extLst>
                        <a:ext uri="{9D8B030D-6E8A-4147-A177-3AD203B41FA5}">
                          <a16:colId xmlns:a16="http://schemas.microsoft.com/office/drawing/2014/main" val="4127930058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2626119612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1612569410"/>
                        </a:ext>
                      </a:extLst>
                    </a:gridCol>
                  </a:tblGrid>
                  <a:tr h="382407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X1 (Distance)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 (Fee)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163" t="-1587" r="-2326" b="-79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79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6487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59988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7749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70695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572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81879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6755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259622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" name="Content Placeholder 10">
            <a:extLst>
              <a:ext uri="{FF2B5EF4-FFF2-40B4-BE49-F238E27FC236}">
                <a16:creationId xmlns:a16="http://schemas.microsoft.com/office/drawing/2014/main" id="{35576817-ABAB-4A09-98A6-1CD9003E6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072752"/>
              </p:ext>
            </p:extLst>
          </p:nvPr>
        </p:nvGraphicFramePr>
        <p:xfrm>
          <a:off x="0" y="21127"/>
          <a:ext cx="7577940" cy="354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FF30F1-DB37-45BB-B678-0734F4AEF70B}"/>
                  </a:ext>
                </a:extLst>
              </p:cNvPr>
              <p:cNvSpPr txBox="1"/>
              <p:nvPr/>
            </p:nvSpPr>
            <p:spPr>
              <a:xfrm>
                <a:off x="9074945" y="4807731"/>
                <a:ext cx="6954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1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sz="1200" dirty="0">
                    <a:solidFill>
                      <a:srgbClr val="FF0000"/>
                    </a:solidFill>
                  </a:rPr>
                  <a:t> = 16.5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FF30F1-DB37-45BB-B678-0734F4AEF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945" y="4807731"/>
                <a:ext cx="695447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849102-D26F-45C0-82C8-9C1BB11981A4}"/>
              </a:ext>
            </a:extLst>
          </p:cNvPr>
          <p:cNvCxnSpPr>
            <a:cxnSpLocks/>
          </p:cNvCxnSpPr>
          <p:nvPr/>
        </p:nvCxnSpPr>
        <p:spPr>
          <a:xfrm>
            <a:off x="971866" y="1981153"/>
            <a:ext cx="55330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E2B7D8-2809-48D8-84F2-4BD008F82A81}"/>
                  </a:ext>
                </a:extLst>
              </p:cNvPr>
              <p:cNvSpPr txBox="1"/>
              <p:nvPr/>
            </p:nvSpPr>
            <p:spPr>
              <a:xfrm>
                <a:off x="1576873" y="4952070"/>
                <a:ext cx="3065262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𝑓𝑖𝑡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E2B7D8-2809-48D8-84F2-4BD008F8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73" y="4952070"/>
                <a:ext cx="3065262" cy="679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1709571-0917-4687-8815-F67945EBD23F}"/>
              </a:ext>
            </a:extLst>
          </p:cNvPr>
          <p:cNvSpPr txBox="1"/>
          <p:nvPr/>
        </p:nvSpPr>
        <p:spPr>
          <a:xfrm>
            <a:off x="5896433" y="1704154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y = 16.5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A3353E-4AD6-40C0-A125-EC63856FD485}"/>
                  </a:ext>
                </a:extLst>
              </p:cNvPr>
              <p:cNvSpPr/>
              <p:nvPr/>
            </p:nvSpPr>
            <p:spPr>
              <a:xfrm>
                <a:off x="9897290" y="4807730"/>
                <a:ext cx="14356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e>
                      </m:d>
                      <m:r>
                        <a:rPr lang="en-GB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=570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A3353E-4AD6-40C0-A125-EC63856FD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290" y="4807730"/>
                <a:ext cx="143567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38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4642C50-2729-463B-B465-8A7A1352AC9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87005" y="1458604"/>
              <a:ext cx="3144417" cy="3349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8139">
                      <a:extLst>
                        <a:ext uri="{9D8B030D-6E8A-4147-A177-3AD203B41FA5}">
                          <a16:colId xmlns:a16="http://schemas.microsoft.com/office/drawing/2014/main" val="4127930058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2626119612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1612569410"/>
                        </a:ext>
                      </a:extLst>
                    </a:gridCol>
                  </a:tblGrid>
                  <a:tr h="382407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X1 (Distance)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 (Fee)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1200" b="1" i="0" smtClean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GB" sz="1200" b="1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GB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279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6487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59988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7749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70695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572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81879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6755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2596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4642C50-2729-463B-B465-8A7A1352AC9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87005" y="1458604"/>
              <a:ext cx="3144417" cy="3349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8139">
                      <a:extLst>
                        <a:ext uri="{9D8B030D-6E8A-4147-A177-3AD203B41FA5}">
                          <a16:colId xmlns:a16="http://schemas.microsoft.com/office/drawing/2014/main" val="4127930058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2626119612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1612569410"/>
                        </a:ext>
                      </a:extLst>
                    </a:gridCol>
                  </a:tblGrid>
                  <a:tr h="382407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X1 (Distance)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 (Fee)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163" t="-1587" r="-2326" b="-79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79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6487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59988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7749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70695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572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81879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6755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259622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" name="Content Placeholder 10">
            <a:extLst>
              <a:ext uri="{FF2B5EF4-FFF2-40B4-BE49-F238E27FC236}">
                <a16:creationId xmlns:a16="http://schemas.microsoft.com/office/drawing/2014/main" id="{35576817-ABAB-4A09-98A6-1CD9003E6C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21127"/>
          <a:ext cx="7577940" cy="354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FF30F1-DB37-45BB-B678-0734F4AEF70B}"/>
                  </a:ext>
                </a:extLst>
              </p:cNvPr>
              <p:cNvSpPr txBox="1"/>
              <p:nvPr/>
            </p:nvSpPr>
            <p:spPr>
              <a:xfrm>
                <a:off x="9074945" y="4807731"/>
                <a:ext cx="6954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1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sz="1200" dirty="0">
                    <a:solidFill>
                      <a:srgbClr val="FF0000"/>
                    </a:solidFill>
                  </a:rPr>
                  <a:t> = 16.5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FF30F1-DB37-45BB-B678-0734F4AEF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945" y="4807731"/>
                <a:ext cx="695447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849102-D26F-45C0-82C8-9C1BB11981A4}"/>
              </a:ext>
            </a:extLst>
          </p:cNvPr>
          <p:cNvCxnSpPr>
            <a:cxnSpLocks/>
          </p:cNvCxnSpPr>
          <p:nvPr/>
        </p:nvCxnSpPr>
        <p:spPr>
          <a:xfrm>
            <a:off x="971866" y="1981153"/>
            <a:ext cx="55330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E2B7D8-2809-48D8-84F2-4BD008F82A81}"/>
                  </a:ext>
                </a:extLst>
              </p:cNvPr>
              <p:cNvSpPr txBox="1"/>
              <p:nvPr/>
            </p:nvSpPr>
            <p:spPr>
              <a:xfrm>
                <a:off x="1576873" y="4952070"/>
                <a:ext cx="2318006" cy="619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570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𝑓𝑖𝑡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570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E2B7D8-2809-48D8-84F2-4BD008F8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73" y="4952070"/>
                <a:ext cx="2318006" cy="619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1709571-0917-4687-8815-F67945EBD23F}"/>
              </a:ext>
            </a:extLst>
          </p:cNvPr>
          <p:cNvSpPr txBox="1"/>
          <p:nvPr/>
        </p:nvSpPr>
        <p:spPr>
          <a:xfrm>
            <a:off x="5896433" y="1704154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y = 16.5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A3353E-4AD6-40C0-A125-EC63856FD485}"/>
                  </a:ext>
                </a:extLst>
              </p:cNvPr>
              <p:cNvSpPr/>
              <p:nvPr/>
            </p:nvSpPr>
            <p:spPr>
              <a:xfrm>
                <a:off x="9897290" y="4807730"/>
                <a:ext cx="14356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e>
                      </m:d>
                      <m:r>
                        <a:rPr lang="en-GB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=570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A3353E-4AD6-40C0-A125-EC63856FD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290" y="4807730"/>
                <a:ext cx="143567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64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489</Words>
  <Application>Microsoft Office PowerPoint</Application>
  <PresentationFormat>Widescreen</PresentationFormat>
  <Paragraphs>262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R^2</vt:lpstr>
      <vt:lpstr>R</vt:lpstr>
      <vt:lpstr>R</vt:lpstr>
      <vt:lpstr>R</vt:lpstr>
      <vt:lpstr>R^2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R^2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R^2</dc:title>
  <dc:creator>LENOVO</dc:creator>
  <cp:lastModifiedBy>LENOVO</cp:lastModifiedBy>
  <cp:revision>16</cp:revision>
  <dcterms:created xsi:type="dcterms:W3CDTF">2020-02-17T22:11:35Z</dcterms:created>
  <dcterms:modified xsi:type="dcterms:W3CDTF">2020-02-18T03:12:13Z</dcterms:modified>
</cp:coreProperties>
</file>