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4" r:id="rId14"/>
    <p:sldId id="275" r:id="rId15"/>
    <p:sldId id="279" r:id="rId16"/>
    <p:sldId id="280" r:id="rId17"/>
    <p:sldId id="283" r:id="rId18"/>
    <p:sldId id="281" r:id="rId19"/>
    <p:sldId id="276" r:id="rId20"/>
    <p:sldId id="284" r:id="rId21"/>
    <p:sldId id="278" r:id="rId22"/>
    <p:sldId id="277" r:id="rId23"/>
    <p:sldId id="270" r:id="rId24"/>
    <p:sldId id="27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1" d="100"/>
          <a:sy n="91" d="100"/>
        </p:scale>
        <p:origin x="-2202" y="-51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2F4689-6D44-45C5-936E-453627548D96}" type="datetimeFigureOut">
              <a:rPr lang="en-US" smtClean="0"/>
              <a:pPr/>
              <a:t>12/2/2011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6845E6-538C-49EA-A830-9072524FC492}" type="slidenum">
              <a:rPr lang="en-US" smtClean="0"/>
              <a:pPr/>
              <a:t>‹#›</a:t>
            </a:fld>
            <a:endParaRPr lang="en-US"/>
          </a:p>
        </p:txBody>
      </p:sp>
    </p:spTree>
    <p:extLst>
      <p:ext uri="{BB962C8B-B14F-4D97-AF65-F5344CB8AC3E}">
        <p14:creationId xmlns:p14="http://schemas.microsoft.com/office/powerpoint/2010/main" xmlns="" val="349493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was a lot of information under each component</a:t>
            </a:r>
            <a:r>
              <a:rPr lang="en-US" baseline="0" dirty="0" smtClean="0"/>
              <a:t> which I removed because Zorro or Zach could elaborate on them.</a:t>
            </a:r>
            <a:endParaRPr lang="en-US" dirty="0"/>
          </a:p>
        </p:txBody>
      </p:sp>
      <p:sp>
        <p:nvSpPr>
          <p:cNvPr id="4" name="Slide Number Placeholder 3"/>
          <p:cNvSpPr>
            <a:spLocks noGrp="1"/>
          </p:cNvSpPr>
          <p:nvPr>
            <p:ph type="sldNum" sz="quarter" idx="10"/>
          </p:nvPr>
        </p:nvSpPr>
        <p:spPr/>
        <p:txBody>
          <a:bodyPr/>
          <a:lstStyle/>
          <a:p>
            <a:fld id="{1A6845E6-538C-49EA-A830-9072524FC492}" type="slidenum">
              <a:rPr lang="en-US" smtClean="0"/>
              <a:pPr/>
              <a:t>12</a:t>
            </a:fld>
            <a:endParaRPr lang="en-US"/>
          </a:p>
        </p:txBody>
      </p:sp>
    </p:spTree>
    <p:extLst>
      <p:ext uri="{BB962C8B-B14F-4D97-AF65-F5344CB8AC3E}">
        <p14:creationId xmlns:p14="http://schemas.microsoft.com/office/powerpoint/2010/main" xmlns="" val="1767483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Wade will present what he made using</a:t>
            </a:r>
            <a:r>
              <a:rPr lang="en-US" baseline="0" dirty="0" smtClean="0"/>
              <a:t> MWF at this point.</a:t>
            </a:r>
            <a:endParaRPr lang="en-US" dirty="0"/>
          </a:p>
        </p:txBody>
      </p:sp>
      <p:sp>
        <p:nvSpPr>
          <p:cNvPr id="4" name="Slide Number Placeholder 3"/>
          <p:cNvSpPr>
            <a:spLocks noGrp="1"/>
          </p:cNvSpPr>
          <p:nvPr>
            <p:ph type="sldNum" sz="quarter" idx="10"/>
          </p:nvPr>
        </p:nvSpPr>
        <p:spPr/>
        <p:txBody>
          <a:bodyPr/>
          <a:lstStyle/>
          <a:p>
            <a:fld id="{1A6845E6-538C-49EA-A830-9072524FC492}" type="slidenum">
              <a:rPr lang="en-US" smtClean="0"/>
              <a:pPr/>
              <a:t>23</a:t>
            </a:fld>
            <a:endParaRPr lang="en-US"/>
          </a:p>
        </p:txBody>
      </p:sp>
    </p:spTree>
    <p:extLst>
      <p:ext uri="{BB962C8B-B14F-4D97-AF65-F5344CB8AC3E}">
        <p14:creationId xmlns:p14="http://schemas.microsoft.com/office/powerpoint/2010/main" xmlns="" val="387822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pPr/>
              <a:t>12/2/2011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pPr/>
              <a:t>12/2/2011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pPr/>
              <a:t>12/2/2011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pPr/>
              <a:t>12/2/2011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pPr/>
              <a:t>12/2/2011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1B3241A-CC88-40CB-A269-FC6B849E1631}" type="datetimeFigureOut">
              <a:rPr lang="en-US" smtClean="0"/>
              <a:pPr/>
              <a:t>12/2/2011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E09DC-69BE-430A-9C1C-EF0C47CF6726}" type="slidenum">
              <a:rPr lang="en-US" smtClean="0"/>
              <a:pPr/>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B1B3241A-CC88-40CB-A269-FC6B849E1631}" type="datetimeFigureOut">
              <a:rPr lang="en-US" smtClean="0"/>
              <a:pPr/>
              <a:t>12/2/2011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2E09DC-69BE-430A-9C1C-EF0C47CF6726}" type="slidenum">
              <a:rPr lang="en-US" smtClean="0"/>
              <a:pPr/>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B1B3241A-CC88-40CB-A269-FC6B849E1631}" type="datetimeFigureOut">
              <a:rPr lang="en-US" smtClean="0"/>
              <a:pPr/>
              <a:t>12/2/2011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1B3241A-CC88-40CB-A269-FC6B849E1631}" type="datetimeFigureOut">
              <a:rPr lang="en-US" smtClean="0"/>
              <a:pPr/>
              <a:t>12/2/2011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1B3241A-CC88-40CB-A269-FC6B849E1631}" type="datetimeFigureOut">
              <a:rPr lang="en-US" smtClean="0"/>
              <a:pPr/>
              <a:t>12/2/2011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E09DC-69BE-430A-9C1C-EF0C47CF6726}" type="slidenum">
              <a:rPr lang="en-US" smtClean="0"/>
              <a:pPr/>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1B3241A-CC88-40CB-A269-FC6B849E1631}" type="datetimeFigureOut">
              <a:rPr lang="en-US" smtClean="0"/>
              <a:pPr/>
              <a:t>12/2/2011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E09DC-69BE-430A-9C1C-EF0C47CF6726}" type="slidenum">
              <a:rPr lang="en-US" smtClean="0"/>
              <a:pPr/>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cstate="print">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B1B3241A-CC88-40CB-A269-FC6B849E1631}" type="datetimeFigureOut">
              <a:rPr lang="en-US" smtClean="0"/>
              <a:pPr/>
              <a:t>12/2/2011</a:t>
            </a:fld>
            <a:endParaRPr 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7B2E09DC-69BE-430A-9C1C-EF0C47CF672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Whoop-Txt!</a:t>
            </a:r>
            <a:endParaRPr lang="en-US" dirty="0"/>
          </a:p>
        </p:txBody>
      </p:sp>
      <p:sp>
        <p:nvSpPr>
          <p:cNvPr id="3" name="Subtitle 2"/>
          <p:cNvSpPr>
            <a:spLocks noGrp="1"/>
          </p:cNvSpPr>
          <p:nvPr>
            <p:ph type="subTitle" idx="1"/>
          </p:nvPr>
        </p:nvSpPr>
        <p:spPr>
          <a:xfrm>
            <a:off x="4572000" y="3355975"/>
            <a:ext cx="3886200" cy="1825625"/>
          </a:xfrm>
        </p:spPr>
        <p:txBody>
          <a:bodyPr>
            <a:normAutofit fontScale="85000" lnSpcReduction="20000"/>
          </a:bodyPr>
          <a:lstStyle/>
          <a:p>
            <a:r>
              <a:rPr lang="en-US" dirty="0" smtClean="0"/>
              <a:t>Anthony </a:t>
            </a:r>
            <a:r>
              <a:rPr lang="en-US" dirty="0" err="1" smtClean="0"/>
              <a:t>Balmeo</a:t>
            </a:r>
            <a:endParaRPr lang="en-US" dirty="0" smtClean="0"/>
          </a:p>
          <a:p>
            <a:r>
              <a:rPr lang="en-US" dirty="0" smtClean="0"/>
              <a:t>Jessica </a:t>
            </a:r>
            <a:r>
              <a:rPr lang="en-US" dirty="0" err="1" smtClean="0"/>
              <a:t>Kain</a:t>
            </a:r>
            <a:endParaRPr lang="en-US" dirty="0" smtClean="0"/>
          </a:p>
          <a:p>
            <a:r>
              <a:rPr lang="en-US" dirty="0" err="1" smtClean="0"/>
              <a:t>Zorayr</a:t>
            </a:r>
            <a:r>
              <a:rPr lang="en-US" dirty="0" smtClean="0"/>
              <a:t> </a:t>
            </a:r>
            <a:r>
              <a:rPr lang="en-US" dirty="0" err="1" smtClean="0"/>
              <a:t>Khalapyan</a:t>
            </a:r>
            <a:endParaRPr lang="en-US" dirty="0" smtClean="0"/>
          </a:p>
          <a:p>
            <a:r>
              <a:rPr lang="en-US" dirty="0" smtClean="0"/>
              <a:t>Wade Norris</a:t>
            </a:r>
          </a:p>
          <a:p>
            <a:r>
              <a:rPr lang="en-US" dirty="0" smtClean="0"/>
              <a:t>Zachary </a:t>
            </a:r>
            <a:r>
              <a:rPr lang="en-US" dirty="0" err="1" smtClean="0"/>
              <a:t>Policzer</a:t>
            </a:r>
            <a:endParaRPr lang="en-US" dirty="0" smtClean="0"/>
          </a:p>
          <a:p>
            <a:r>
              <a:rPr lang="en-US" dirty="0" err="1" smtClean="0"/>
              <a:t>Parth</a:t>
            </a:r>
            <a:r>
              <a:rPr lang="en-US" dirty="0" smtClean="0"/>
              <a:t> Shah</a:t>
            </a:r>
          </a:p>
        </p:txBody>
      </p:sp>
    </p:spTree>
    <p:extLst>
      <p:ext uri="{BB962C8B-B14F-4D97-AF65-F5344CB8AC3E}">
        <p14:creationId xmlns:p14="http://schemas.microsoft.com/office/powerpoint/2010/main" xmlns="" val="3270928020"/>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Architectural Design – Front End</a:t>
            </a:r>
            <a:endParaRPr lang="en-US" dirty="0"/>
          </a:p>
        </p:txBody>
      </p:sp>
      <p:sp>
        <p:nvSpPr>
          <p:cNvPr id="3" name="Content Placeholder 2"/>
          <p:cNvSpPr>
            <a:spLocks noGrp="1"/>
          </p:cNvSpPr>
          <p:nvPr>
            <p:ph idx="1"/>
          </p:nvPr>
        </p:nvSpPr>
        <p:spPr/>
        <p:txBody>
          <a:bodyPr>
            <a:normAutofit fontScale="92500"/>
          </a:bodyPr>
          <a:lstStyle/>
          <a:p>
            <a:r>
              <a:rPr lang="en-US" sz="2400" dirty="0"/>
              <a:t>The front end client utilizing JavaScript will issue AJAX requests to the server which after committing appropriate queries will return </a:t>
            </a:r>
            <a:r>
              <a:rPr lang="en-US" sz="2400" dirty="0" smtClean="0"/>
              <a:t>results </a:t>
            </a:r>
            <a:r>
              <a:rPr lang="en-US" sz="2400" dirty="0"/>
              <a:t>in JSON format wrapped in an HTTP response. </a:t>
            </a:r>
          </a:p>
          <a:p>
            <a:pPr lvl="1"/>
            <a:r>
              <a:rPr lang="en-US" sz="1800" dirty="0" smtClean="0"/>
              <a:t>Using technologies such as AJAX/JSON it is possible to separate responsibilities for the server side developer and the front end developer. </a:t>
            </a:r>
          </a:p>
          <a:p>
            <a:r>
              <a:rPr lang="en-US" sz="2400" dirty="0"/>
              <a:t>JavaScript utility component for generation of Mobile Web Framework Code based on data received from the back end.</a:t>
            </a:r>
          </a:p>
          <a:p>
            <a:r>
              <a:rPr lang="en-US" sz="2400" dirty="0"/>
              <a:t>JavaScript utility component for communication with the back end PHP code.</a:t>
            </a:r>
          </a:p>
          <a:p>
            <a:endParaRPr lang="en-US" sz="2400" dirty="0" smtClean="0"/>
          </a:p>
        </p:txBody>
      </p:sp>
    </p:spTree>
    <p:extLst>
      <p:ext uri="{BB962C8B-B14F-4D97-AF65-F5344CB8AC3E}">
        <p14:creationId xmlns:p14="http://schemas.microsoft.com/office/powerpoint/2010/main" xmlns="" val="3402630883"/>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Architectural Design – Server SIDE</a:t>
            </a:r>
            <a:endParaRPr lang="en-US" dirty="0"/>
          </a:p>
        </p:txBody>
      </p:sp>
      <p:sp>
        <p:nvSpPr>
          <p:cNvPr id="3" name="Content Placeholder 2"/>
          <p:cNvSpPr>
            <a:spLocks noGrp="1"/>
          </p:cNvSpPr>
          <p:nvPr>
            <p:ph idx="1"/>
          </p:nvPr>
        </p:nvSpPr>
        <p:spPr/>
        <p:txBody>
          <a:bodyPr>
            <a:normAutofit/>
          </a:bodyPr>
          <a:lstStyle/>
          <a:p>
            <a:r>
              <a:rPr lang="en-US" sz="2800" dirty="0"/>
              <a:t>Main components will </a:t>
            </a:r>
            <a:r>
              <a:rPr lang="en-US" sz="2800" dirty="0" smtClean="0"/>
              <a:t>include:</a:t>
            </a:r>
          </a:p>
          <a:p>
            <a:pPr lvl="1"/>
            <a:r>
              <a:rPr lang="en-US" sz="2000" dirty="0" smtClean="0"/>
              <a:t>PHP </a:t>
            </a:r>
            <a:r>
              <a:rPr lang="en-US" sz="2000" dirty="0"/>
              <a:t>back end component for interfacing with the </a:t>
            </a:r>
            <a:r>
              <a:rPr lang="en-US" sz="2000" dirty="0" smtClean="0"/>
              <a:t>database.</a:t>
            </a:r>
          </a:p>
          <a:p>
            <a:pPr lvl="1"/>
            <a:r>
              <a:rPr lang="en-US" sz="2000" dirty="0" smtClean="0"/>
              <a:t>Database </a:t>
            </a:r>
            <a:r>
              <a:rPr lang="en-US" sz="2000" dirty="0"/>
              <a:t>component for the storage of user data and messages</a:t>
            </a:r>
            <a:r>
              <a:rPr lang="en-US" sz="2000" dirty="0" smtClean="0"/>
              <a:t>.</a:t>
            </a:r>
          </a:p>
          <a:p>
            <a:r>
              <a:rPr lang="en-US" sz="2400" dirty="0" smtClean="0"/>
              <a:t>Using REST technology for API calls.</a:t>
            </a:r>
          </a:p>
          <a:p>
            <a:r>
              <a:rPr lang="en-US" sz="2400" dirty="0" smtClean="0"/>
              <a:t>Using Active Record paradigm for database access.</a:t>
            </a:r>
          </a:p>
          <a:p>
            <a:r>
              <a:rPr lang="en-US" sz="2400" dirty="0"/>
              <a:t>In order to authenticate and authorize users, the server will contact Facebook and utilizing </a:t>
            </a:r>
            <a:r>
              <a:rPr lang="en-US" sz="2400" dirty="0" err="1"/>
              <a:t>OAuth</a:t>
            </a:r>
            <a:r>
              <a:rPr lang="en-US" sz="2400" dirty="0"/>
              <a:t> 2.0 protocol will gain a privileged access token to be used for future requests. </a:t>
            </a:r>
          </a:p>
          <a:p>
            <a:endParaRPr lang="en-US" sz="2400" dirty="0"/>
          </a:p>
        </p:txBody>
      </p:sp>
    </p:spTree>
    <p:extLst>
      <p:ext uri="{BB962C8B-B14F-4D97-AF65-F5344CB8AC3E}">
        <p14:creationId xmlns:p14="http://schemas.microsoft.com/office/powerpoint/2010/main" xmlns="" val="448605758"/>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Design</a:t>
            </a:r>
            <a:endParaRPr lang="en-US" dirty="0"/>
          </a:p>
        </p:txBody>
      </p:sp>
      <p:sp>
        <p:nvSpPr>
          <p:cNvPr id="3" name="Content Placeholder 2"/>
          <p:cNvSpPr>
            <a:spLocks noGrp="1"/>
          </p:cNvSpPr>
          <p:nvPr>
            <p:ph idx="1"/>
          </p:nvPr>
        </p:nvSpPr>
        <p:spPr/>
        <p:txBody>
          <a:bodyPr>
            <a:normAutofit/>
          </a:bodyPr>
          <a:lstStyle/>
          <a:p>
            <a:r>
              <a:rPr lang="en-US" sz="2800" dirty="0" smtClean="0"/>
              <a:t>HTML Component</a:t>
            </a:r>
          </a:p>
          <a:p>
            <a:r>
              <a:rPr lang="en-US" sz="2800" dirty="0" smtClean="0"/>
              <a:t>JavaScript MWF Component</a:t>
            </a:r>
          </a:p>
          <a:p>
            <a:r>
              <a:rPr lang="en-US" sz="2800" dirty="0" smtClean="0"/>
              <a:t>JavaScript Communication Component</a:t>
            </a:r>
          </a:p>
          <a:p>
            <a:r>
              <a:rPr lang="en-US" sz="2800" dirty="0" smtClean="0"/>
              <a:t>PHP Component</a:t>
            </a:r>
          </a:p>
          <a:p>
            <a:r>
              <a:rPr lang="en-US" sz="2800" dirty="0" smtClean="0"/>
              <a:t>Database Component</a:t>
            </a:r>
            <a:endParaRPr lang="en-US" sz="2800" dirty="0"/>
          </a:p>
        </p:txBody>
      </p:sp>
    </p:spTree>
    <p:extLst>
      <p:ext uri="{BB962C8B-B14F-4D97-AF65-F5344CB8AC3E}">
        <p14:creationId xmlns:p14="http://schemas.microsoft.com/office/powerpoint/2010/main" xmlns="" val="2857799541"/>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Whoop-TXT API</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API documentation on Wiki</a:t>
            </a:r>
          </a:p>
          <a:p>
            <a:r>
              <a:rPr lang="en-US" dirty="0" smtClean="0"/>
              <a:t>Based on Model-View-Controller Architecture</a:t>
            </a:r>
          </a:p>
          <a:p>
            <a:r>
              <a:rPr lang="en-US" dirty="0" smtClean="0"/>
              <a:t>API Calls include:</a:t>
            </a:r>
          </a:p>
          <a:p>
            <a:pPr lvl="1"/>
            <a:r>
              <a:rPr lang="en-US" dirty="0" err="1" smtClean="0"/>
              <a:t>say_hello</a:t>
            </a:r>
            <a:endParaRPr lang="en-US" dirty="0" smtClean="0"/>
          </a:p>
          <a:p>
            <a:pPr lvl="1"/>
            <a:r>
              <a:rPr lang="en-US" dirty="0" err="1" smtClean="0"/>
              <a:t>send_message</a:t>
            </a:r>
            <a:endParaRPr lang="en-US" dirty="0" smtClean="0"/>
          </a:p>
          <a:p>
            <a:pPr lvl="1"/>
            <a:r>
              <a:rPr lang="en-US" dirty="0" err="1" smtClean="0"/>
              <a:t>get_messages</a:t>
            </a:r>
            <a:endParaRPr lang="en-US" dirty="0" smtClean="0"/>
          </a:p>
          <a:p>
            <a:pPr lvl="1"/>
            <a:r>
              <a:rPr lang="en-US" dirty="0" err="1" smtClean="0"/>
              <a:t>get_geomessages</a:t>
            </a:r>
            <a:endParaRPr lang="en-US" dirty="0" smtClean="0"/>
          </a:p>
          <a:p>
            <a:pPr lvl="1"/>
            <a:r>
              <a:rPr lang="en-US" dirty="0" err="1" smtClean="0"/>
              <a:t>mark_message</a:t>
            </a:r>
            <a:endParaRPr lang="en-US" dirty="0"/>
          </a:p>
          <a:p>
            <a:pPr lvl="1"/>
            <a:r>
              <a:rPr lang="en-US" dirty="0" err="1" smtClean="0"/>
              <a:t>create_token</a:t>
            </a:r>
            <a:endParaRPr lang="en-US" dirty="0" smtClean="0"/>
          </a:p>
          <a:p>
            <a:pPr lvl="1"/>
            <a:r>
              <a:rPr lang="en-US" dirty="0" err="1" smtClean="0"/>
              <a:t>get_tokens</a:t>
            </a:r>
            <a:endParaRPr lang="en-US" dirty="0" smtClean="0"/>
          </a:p>
          <a:p>
            <a:pPr lvl="1"/>
            <a:r>
              <a:rPr lang="en-US" dirty="0" err="1" smtClean="0"/>
              <a:t>invite_to_token</a:t>
            </a:r>
            <a:endParaRPr lang="en-US" dirty="0" smtClean="0"/>
          </a:p>
          <a:p>
            <a:pPr lvl="1"/>
            <a:r>
              <a:rPr lang="en-US" dirty="0" err="1" smtClean="0"/>
              <a:t>ignore_token</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xmlns="" val="2323190142"/>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 Structure</a:t>
            </a:r>
            <a:endParaRPr lang="en-US" dirty="0"/>
          </a:p>
        </p:txBody>
      </p:sp>
      <p:pic>
        <p:nvPicPr>
          <p:cNvPr id="6" name="Content Placeholder 5" descr="db.png"/>
          <p:cNvPicPr>
            <a:picLocks noGrp="1" noChangeAspect="1"/>
          </p:cNvPicPr>
          <p:nvPr>
            <p:ph idx="1"/>
          </p:nvPr>
        </p:nvPicPr>
        <p:blipFill>
          <a:blip r:embed="rId2" cstate="print"/>
          <a:stretch>
            <a:fillRect/>
          </a:stretch>
        </p:blipFill>
        <p:spPr>
          <a:xfrm>
            <a:off x="2057400" y="1219200"/>
            <a:ext cx="5116830" cy="5190987"/>
          </a:xfrm>
        </p:spPr>
      </p:pic>
    </p:spTree>
    <p:extLst>
      <p:ext uri="{BB962C8B-B14F-4D97-AF65-F5344CB8AC3E}">
        <p14:creationId xmlns:p14="http://schemas.microsoft.com/office/powerpoint/2010/main" xmlns="" val="581599888"/>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Decisions</a:t>
            </a:r>
            <a:endParaRPr lang="en-US" dirty="0"/>
          </a:p>
        </p:txBody>
      </p:sp>
      <p:sp>
        <p:nvSpPr>
          <p:cNvPr id="3" name="Content Placeholder 2"/>
          <p:cNvSpPr>
            <a:spLocks noGrp="1"/>
          </p:cNvSpPr>
          <p:nvPr>
            <p:ph idx="1"/>
          </p:nvPr>
        </p:nvSpPr>
        <p:spPr/>
        <p:txBody>
          <a:bodyPr>
            <a:normAutofit fontScale="92500"/>
          </a:bodyPr>
          <a:lstStyle/>
          <a:p>
            <a:r>
              <a:rPr lang="en-US" dirty="0" smtClean="0"/>
              <a:t>Creation of auto-complete system based on user typing instead of a long list of manually selectable options.</a:t>
            </a:r>
          </a:p>
          <a:p>
            <a:pPr lvl="1"/>
            <a:r>
              <a:rPr lang="en-US" dirty="0" smtClean="0"/>
              <a:t>Used for choosing tags on a new message or friends to invite to a group.</a:t>
            </a:r>
          </a:p>
          <a:p>
            <a:pPr lvl="1"/>
            <a:r>
              <a:rPr lang="en-US" dirty="0" smtClean="0"/>
              <a:t>Trying to display all friends would create a huge list that would take forever to find who you wanted. Auto-complete system is extremely fast and efficient and can handle a huge number of </a:t>
            </a:r>
            <a:r>
              <a:rPr lang="en-US" smtClean="0"/>
              <a:t>friends</a:t>
            </a:r>
            <a:r>
              <a:rPr lang="en-US" smtClean="0"/>
              <a:t>.</a:t>
            </a:r>
          </a:p>
          <a:p>
            <a:r>
              <a:rPr lang="en-US" smtClean="0"/>
              <a:t>Desktop App</a:t>
            </a:r>
          </a:p>
          <a:p>
            <a:pPr lvl="1"/>
            <a:r>
              <a:rPr lang="en-US" smtClean="0"/>
              <a:t>Users can log on to the desktop application through Facebook</a:t>
            </a:r>
          </a:p>
          <a:p>
            <a:pPr lvl="1"/>
            <a:r>
              <a:rPr lang="en-US" smtClean="0"/>
              <a:t>User Interface:</a:t>
            </a:r>
          </a:p>
          <a:p>
            <a:pPr lvl="2"/>
            <a:r>
              <a:rPr lang="en-US" smtClean="0"/>
              <a:t>Index Page (Messages), Nearby Messages, Groups Page, Help Page, Report/Feedback, Private Policy</a:t>
            </a:r>
          </a:p>
          <a:p>
            <a:pPr lvl="1"/>
            <a:r>
              <a:rPr lang="en-US" smtClean="0"/>
              <a:t>Drop-Down display for groups and members in groups</a:t>
            </a:r>
          </a:p>
          <a:p>
            <a:pPr lvl="1"/>
            <a:r>
              <a:rPr lang="en-US" smtClean="0"/>
              <a:t>Help displays for first time users</a:t>
            </a:r>
          </a:p>
          <a:p>
            <a:pPr lvl="1"/>
            <a:endParaRPr lang="en-US" dirty="0" smtClean="0"/>
          </a:p>
        </p:txBody>
      </p:sp>
    </p:spTree>
    <p:extLst>
      <p:ext uri="{BB962C8B-B14F-4D97-AF65-F5344CB8AC3E}">
        <p14:creationId xmlns:p14="http://schemas.microsoft.com/office/powerpoint/2010/main" xmlns="" val="424291153"/>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decisions</a:t>
            </a:r>
            <a:endParaRPr lang="en-US" dirty="0"/>
          </a:p>
        </p:txBody>
      </p:sp>
      <p:sp>
        <p:nvSpPr>
          <p:cNvPr id="3" name="Content Placeholder 2"/>
          <p:cNvSpPr>
            <a:spLocks noGrp="1"/>
          </p:cNvSpPr>
          <p:nvPr>
            <p:ph idx="1"/>
          </p:nvPr>
        </p:nvSpPr>
        <p:spPr/>
        <p:txBody>
          <a:bodyPr/>
          <a:lstStyle/>
          <a:p>
            <a:r>
              <a:rPr lang="en-US" dirty="0" smtClean="0"/>
              <a:t>Communication protocol done using AJAX instead of </a:t>
            </a:r>
            <a:r>
              <a:rPr lang="en-US" dirty="0" err="1" smtClean="0"/>
              <a:t>jQuery</a:t>
            </a:r>
            <a:r>
              <a:rPr lang="en-US" dirty="0" smtClean="0"/>
              <a:t> for communication between front and back end.</a:t>
            </a:r>
          </a:p>
          <a:p>
            <a:pPr lvl="1"/>
            <a:r>
              <a:rPr lang="en-US" dirty="0" smtClean="0"/>
              <a:t>Allowed for a more light weight system with less unnecessary dependencies.</a:t>
            </a:r>
          </a:p>
          <a:p>
            <a:pPr lvl="1"/>
            <a:r>
              <a:rPr lang="en-US" dirty="0" smtClean="0"/>
              <a:t>Extra work on the Communication Utility Component allowed for equivalent platform independent communication using standard AJAX.</a:t>
            </a:r>
          </a:p>
        </p:txBody>
      </p:sp>
    </p:spTree>
    <p:extLst>
      <p:ext uri="{BB962C8B-B14F-4D97-AF65-F5344CB8AC3E}">
        <p14:creationId xmlns:p14="http://schemas.microsoft.com/office/powerpoint/2010/main" xmlns="" val="2293241035"/>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decisions</a:t>
            </a:r>
            <a:endParaRPr lang="en-US" dirty="0"/>
          </a:p>
        </p:txBody>
      </p:sp>
      <p:sp>
        <p:nvSpPr>
          <p:cNvPr id="3" name="Content Placeholder 2"/>
          <p:cNvSpPr>
            <a:spLocks noGrp="1"/>
          </p:cNvSpPr>
          <p:nvPr>
            <p:ph idx="1"/>
          </p:nvPr>
        </p:nvSpPr>
        <p:spPr>
          <a:xfrm>
            <a:off x="685800" y="1600200"/>
            <a:ext cx="7772400" cy="4267199"/>
          </a:xfrm>
        </p:spPr>
        <p:txBody>
          <a:bodyPr>
            <a:normAutofit/>
          </a:bodyPr>
          <a:lstStyle/>
          <a:p>
            <a:r>
              <a:rPr lang="en-US" dirty="0" smtClean="0"/>
              <a:t>SQL database vs. No-SQL document storage</a:t>
            </a:r>
          </a:p>
          <a:p>
            <a:pPr lvl="1"/>
            <a:r>
              <a:rPr lang="en-US" dirty="0" smtClean="0"/>
              <a:t>Considered using Mongo DB to store the application data for the project</a:t>
            </a:r>
          </a:p>
          <a:p>
            <a:pPr lvl="1"/>
            <a:r>
              <a:rPr lang="en-US" dirty="0" smtClean="0"/>
              <a:t>Decided to stick to SQL instead as we began to realize that the data for the application was chiefly relational.</a:t>
            </a:r>
          </a:p>
          <a:p>
            <a:r>
              <a:rPr lang="en-US" dirty="0" smtClean="0"/>
              <a:t>Active Record Design Pattern</a:t>
            </a:r>
          </a:p>
          <a:p>
            <a:pPr lvl="1"/>
            <a:r>
              <a:rPr lang="en-US" dirty="0" smtClean="0"/>
              <a:t>Used in the implementation of the PHP API calls.</a:t>
            </a:r>
          </a:p>
          <a:p>
            <a:pPr lvl="1"/>
            <a:r>
              <a:rPr lang="en-US" dirty="0" smtClean="0"/>
              <a:t>Provided readability and ease of use when it came to interactions with the database.</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xmlns="" val="424291153"/>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Notable accomplishments</a:t>
            </a:r>
            <a:endParaRPr lang="en-US" dirty="0"/>
          </a:p>
        </p:txBody>
      </p:sp>
      <p:sp>
        <p:nvSpPr>
          <p:cNvPr id="3" name="Content Placeholder 2"/>
          <p:cNvSpPr>
            <a:spLocks noGrp="1"/>
          </p:cNvSpPr>
          <p:nvPr>
            <p:ph idx="1"/>
          </p:nvPr>
        </p:nvSpPr>
        <p:spPr/>
        <p:txBody>
          <a:bodyPr/>
          <a:lstStyle/>
          <a:p>
            <a:r>
              <a:rPr lang="en-US" dirty="0" smtClean="0"/>
              <a:t>Connected MWF Geo-Location Utility to sharing of Whoops to allow for geo-aware messaging in a platform independent manner.</a:t>
            </a:r>
          </a:p>
          <a:p>
            <a:r>
              <a:rPr lang="en-US" dirty="0" smtClean="0"/>
              <a:t>Loading users friends from the </a:t>
            </a:r>
            <a:r>
              <a:rPr lang="en-US" dirty="0" err="1" smtClean="0"/>
              <a:t>Facebook</a:t>
            </a:r>
            <a:r>
              <a:rPr lang="en-US" dirty="0" smtClean="0"/>
              <a:t> Graph API for usage in inviting new friends to a group.</a:t>
            </a:r>
          </a:p>
          <a:p>
            <a:r>
              <a:rPr lang="en-US" dirty="0" smtClean="0"/>
              <a:t>Creation of auto-complete system for ease of inviting new friends and applying existing tags.</a:t>
            </a:r>
          </a:p>
          <a:p>
            <a:pPr lvl="1"/>
            <a:r>
              <a:rPr lang="en-US" dirty="0" smtClean="0"/>
              <a:t>Connecting auto-complete system to tag ids and </a:t>
            </a:r>
            <a:r>
              <a:rPr lang="en-US" dirty="0" err="1" smtClean="0"/>
              <a:t>Facebook</a:t>
            </a:r>
            <a:r>
              <a:rPr lang="en-US" dirty="0" smtClean="0"/>
              <a:t> ids from Graph API for appropriate back end association.</a:t>
            </a:r>
          </a:p>
          <a:p>
            <a:r>
              <a:rPr lang="en-US" dirty="0" smtClean="0"/>
              <a:t>Pulling </a:t>
            </a:r>
            <a:r>
              <a:rPr lang="en-US" dirty="0" err="1" smtClean="0"/>
              <a:t>Facebook</a:t>
            </a:r>
            <a:r>
              <a:rPr lang="en-US" dirty="0" smtClean="0"/>
              <a:t> profile pictures for display next to messages.</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and Debugging</a:t>
            </a:r>
            <a:endParaRPr lang="en-US" dirty="0"/>
          </a:p>
        </p:txBody>
      </p:sp>
      <p:sp>
        <p:nvSpPr>
          <p:cNvPr id="3" name="Content Placeholder 2"/>
          <p:cNvSpPr>
            <a:spLocks noGrp="1"/>
          </p:cNvSpPr>
          <p:nvPr>
            <p:ph idx="1"/>
          </p:nvPr>
        </p:nvSpPr>
        <p:spPr/>
        <p:txBody>
          <a:bodyPr/>
          <a:lstStyle/>
          <a:p>
            <a:r>
              <a:rPr lang="en-US" dirty="0" smtClean="0"/>
              <a:t>Manual testing was done by many members of the team as features became available.</a:t>
            </a:r>
          </a:p>
          <a:p>
            <a:pPr lvl="1"/>
            <a:r>
              <a:rPr lang="en-US" dirty="0" smtClean="0"/>
              <a:t>Issues found were posted on the </a:t>
            </a:r>
            <a:r>
              <a:rPr lang="en-US" dirty="0" err="1" smtClean="0"/>
              <a:t>Github</a:t>
            </a:r>
            <a:r>
              <a:rPr lang="en-US" dirty="0" smtClean="0"/>
              <a:t> Issue Tracker and assigned a label based on the group it was relevant to.</a:t>
            </a:r>
          </a:p>
          <a:p>
            <a:pPr lvl="1"/>
            <a:r>
              <a:rPr lang="en-US" dirty="0" smtClean="0"/>
              <a:t>Members of this group could assign the task to an individual based on availability or who had worked on the target area.</a:t>
            </a:r>
          </a:p>
          <a:p>
            <a:pPr lvl="1"/>
            <a:r>
              <a:rPr lang="en-US" dirty="0" smtClean="0"/>
              <a:t>Debugging could then be done by the most relevant person and once they felt it was done they posted a message on the Issue Tracker and the person who opened the issue could verify it was fixed and close it.</a:t>
            </a:r>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Whoop-txt?</a:t>
            </a:r>
            <a:endParaRPr lang="en-US" dirty="0"/>
          </a:p>
        </p:txBody>
      </p:sp>
      <p:sp>
        <p:nvSpPr>
          <p:cNvPr id="3" name="Content Placeholder 2"/>
          <p:cNvSpPr>
            <a:spLocks noGrp="1"/>
          </p:cNvSpPr>
          <p:nvPr>
            <p:ph idx="1"/>
          </p:nvPr>
        </p:nvSpPr>
        <p:spPr/>
        <p:txBody>
          <a:bodyPr>
            <a:noAutofit/>
          </a:bodyPr>
          <a:lstStyle/>
          <a:p>
            <a:r>
              <a:rPr lang="en-US" sz="2800" dirty="0"/>
              <a:t>A geo-aware mobile web application </a:t>
            </a:r>
            <a:r>
              <a:rPr lang="en-US" sz="2800" dirty="0" smtClean="0"/>
              <a:t>which integrates with </a:t>
            </a:r>
            <a:r>
              <a:rPr lang="en-US" sz="2800" dirty="0" err="1" smtClean="0"/>
              <a:t>Facebook</a:t>
            </a:r>
            <a:r>
              <a:rPr lang="en-US" sz="2800" dirty="0" smtClean="0"/>
              <a:t> to </a:t>
            </a:r>
            <a:r>
              <a:rPr lang="en-US" sz="2800" dirty="0"/>
              <a:t>create an engaging and entertaining text-sharing environment. </a:t>
            </a:r>
          </a:p>
          <a:p>
            <a:r>
              <a:rPr lang="en-US" sz="2800" dirty="0"/>
              <a:t>Software Goals:</a:t>
            </a:r>
          </a:p>
          <a:p>
            <a:pPr lvl="1"/>
            <a:r>
              <a:rPr lang="en-US" sz="2000" dirty="0"/>
              <a:t>Support creation of texting groups.</a:t>
            </a:r>
          </a:p>
          <a:p>
            <a:pPr lvl="1"/>
            <a:r>
              <a:rPr lang="en-US" sz="2000" dirty="0"/>
              <a:t>Enable users to </a:t>
            </a:r>
            <a:r>
              <a:rPr lang="en-US" sz="2000" dirty="0" smtClean="0"/>
              <a:t>text others within a </a:t>
            </a:r>
            <a:r>
              <a:rPr lang="en-US" sz="2000" dirty="0" smtClean="0"/>
              <a:t>nearby</a:t>
            </a:r>
            <a:r>
              <a:rPr lang="en-US" sz="2000" dirty="0" smtClean="0"/>
              <a:t> </a:t>
            </a:r>
            <a:r>
              <a:rPr lang="en-US" sz="2000" dirty="0"/>
              <a:t>vicinity</a:t>
            </a:r>
            <a:r>
              <a:rPr lang="en-US" sz="2000" dirty="0" smtClean="0"/>
              <a:t>.</a:t>
            </a:r>
            <a:endParaRPr lang="en-US" sz="2000" dirty="0"/>
          </a:p>
        </p:txBody>
      </p:sp>
    </p:spTree>
    <p:extLst>
      <p:ext uri="{BB962C8B-B14F-4D97-AF65-F5344CB8AC3E}">
        <p14:creationId xmlns:p14="http://schemas.microsoft.com/office/powerpoint/2010/main" xmlns="" val="1469798109"/>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and Debugging</a:t>
            </a:r>
            <a:endParaRPr lang="en-US" dirty="0"/>
          </a:p>
        </p:txBody>
      </p:sp>
      <p:sp>
        <p:nvSpPr>
          <p:cNvPr id="3" name="Content Placeholder 2"/>
          <p:cNvSpPr>
            <a:spLocks noGrp="1"/>
          </p:cNvSpPr>
          <p:nvPr>
            <p:ph idx="1"/>
          </p:nvPr>
        </p:nvSpPr>
        <p:spPr/>
        <p:txBody>
          <a:bodyPr>
            <a:normAutofit/>
          </a:bodyPr>
          <a:lstStyle/>
          <a:p>
            <a:r>
              <a:rPr lang="en-US" dirty="0" smtClean="0"/>
              <a:t>Automated Testing</a:t>
            </a:r>
          </a:p>
          <a:p>
            <a:pPr lvl="1"/>
            <a:r>
              <a:rPr lang="en-US" dirty="0" smtClean="0"/>
              <a:t>Automated unit testing was developed through the use of </a:t>
            </a:r>
            <a:r>
              <a:rPr lang="en-US" dirty="0" err="1" smtClean="0"/>
              <a:t>Qunit</a:t>
            </a:r>
            <a:r>
              <a:rPr lang="en-US" dirty="0" smtClean="0"/>
              <a:t>, a </a:t>
            </a:r>
            <a:r>
              <a:rPr lang="en-US" dirty="0" err="1" smtClean="0"/>
              <a:t>javascript</a:t>
            </a:r>
            <a:r>
              <a:rPr lang="en-US" dirty="0" smtClean="0"/>
              <a:t> test suite.</a:t>
            </a:r>
          </a:p>
          <a:p>
            <a:pPr lvl="1"/>
            <a:r>
              <a:rPr lang="en-US" dirty="0" smtClean="0"/>
              <a:t>Has modules divided into error handling and happy path scenarios</a:t>
            </a:r>
          </a:p>
          <a:p>
            <a:pPr lvl="1"/>
            <a:r>
              <a:rPr lang="en-US" dirty="0" smtClean="0"/>
              <a:t>Provides easy URL interface that explains what tests passed or failed and why</a:t>
            </a:r>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Challenges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Task delegation</a:t>
            </a:r>
          </a:p>
          <a:p>
            <a:pPr lvl="1"/>
            <a:r>
              <a:rPr lang="en-US" dirty="0" smtClean="0"/>
              <a:t>Three different development teams: Desktop front-end, Mobile front-end, and Database</a:t>
            </a:r>
          </a:p>
          <a:p>
            <a:pPr lvl="1"/>
            <a:r>
              <a:rPr lang="en-US" dirty="0" smtClean="0"/>
              <a:t>Challenging before Whoop-Txt database fully implemented</a:t>
            </a:r>
          </a:p>
          <a:p>
            <a:pPr lvl="2"/>
            <a:r>
              <a:rPr lang="en-US" dirty="0" smtClean="0"/>
              <a:t>Front-end functionality implemented later in the quarter</a:t>
            </a:r>
          </a:p>
          <a:p>
            <a:r>
              <a:rPr lang="en-US" dirty="0" smtClean="0"/>
              <a:t>Deciding on UI design</a:t>
            </a:r>
          </a:p>
          <a:p>
            <a:pPr lvl="1"/>
            <a:r>
              <a:rPr lang="en-US" dirty="0" smtClean="0"/>
              <a:t>Goal: To make application visually pleasing and user-friendly</a:t>
            </a:r>
          </a:p>
          <a:p>
            <a:pPr lvl="1"/>
            <a:r>
              <a:rPr lang="en-US" dirty="0" smtClean="0"/>
              <a:t>Different design ideas</a:t>
            </a:r>
          </a:p>
          <a:p>
            <a:r>
              <a:rPr lang="en-US" dirty="0" smtClean="0"/>
              <a:t>Integrating database with desktop and mobile front-end skeletons</a:t>
            </a:r>
          </a:p>
          <a:p>
            <a:pPr lvl="1"/>
            <a:r>
              <a:rPr lang="en-US" dirty="0" smtClean="0"/>
              <a:t>Understanding how to communicate with the database</a:t>
            </a:r>
          </a:p>
          <a:p>
            <a:pPr lvl="2"/>
            <a:r>
              <a:rPr lang="en-US" dirty="0" smtClean="0"/>
              <a:t>Solution: API documentation</a:t>
            </a:r>
          </a:p>
          <a:p>
            <a:pPr lvl="1"/>
            <a:r>
              <a:rPr lang="en-US" dirty="0" smtClean="0"/>
              <a:t>Additional functionality needed to be added to database</a:t>
            </a:r>
          </a:p>
          <a:p>
            <a:pPr lvl="2"/>
            <a:r>
              <a:rPr lang="en-US" dirty="0" smtClean="0"/>
              <a:t>Solution: Integration and development done concurrently</a:t>
            </a:r>
          </a:p>
          <a:p>
            <a:pPr lvl="1"/>
            <a:r>
              <a:rPr lang="en-US" dirty="0" smtClean="0"/>
              <a:t>Coding errors</a:t>
            </a:r>
          </a:p>
          <a:p>
            <a:pPr lvl="2"/>
            <a:r>
              <a:rPr lang="en-US" dirty="0" smtClean="0"/>
              <a:t>Solution: Creation of </a:t>
            </a:r>
            <a:r>
              <a:rPr lang="en-US" dirty="0" err="1" smtClean="0"/>
              <a:t>Github</a:t>
            </a:r>
            <a:r>
              <a:rPr lang="en-US" dirty="0" smtClean="0"/>
              <a:t> Issues Page</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Potential Future Functionality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Integration with other websites </a:t>
            </a:r>
          </a:p>
          <a:p>
            <a:pPr lvl="1"/>
            <a:r>
              <a:rPr lang="en-US" dirty="0" smtClean="0"/>
              <a:t>E.g. Google Maps, Twitter, and </a:t>
            </a:r>
            <a:r>
              <a:rPr lang="en-US" dirty="0" err="1" smtClean="0"/>
              <a:t>Myspace</a:t>
            </a:r>
            <a:endParaRPr lang="en-US" dirty="0" smtClean="0"/>
          </a:p>
          <a:p>
            <a:r>
              <a:rPr lang="en-US" dirty="0" smtClean="0"/>
              <a:t>Refine User Interface</a:t>
            </a:r>
          </a:p>
          <a:p>
            <a:pPr lvl="1"/>
            <a:r>
              <a:rPr lang="en-US" dirty="0" smtClean="0"/>
              <a:t>Notification capability</a:t>
            </a:r>
          </a:p>
          <a:p>
            <a:pPr lvl="2"/>
            <a:r>
              <a:rPr lang="en-US" dirty="0" smtClean="0"/>
              <a:t>Centralized page or inbox option to view new notifications</a:t>
            </a:r>
          </a:p>
          <a:p>
            <a:pPr lvl="2"/>
            <a:r>
              <a:rPr lang="en-US" dirty="0" err="1" smtClean="0"/>
              <a:t>Facebook’s</a:t>
            </a:r>
            <a:r>
              <a:rPr lang="en-US" dirty="0" smtClean="0"/>
              <a:t> Request 2.0 to handle the sending of requests and invitations</a:t>
            </a:r>
          </a:p>
          <a:p>
            <a:pPr lvl="2"/>
            <a:r>
              <a:rPr lang="en-US" dirty="0" smtClean="0"/>
              <a:t>Reason: more user friendly</a:t>
            </a:r>
          </a:p>
          <a:p>
            <a:pPr lvl="1"/>
            <a:r>
              <a:rPr lang="en-US" dirty="0" smtClean="0"/>
              <a:t>Improvement of Group List Members</a:t>
            </a:r>
          </a:p>
          <a:p>
            <a:pPr lvl="2"/>
            <a:r>
              <a:rPr lang="en-US" dirty="0" smtClean="0"/>
              <a:t>Include </a:t>
            </a:r>
            <a:r>
              <a:rPr lang="en-US" dirty="0" err="1" smtClean="0"/>
              <a:t>Facebook</a:t>
            </a:r>
            <a:r>
              <a:rPr lang="en-US" dirty="0" smtClean="0"/>
              <a:t> profiles in addition to the current names</a:t>
            </a:r>
          </a:p>
          <a:p>
            <a:r>
              <a:rPr lang="en-US" dirty="0" smtClean="0"/>
              <a:t>Posting Whoop-Txt information on </a:t>
            </a:r>
            <a:r>
              <a:rPr lang="en-US" dirty="0" err="1" smtClean="0"/>
              <a:t>Facebook</a:t>
            </a:r>
            <a:r>
              <a:rPr lang="en-US" dirty="0" smtClean="0"/>
              <a:t> Walls</a:t>
            </a:r>
          </a:p>
          <a:p>
            <a:pPr lvl="1"/>
            <a:r>
              <a:rPr lang="en-US" dirty="0" smtClean="0"/>
              <a:t>Promotes application and notifies both Whoop-Txt and non-Whoop-Txt users</a:t>
            </a:r>
          </a:p>
          <a:p>
            <a:r>
              <a:rPr lang="en-US" dirty="0" err="1" smtClean="0"/>
              <a:t>PhoneGap</a:t>
            </a:r>
            <a:r>
              <a:rPr lang="en-US" dirty="0" smtClean="0"/>
              <a:t> application for mobile side</a:t>
            </a:r>
          </a:p>
          <a:p>
            <a:pPr lvl="1"/>
            <a:r>
              <a:rPr lang="en-US" dirty="0" smtClean="0"/>
              <a:t>Allows access to web technologies and app stores</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sz="2800" dirty="0"/>
              <a:t>http</a:t>
            </a:r>
            <a:r>
              <a:rPr lang="en-US" sz="2800" dirty="0" smtClean="0"/>
              <a:t>://apps.facebook.com/whoop-txt</a:t>
            </a:r>
          </a:p>
          <a:p>
            <a:r>
              <a:rPr lang="en-US" sz="2800" dirty="0" smtClean="0"/>
              <a:t>Both </a:t>
            </a:r>
            <a:r>
              <a:rPr lang="en-US" sz="2800" dirty="0"/>
              <a:t>desktop and smartphone </a:t>
            </a:r>
            <a:r>
              <a:rPr lang="en-US" sz="2800" dirty="0" smtClean="0"/>
              <a:t>demonstrations</a:t>
            </a:r>
            <a:endParaRPr lang="en-US" sz="2800" dirty="0"/>
          </a:p>
          <a:p>
            <a:endParaRPr lang="en-US" dirty="0"/>
          </a:p>
        </p:txBody>
      </p:sp>
    </p:spTree>
    <p:extLst>
      <p:ext uri="{BB962C8B-B14F-4D97-AF65-F5344CB8AC3E}">
        <p14:creationId xmlns:p14="http://schemas.microsoft.com/office/powerpoint/2010/main" xmlns="" val="2418521225"/>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Content Placeholder 2"/>
          <p:cNvSpPr>
            <a:spLocks noGrp="1"/>
          </p:cNvSpPr>
          <p:nvPr>
            <p:ph idx="1"/>
          </p:nvPr>
        </p:nvSpPr>
        <p:spPr>
          <a:xfrm>
            <a:off x="685800" y="1600200"/>
            <a:ext cx="7772400" cy="3962399"/>
          </a:xfrm>
        </p:spPr>
        <p:txBody>
          <a:bodyPr>
            <a:normAutofit/>
          </a:bodyPr>
          <a:lstStyle/>
          <a:p>
            <a:r>
              <a:rPr lang="en-US" sz="2400" dirty="0"/>
              <a:t>Thank you for listening</a:t>
            </a:r>
            <a:r>
              <a:rPr lang="en-US" sz="2400" dirty="0" smtClean="0"/>
              <a:t>! Any questions?</a:t>
            </a:r>
            <a:endParaRPr lang="en-US" sz="2400" dirty="0"/>
          </a:p>
          <a:p>
            <a:r>
              <a:rPr lang="en-US" sz="2400" dirty="0" smtClean="0"/>
              <a:t>Special thanks to:</a:t>
            </a:r>
          </a:p>
          <a:p>
            <a:pPr lvl="1"/>
            <a:r>
              <a:rPr lang="en-US" sz="1800" dirty="0" err="1" smtClean="0"/>
              <a:t>Gergana</a:t>
            </a:r>
            <a:r>
              <a:rPr lang="en-US" sz="1800" dirty="0" smtClean="0"/>
              <a:t> Markova (Client)</a:t>
            </a:r>
          </a:p>
          <a:p>
            <a:pPr lvl="1"/>
            <a:r>
              <a:rPr lang="en-US" sz="1800" dirty="0" smtClean="0"/>
              <a:t>IBM technical mentors</a:t>
            </a:r>
          </a:p>
          <a:p>
            <a:pPr lvl="2"/>
            <a:r>
              <a:rPr lang="en-US" sz="1600" dirty="0" smtClean="0"/>
              <a:t>Chris </a:t>
            </a:r>
            <a:r>
              <a:rPr lang="en-US" sz="1600" dirty="0" err="1" smtClean="0"/>
              <a:t>Montalvo</a:t>
            </a:r>
            <a:endParaRPr lang="en-US" sz="1600" dirty="0" smtClean="0"/>
          </a:p>
          <a:p>
            <a:pPr lvl="2"/>
            <a:r>
              <a:rPr lang="en-US" sz="1600" dirty="0" smtClean="0"/>
              <a:t>Dean </a:t>
            </a:r>
            <a:r>
              <a:rPr lang="en-US" sz="1600" dirty="0" err="1" smtClean="0"/>
              <a:t>Ocamura</a:t>
            </a:r>
            <a:endParaRPr lang="en-US" sz="1600" dirty="0" smtClean="0"/>
          </a:p>
          <a:p>
            <a:pPr lvl="2"/>
            <a:r>
              <a:rPr lang="en-US" sz="1600" dirty="0" smtClean="0"/>
              <a:t>Michael Stein</a:t>
            </a:r>
          </a:p>
          <a:p>
            <a:pPr lvl="2"/>
            <a:r>
              <a:rPr lang="en-US" sz="1600" dirty="0" smtClean="0"/>
              <a:t>Neil </a:t>
            </a:r>
            <a:r>
              <a:rPr lang="en-US" sz="1600" dirty="0" err="1" smtClean="0"/>
              <a:t>Sahota</a:t>
            </a:r>
            <a:endParaRPr lang="en-US" sz="1600" dirty="0" smtClean="0"/>
          </a:p>
          <a:p>
            <a:pPr lvl="2"/>
            <a:r>
              <a:rPr lang="en-US" sz="1600" dirty="0" smtClean="0"/>
              <a:t>Steve </a:t>
            </a:r>
            <a:r>
              <a:rPr lang="en-US" sz="1600" dirty="0" err="1" smtClean="0"/>
              <a:t>Havachi</a:t>
            </a:r>
            <a:endParaRPr lang="en-US" sz="1600" dirty="0"/>
          </a:p>
        </p:txBody>
      </p:sp>
    </p:spTree>
    <p:extLst>
      <p:ext uri="{BB962C8B-B14F-4D97-AF65-F5344CB8AC3E}">
        <p14:creationId xmlns:p14="http://schemas.microsoft.com/office/powerpoint/2010/main" xmlns="" val="2901881089"/>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a:xfrm>
            <a:off x="685800" y="1371600"/>
            <a:ext cx="7772400" cy="4267200"/>
          </a:xfrm>
        </p:spPr>
        <p:txBody>
          <a:bodyPr>
            <a:normAutofit/>
          </a:bodyPr>
          <a:lstStyle/>
          <a:p>
            <a:r>
              <a:rPr lang="en-US" b="1" dirty="0"/>
              <a:t>System Features will include:</a:t>
            </a:r>
          </a:p>
          <a:p>
            <a:pPr lvl="1"/>
            <a:r>
              <a:rPr lang="en-US" dirty="0"/>
              <a:t>Group creation and management</a:t>
            </a:r>
          </a:p>
          <a:p>
            <a:pPr lvl="1"/>
            <a:r>
              <a:rPr lang="en-US" dirty="0"/>
              <a:t>Whoop </a:t>
            </a:r>
            <a:r>
              <a:rPr lang="en-US" dirty="0" smtClean="0"/>
              <a:t>sharing</a:t>
            </a:r>
            <a:endParaRPr lang="en-US" dirty="0"/>
          </a:p>
          <a:p>
            <a:pPr lvl="1"/>
            <a:r>
              <a:rPr lang="en-US" dirty="0"/>
              <a:t>Whoop-Txt </a:t>
            </a:r>
            <a:r>
              <a:rPr lang="en-US" dirty="0" smtClean="0"/>
              <a:t> message list</a:t>
            </a:r>
            <a:endParaRPr lang="en-US" dirty="0"/>
          </a:p>
          <a:p>
            <a:r>
              <a:rPr lang="en-US" b="1" dirty="0"/>
              <a:t>Dependent on API’s</a:t>
            </a:r>
          </a:p>
          <a:p>
            <a:pPr lvl="1"/>
            <a:r>
              <a:rPr lang="en-US" dirty="0" smtClean="0"/>
              <a:t>Facebook</a:t>
            </a:r>
          </a:p>
          <a:p>
            <a:pPr lvl="1"/>
            <a:r>
              <a:rPr lang="en-US" dirty="0" smtClean="0"/>
              <a:t>Mobile Web Framework</a:t>
            </a:r>
          </a:p>
          <a:p>
            <a:r>
              <a:rPr lang="en-US" b="1" dirty="0" smtClean="0"/>
              <a:t>User </a:t>
            </a:r>
            <a:r>
              <a:rPr lang="en-US" b="1" dirty="0"/>
              <a:t>interface </a:t>
            </a:r>
            <a:r>
              <a:rPr lang="en-US" b="1" dirty="0" smtClean="0"/>
              <a:t>will be </a:t>
            </a:r>
            <a:r>
              <a:rPr lang="en-US" b="1" dirty="0"/>
              <a:t>easy to navigate and </a:t>
            </a:r>
            <a:r>
              <a:rPr lang="en-US" b="1" dirty="0" smtClean="0"/>
              <a:t>is organized </a:t>
            </a:r>
            <a:r>
              <a:rPr lang="en-US" b="1" dirty="0"/>
              <a:t>into several </a:t>
            </a:r>
            <a:r>
              <a:rPr lang="en-US" b="1" dirty="0" smtClean="0"/>
              <a:t>pages</a:t>
            </a:r>
            <a:endParaRPr lang="en-US" b="1" dirty="0"/>
          </a:p>
        </p:txBody>
      </p:sp>
    </p:spTree>
    <p:extLst>
      <p:ext uri="{BB962C8B-B14F-4D97-AF65-F5344CB8AC3E}">
        <p14:creationId xmlns:p14="http://schemas.microsoft.com/office/powerpoint/2010/main" xmlns="" val="3668074173"/>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Group Creation &amp; Management</a:t>
            </a:r>
            <a:endParaRPr lang="en-US" dirty="0"/>
          </a:p>
        </p:txBody>
      </p:sp>
      <p:sp>
        <p:nvSpPr>
          <p:cNvPr id="3" name="Content Placeholder 2"/>
          <p:cNvSpPr>
            <a:spLocks noGrp="1"/>
          </p:cNvSpPr>
          <p:nvPr>
            <p:ph idx="1"/>
          </p:nvPr>
        </p:nvSpPr>
        <p:spPr/>
        <p:txBody>
          <a:bodyPr>
            <a:normAutofit/>
          </a:bodyPr>
          <a:lstStyle/>
          <a:p>
            <a:r>
              <a:rPr lang="en-US" sz="2400" b="1" dirty="0"/>
              <a:t>Allows users to specify who they will send and receive information to and from</a:t>
            </a:r>
          </a:p>
          <a:p>
            <a:r>
              <a:rPr lang="en-US" sz="2400" b="1" dirty="0"/>
              <a:t>Functionality:</a:t>
            </a:r>
          </a:p>
          <a:p>
            <a:pPr lvl="1"/>
            <a:r>
              <a:rPr lang="en-US" sz="1800" dirty="0"/>
              <a:t>Create new groups for sharing information</a:t>
            </a:r>
          </a:p>
          <a:p>
            <a:pPr lvl="1"/>
            <a:r>
              <a:rPr lang="en-US" sz="1800" dirty="0"/>
              <a:t>Invite friends to become member of group</a:t>
            </a:r>
          </a:p>
          <a:p>
            <a:pPr lvl="1"/>
            <a:r>
              <a:rPr lang="en-US" sz="1800" dirty="0"/>
              <a:t>Accept/decline invitations</a:t>
            </a:r>
          </a:p>
          <a:p>
            <a:pPr lvl="1"/>
            <a:r>
              <a:rPr lang="en-US" sz="1800" dirty="0"/>
              <a:t>Leave from subscribed </a:t>
            </a:r>
            <a:r>
              <a:rPr lang="en-US" sz="1800" dirty="0" smtClean="0"/>
              <a:t>group</a:t>
            </a:r>
            <a:endParaRPr lang="en-US" sz="1800" dirty="0"/>
          </a:p>
        </p:txBody>
      </p:sp>
    </p:spTree>
    <p:extLst>
      <p:ext uri="{BB962C8B-B14F-4D97-AF65-F5344CB8AC3E}">
        <p14:creationId xmlns:p14="http://schemas.microsoft.com/office/powerpoint/2010/main" xmlns="" val="2018697858"/>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Whoop Sharing</a:t>
            </a:r>
            <a:endParaRPr lang="en-US" dirty="0"/>
          </a:p>
        </p:txBody>
      </p:sp>
      <p:sp>
        <p:nvSpPr>
          <p:cNvPr id="3" name="Content Placeholder 2"/>
          <p:cNvSpPr>
            <a:spLocks noGrp="1"/>
          </p:cNvSpPr>
          <p:nvPr>
            <p:ph idx="1"/>
          </p:nvPr>
        </p:nvSpPr>
        <p:spPr/>
        <p:txBody>
          <a:bodyPr>
            <a:noAutofit/>
          </a:bodyPr>
          <a:lstStyle/>
          <a:p>
            <a:r>
              <a:rPr lang="en-US" sz="2400" b="1" dirty="0"/>
              <a:t>Create a post and share it with explicitly selected “tags” that will modify who will be able to see this post. </a:t>
            </a:r>
            <a:endParaRPr lang="en-US" sz="2400" b="1" dirty="0" smtClean="0"/>
          </a:p>
          <a:p>
            <a:r>
              <a:rPr lang="en-US" sz="2400" b="1" dirty="0" smtClean="0"/>
              <a:t>Functionality:</a:t>
            </a:r>
            <a:endParaRPr lang="en-US" sz="2400" b="1" dirty="0"/>
          </a:p>
          <a:p>
            <a:pPr lvl="1"/>
            <a:r>
              <a:rPr lang="en-US" sz="1800" dirty="0"/>
              <a:t>The user </a:t>
            </a:r>
            <a:r>
              <a:rPr lang="en-US" sz="1800" dirty="0" smtClean="0"/>
              <a:t>will be </a:t>
            </a:r>
            <a:r>
              <a:rPr lang="en-US" sz="1800" dirty="0"/>
              <a:t>able to select </a:t>
            </a:r>
            <a:r>
              <a:rPr lang="en-US" sz="1800" dirty="0" smtClean="0"/>
              <a:t>group tags to share the message with specified Whoop-Txt users based on the groups they are in.</a:t>
            </a:r>
            <a:endParaRPr lang="en-US" sz="1800" dirty="0"/>
          </a:p>
          <a:p>
            <a:pPr lvl="1"/>
            <a:r>
              <a:rPr lang="en-US" sz="1800" dirty="0"/>
              <a:t>The user </a:t>
            </a:r>
            <a:r>
              <a:rPr lang="en-US" sz="1800" dirty="0" smtClean="0"/>
              <a:t>will be </a:t>
            </a:r>
            <a:r>
              <a:rPr lang="en-US" sz="1800" dirty="0"/>
              <a:t>able to select “Nearby” as a tag to </a:t>
            </a:r>
            <a:r>
              <a:rPr lang="en-US" sz="1800" dirty="0" smtClean="0"/>
              <a:t>allow other users within </a:t>
            </a:r>
            <a:r>
              <a:rPr lang="en-US" sz="1800" dirty="0"/>
              <a:t>a certain physical distance calculated using </a:t>
            </a:r>
            <a:r>
              <a:rPr lang="en-US" sz="1800" dirty="0" smtClean="0"/>
              <a:t>user’s geo-locations to see their </a:t>
            </a:r>
            <a:r>
              <a:rPr lang="en-US" sz="1800" dirty="0" smtClean="0"/>
              <a:t>message.</a:t>
            </a:r>
            <a:endParaRPr lang="en-US" sz="1800" dirty="0"/>
          </a:p>
        </p:txBody>
      </p:sp>
    </p:spTree>
    <p:extLst>
      <p:ext uri="{BB962C8B-B14F-4D97-AF65-F5344CB8AC3E}">
        <p14:creationId xmlns:p14="http://schemas.microsoft.com/office/powerpoint/2010/main" xmlns="" val="1159455994"/>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Whoop-txt Conversation Lists</a:t>
            </a:r>
            <a:endParaRPr lang="en-US" dirty="0"/>
          </a:p>
        </p:txBody>
      </p:sp>
      <p:sp>
        <p:nvSpPr>
          <p:cNvPr id="3" name="Content Placeholder 2"/>
          <p:cNvSpPr>
            <a:spLocks noGrp="1"/>
          </p:cNvSpPr>
          <p:nvPr>
            <p:ph idx="1"/>
          </p:nvPr>
        </p:nvSpPr>
        <p:spPr/>
        <p:txBody>
          <a:bodyPr>
            <a:normAutofit/>
          </a:bodyPr>
          <a:lstStyle/>
          <a:p>
            <a:r>
              <a:rPr lang="en-US" sz="2400" b="1" dirty="0" smtClean="0"/>
              <a:t>The </a:t>
            </a:r>
            <a:r>
              <a:rPr lang="en-US" sz="2400" b="1" dirty="0"/>
              <a:t>users shall be able to view posts that have been shared with them by other Whoop-Txt users. </a:t>
            </a:r>
          </a:p>
          <a:p>
            <a:r>
              <a:rPr lang="en-US" sz="2400" b="1" dirty="0"/>
              <a:t>Functionality:</a:t>
            </a:r>
          </a:p>
          <a:p>
            <a:pPr lvl="1"/>
            <a:r>
              <a:rPr lang="en-US" sz="1800" dirty="0"/>
              <a:t>View a list of </a:t>
            </a:r>
            <a:r>
              <a:rPr lang="en-US" sz="1800" dirty="0" smtClean="0"/>
              <a:t>posts.</a:t>
            </a:r>
            <a:endParaRPr lang="en-US" sz="1800" dirty="0"/>
          </a:p>
          <a:p>
            <a:pPr lvl="1"/>
            <a:r>
              <a:rPr lang="en-US" sz="1800" dirty="0"/>
              <a:t>Select an individual post and view the post’s </a:t>
            </a:r>
            <a:r>
              <a:rPr lang="en-US" sz="1800" dirty="0" smtClean="0"/>
              <a:t>contents and the groups it was shared with.</a:t>
            </a:r>
          </a:p>
          <a:p>
            <a:pPr lvl="1"/>
            <a:r>
              <a:rPr lang="en-US" sz="1800" dirty="0" smtClean="0"/>
              <a:t>Re-share </a:t>
            </a:r>
            <a:r>
              <a:rPr lang="en-US" sz="1800" dirty="0"/>
              <a:t>a post they have received with the same tagging options and interface given to a new share. </a:t>
            </a:r>
          </a:p>
        </p:txBody>
      </p:sp>
    </p:spTree>
    <p:extLst>
      <p:ext uri="{BB962C8B-B14F-4D97-AF65-F5344CB8AC3E}">
        <p14:creationId xmlns:p14="http://schemas.microsoft.com/office/powerpoint/2010/main" xmlns="" val="2043556417"/>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sp>
        <p:nvSpPr>
          <p:cNvPr id="3" name="Content Placeholder 2"/>
          <p:cNvSpPr>
            <a:spLocks noGrp="1"/>
          </p:cNvSpPr>
          <p:nvPr>
            <p:ph idx="1"/>
          </p:nvPr>
        </p:nvSpPr>
        <p:spPr>
          <a:xfrm>
            <a:off x="685800" y="1600200"/>
            <a:ext cx="7772400" cy="3962399"/>
          </a:xfrm>
        </p:spPr>
        <p:txBody>
          <a:bodyPr>
            <a:normAutofit/>
          </a:bodyPr>
          <a:lstStyle/>
          <a:p>
            <a:r>
              <a:rPr lang="en-US" dirty="0"/>
              <a:t>Authentication page</a:t>
            </a:r>
          </a:p>
          <a:p>
            <a:pPr lvl="1"/>
            <a:r>
              <a:rPr lang="en-US" dirty="0"/>
              <a:t>User’s log in with Facebook account</a:t>
            </a:r>
          </a:p>
          <a:p>
            <a:r>
              <a:rPr lang="en-US" dirty="0"/>
              <a:t>Message Stream page</a:t>
            </a:r>
          </a:p>
          <a:p>
            <a:pPr lvl="1"/>
            <a:r>
              <a:rPr lang="en-US" dirty="0"/>
              <a:t>List of user’s most recent message posts from other Whoop-Txt users along with their Facebook profile pictures. Included in the top screen of this page is a Menu button. </a:t>
            </a:r>
          </a:p>
          <a:p>
            <a:r>
              <a:rPr lang="en-US" dirty="0"/>
              <a:t>Menu page</a:t>
            </a:r>
          </a:p>
          <a:p>
            <a:pPr lvl="1"/>
            <a:r>
              <a:rPr lang="en-US" dirty="0"/>
              <a:t>Lists different navigation links: </a:t>
            </a:r>
          </a:p>
          <a:p>
            <a:pPr lvl="2"/>
            <a:r>
              <a:rPr lang="en-US" dirty="0"/>
              <a:t>Home - Takes you to the Message Stream </a:t>
            </a:r>
            <a:r>
              <a:rPr lang="en-US" dirty="0" smtClean="0"/>
              <a:t>Page</a:t>
            </a:r>
            <a:r>
              <a:rPr lang="en-US" dirty="0"/>
              <a:t>.</a:t>
            </a:r>
          </a:p>
          <a:p>
            <a:pPr lvl="2"/>
            <a:r>
              <a:rPr lang="en-US" dirty="0"/>
              <a:t>New Message - Directs you to the Write Message Page. </a:t>
            </a:r>
          </a:p>
          <a:p>
            <a:pPr lvl="2"/>
            <a:r>
              <a:rPr lang="en-US" dirty="0"/>
              <a:t>Groups - Directs you to the Groups Page. </a:t>
            </a:r>
            <a:endParaRPr lang="en-US" dirty="0" smtClean="0"/>
          </a:p>
          <a:p>
            <a:pPr lvl="2"/>
            <a:r>
              <a:rPr lang="en-US" dirty="0" smtClean="0"/>
              <a:t>Invitations – Directs you to the Invitations Page.</a:t>
            </a:r>
            <a:endParaRPr lang="en-US" dirty="0"/>
          </a:p>
        </p:txBody>
      </p:sp>
    </p:spTree>
    <p:extLst>
      <p:ext uri="{BB962C8B-B14F-4D97-AF65-F5344CB8AC3E}">
        <p14:creationId xmlns:p14="http://schemas.microsoft.com/office/powerpoint/2010/main" xmlns="" val="269415945"/>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(contd.)</a:t>
            </a:r>
            <a:endParaRPr lang="en-US" dirty="0"/>
          </a:p>
        </p:txBody>
      </p:sp>
      <p:sp>
        <p:nvSpPr>
          <p:cNvPr id="3" name="Content Placeholder 2"/>
          <p:cNvSpPr>
            <a:spLocks noGrp="1"/>
          </p:cNvSpPr>
          <p:nvPr>
            <p:ph idx="1"/>
          </p:nvPr>
        </p:nvSpPr>
        <p:spPr/>
        <p:txBody>
          <a:bodyPr/>
          <a:lstStyle/>
          <a:p>
            <a:r>
              <a:rPr lang="en-US" dirty="0"/>
              <a:t>New Message page</a:t>
            </a:r>
          </a:p>
          <a:p>
            <a:pPr lvl="1"/>
            <a:r>
              <a:rPr lang="en-US" dirty="0"/>
              <a:t>Allows you to send posts to other Whoop-Txt users. The user will have the choice of explicitly selecting “tags” that will modify who will be able to see or be notified of this post or they can text people a certain distance away from </a:t>
            </a:r>
            <a:r>
              <a:rPr lang="en-US" dirty="0" smtClean="0"/>
              <a:t>them using the Nearby tag.</a:t>
            </a:r>
            <a:endParaRPr lang="en-US" dirty="0"/>
          </a:p>
          <a:p>
            <a:r>
              <a:rPr lang="en-US" dirty="0"/>
              <a:t>Groups page</a:t>
            </a:r>
          </a:p>
          <a:p>
            <a:pPr lvl="1"/>
            <a:r>
              <a:rPr lang="en-US" dirty="0"/>
              <a:t>Lists all the groups the user is a part of, whether it is one they have created or have been added to. Users will be able to create custom groups and view members within the groups. </a:t>
            </a:r>
          </a:p>
        </p:txBody>
      </p:sp>
    </p:spTree>
    <p:extLst>
      <p:ext uri="{BB962C8B-B14F-4D97-AF65-F5344CB8AC3E}">
        <p14:creationId xmlns:p14="http://schemas.microsoft.com/office/powerpoint/2010/main" xmlns="" val="4140326256"/>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Interface Design</a:t>
            </a:r>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tretch>
            <a:fillRect/>
          </a:stretch>
        </p:blipFill>
        <p:spPr bwMode="auto">
          <a:xfrm>
            <a:off x="1600200" y="1295400"/>
            <a:ext cx="6096000" cy="4837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01624253"/>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Urban Pop">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TC101859862[[fn=Urban Pop]]</Template>
  <TotalTime>176</TotalTime>
  <Words>1398</Words>
  <Application>Microsoft Office PowerPoint</Application>
  <PresentationFormat>On-screen Show (4:3)</PresentationFormat>
  <Paragraphs>172</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Urban Pop</vt:lpstr>
      <vt:lpstr>Whoop-Txt!</vt:lpstr>
      <vt:lpstr>What Is Whoop-txt?</vt:lpstr>
      <vt:lpstr>Requirements</vt:lpstr>
      <vt:lpstr>Group Creation &amp; Management</vt:lpstr>
      <vt:lpstr>Whoop Sharing</vt:lpstr>
      <vt:lpstr>Whoop-txt Conversation Lists</vt:lpstr>
      <vt:lpstr>User Interface</vt:lpstr>
      <vt:lpstr>User Interface (contd.)</vt:lpstr>
      <vt:lpstr>Interface Design</vt:lpstr>
      <vt:lpstr>Architectural Design – Front End</vt:lpstr>
      <vt:lpstr>Architectural Design – Server SIDE</vt:lpstr>
      <vt:lpstr>Component Design</vt:lpstr>
      <vt:lpstr>Whoop-TXT API</vt:lpstr>
      <vt:lpstr>Relational Database Structure</vt:lpstr>
      <vt:lpstr>Design Decisions</vt:lpstr>
      <vt:lpstr>Development decisions</vt:lpstr>
      <vt:lpstr>Development decisions</vt:lpstr>
      <vt:lpstr>Notable accomplishments</vt:lpstr>
      <vt:lpstr>Testing and Debugging</vt:lpstr>
      <vt:lpstr>Testing and Debugging</vt:lpstr>
      <vt:lpstr>Main Challenges</vt:lpstr>
      <vt:lpstr>Potential Future Functionality</vt:lpstr>
      <vt:lpstr>Demo</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Whoop-Txt!</dc:title>
  <dc:creator>Parth Shah</dc:creator>
  <cp:lastModifiedBy>wade</cp:lastModifiedBy>
  <cp:revision>62</cp:revision>
  <dcterms:created xsi:type="dcterms:W3CDTF">2011-11-04T00:09:08Z</dcterms:created>
  <dcterms:modified xsi:type="dcterms:W3CDTF">2011-12-02T19:21:33Z</dcterms:modified>
</cp:coreProperties>
</file>