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83" r:id="rId4"/>
    <p:sldId id="282" r:id="rId5"/>
    <p:sldId id="284" r:id="rId6"/>
    <p:sldId id="266" r:id="rId7"/>
    <p:sldId id="279" r:id="rId8"/>
    <p:sldId id="270" r:id="rId9"/>
    <p:sldId id="271" r:id="rId10"/>
    <p:sldId id="267" r:id="rId11"/>
    <p:sldId id="273" r:id="rId12"/>
    <p:sldId id="274" r:id="rId13"/>
    <p:sldId id="275" r:id="rId14"/>
    <p:sldId id="268" r:id="rId15"/>
    <p:sldId id="262" r:id="rId16"/>
    <p:sldId id="259" r:id="rId17"/>
    <p:sldId id="278" r:id="rId18"/>
    <p:sldId id="276" r:id="rId19"/>
    <p:sldId id="277" r:id="rId20"/>
    <p:sldId id="260" r:id="rId21"/>
    <p:sldId id="265" r:id="rId22"/>
    <p:sldId id="258" r:id="rId23"/>
    <p:sldId id="263" r:id="rId24"/>
    <p:sldId id="264" r:id="rId25"/>
    <p:sldId id="269" r:id="rId26"/>
    <p:sldId id="272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95179" autoAdjust="0"/>
  </p:normalViewPr>
  <p:slideViewPr>
    <p:cSldViewPr snapToGrid="0" snapToObjects="1">
      <p:cViewPr>
        <p:scale>
          <a:sx n="108" d="100"/>
          <a:sy n="108" d="100"/>
        </p:scale>
        <p:origin x="728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3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6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0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9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1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31E7-3932-3147-9CF4-E922359E8F7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31E7-3932-3147-9CF4-E922359E8F71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DF79-4A16-7F4C-A338-04B36839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6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0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23" y="534646"/>
            <a:ext cx="444453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1.2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1.1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0.9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0.7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0.6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26273" y="905645"/>
            <a:ext cx="2214759" cy="17962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9683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100,000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1878673" y="1202769"/>
            <a:ext cx="550202" cy="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878673" y="1529794"/>
            <a:ext cx="550202" cy="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872694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14586" y="1311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4973" y="16562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02350" y="20097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Efficiency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1878673" y="2553866"/>
            <a:ext cx="550202" cy="1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99870" y="233252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1,000,000,000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06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41267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588558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11303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37049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65827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4287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80270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3941032" y="1453076"/>
            <a:ext cx="3652290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3941032" y="2192725"/>
            <a:ext cx="3694843" cy="2922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36177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1891681" y="224407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678260" y="2881175"/>
            <a:ext cx="5957615" cy="14758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648382" y="2881175"/>
            <a:ext cx="5960233" cy="24756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635707" y="2895933"/>
            <a:ext cx="4805560" cy="1000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679496" y="2895933"/>
            <a:ext cx="2352719" cy="1320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635707" y="2911423"/>
            <a:ext cx="2401342" cy="19188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106" idx="3"/>
          </p:cNvCxnSpPr>
          <p:nvPr/>
        </p:nvCxnSpPr>
        <p:spPr>
          <a:xfrm>
            <a:off x="4017258" y="2894447"/>
            <a:ext cx="794045" cy="148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017258" y="2895933"/>
            <a:ext cx="794045" cy="38715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726273" y="2912155"/>
            <a:ext cx="816606" cy="1475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605476" y="2930900"/>
            <a:ext cx="660351" cy="177267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/>
          <p:cNvSpPr/>
          <p:nvPr/>
        </p:nvSpPr>
        <p:spPr>
          <a:xfrm>
            <a:off x="6419629" y="2840370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6445456" y="2880442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/>
          <p:cNvSpPr/>
          <p:nvPr/>
        </p:nvSpPr>
        <p:spPr>
          <a:xfrm>
            <a:off x="4750514" y="2784807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/>
          <p:cNvSpPr/>
          <p:nvPr/>
        </p:nvSpPr>
        <p:spPr>
          <a:xfrm>
            <a:off x="4750514" y="2819775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/>
          <p:cNvSpPr/>
          <p:nvPr/>
        </p:nvSpPr>
        <p:spPr>
          <a:xfrm>
            <a:off x="2544687" y="2813252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>
            <a:off x="2588671" y="2841732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2573183" y="2857222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>
            <a:off x="2557695" y="2857222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4811303" y="2924377"/>
            <a:ext cx="668686" cy="21851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0" name="Isosceles Triangle 119"/>
          <p:cNvSpPr/>
          <p:nvPr/>
        </p:nvSpPr>
        <p:spPr>
          <a:xfrm>
            <a:off x="5466981" y="3095420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4780326" y="3266823"/>
            <a:ext cx="808232" cy="6223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66488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08766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265827" y="3115821"/>
            <a:ext cx="771222" cy="52214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037089" y="3617766"/>
            <a:ext cx="835002" cy="130791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72091" y="4925678"/>
            <a:ext cx="441616" cy="758988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Isosceles Triangle 139"/>
          <p:cNvSpPr/>
          <p:nvPr/>
        </p:nvSpPr>
        <p:spPr>
          <a:xfrm>
            <a:off x="3144250" y="3031769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/>
          <p:cNvSpPr/>
          <p:nvPr/>
        </p:nvSpPr>
        <p:spPr>
          <a:xfrm>
            <a:off x="4003680" y="3582399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/>
          <p:cNvSpPr/>
          <p:nvPr/>
        </p:nvSpPr>
        <p:spPr>
          <a:xfrm>
            <a:off x="4856603" y="4961171"/>
            <a:ext cx="121577" cy="111125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>
            <a:off x="4003680" y="2840369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>
            <a:off x="3976260" y="2803996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152"/>
          <p:cNvSpPr/>
          <p:nvPr/>
        </p:nvSpPr>
        <p:spPr>
          <a:xfrm>
            <a:off x="3144250" y="2837549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153"/>
          <p:cNvSpPr/>
          <p:nvPr/>
        </p:nvSpPr>
        <p:spPr>
          <a:xfrm>
            <a:off x="3175073" y="2864630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3114284" y="2850374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5466981" y="2819775"/>
            <a:ext cx="121577" cy="111125"/>
          </a:xfrm>
          <a:prstGeom prst="triangle">
            <a:avLst/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>
            <a:off x="5479989" y="2832765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/>
          <p:cNvSpPr/>
          <p:nvPr/>
        </p:nvSpPr>
        <p:spPr>
          <a:xfrm>
            <a:off x="3978453" y="2832765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>
            <a:off x="4748581" y="2832418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5479989" y="3147007"/>
            <a:ext cx="1061217" cy="813243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9" name="Isosceles Triangle 168"/>
          <p:cNvSpPr/>
          <p:nvPr/>
        </p:nvSpPr>
        <p:spPr>
          <a:xfrm>
            <a:off x="6506244" y="3904688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/>
        </p:nvCxnSpPr>
        <p:spPr>
          <a:xfrm>
            <a:off x="6567033" y="3960251"/>
            <a:ext cx="340820" cy="300400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05" idx="5"/>
          </p:cNvCxnSpPr>
          <p:nvPr/>
        </p:nvCxnSpPr>
        <p:spPr>
          <a:xfrm>
            <a:off x="6536639" y="2936005"/>
            <a:ext cx="669684" cy="95764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Isosceles Triangle 176"/>
          <p:cNvSpPr/>
          <p:nvPr/>
        </p:nvSpPr>
        <p:spPr>
          <a:xfrm>
            <a:off x="4735026" y="3211260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5610195" y="3889198"/>
            <a:ext cx="461282" cy="371453"/>
          </a:xfrm>
          <a:prstGeom prst="line">
            <a:avLst/>
          </a:prstGeom>
          <a:ln>
            <a:solidFill>
              <a:srgbClr val="008000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Isosceles Triangle 180"/>
          <p:cNvSpPr/>
          <p:nvPr/>
        </p:nvSpPr>
        <p:spPr>
          <a:xfrm>
            <a:off x="5488618" y="3816970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526706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75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759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759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382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30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18082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53026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600317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23062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48808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77586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507517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810231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54638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507517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2029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07517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92029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507517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92029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62759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52791" y="1453076"/>
            <a:ext cx="365229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662759" y="2192725"/>
            <a:ext cx="5984875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59225" y="3385196"/>
            <a:ext cx="5988409" cy="70958"/>
          </a:xfrm>
          <a:prstGeom prst="line">
            <a:avLst/>
          </a:prstGeom>
          <a:ln w="38100" cmpd="sng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62759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78247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0525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8465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662759" y="289117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38032" y="905645"/>
            <a:ext cx="2214759" cy="858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890432" y="1202769"/>
            <a:ext cx="550202" cy="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90432" y="1529794"/>
            <a:ext cx="550202" cy="1"/>
          </a:xfrm>
          <a:prstGeom prst="line">
            <a:avLst/>
          </a:prstGeom>
          <a:ln>
            <a:solidFill>
              <a:srgbClr val="800000"/>
            </a:solidFill>
            <a:prstDash val="soli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32308" y="96837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26345" y="1311275"/>
            <a:ext cx="120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Ideal Scale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60413" y="3469839"/>
            <a:ext cx="89422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8260" y="36188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1" idx="1"/>
          </p:cNvCxnSpPr>
          <p:nvPr/>
        </p:nvCxnSpPr>
        <p:spPr>
          <a:xfrm flipV="1">
            <a:off x="2559111" y="3330631"/>
            <a:ext cx="1459302" cy="13921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048808" y="3339343"/>
            <a:ext cx="774254" cy="130496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23062" y="3458779"/>
            <a:ext cx="777255" cy="11062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600317" y="3186486"/>
            <a:ext cx="1617765" cy="273687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3156009" y="3345029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495559" y="3403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5563857" y="3402520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4762273" y="3403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3988019" y="327506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157293" y="313092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6392237" y="3245662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5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>
            <a:stCxn id="74" idx="4"/>
          </p:cNvCxnSpPr>
          <p:nvPr/>
        </p:nvCxnSpPr>
        <p:spPr>
          <a:xfrm>
            <a:off x="6513814" y="3450851"/>
            <a:ext cx="788574" cy="107562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62759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759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382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30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18082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53026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600317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23062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48808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77586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507517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810231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54638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507517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2029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07517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92029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507517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92029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62759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52791" y="1453076"/>
            <a:ext cx="365229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662759" y="2192725"/>
            <a:ext cx="5984875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59225" y="3385196"/>
            <a:ext cx="5988409" cy="70958"/>
          </a:xfrm>
          <a:prstGeom prst="line">
            <a:avLst/>
          </a:prstGeom>
          <a:ln w="38100" cmpd="sng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62759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78247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0525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8465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662759" y="289117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38032" y="905645"/>
            <a:ext cx="2214759" cy="858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890432" y="1202769"/>
            <a:ext cx="550202" cy="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90432" y="1529794"/>
            <a:ext cx="550202" cy="1"/>
          </a:xfrm>
          <a:prstGeom prst="line">
            <a:avLst/>
          </a:prstGeom>
          <a:ln>
            <a:solidFill>
              <a:srgbClr val="800000"/>
            </a:solidFill>
            <a:prstDash val="soli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32308" y="96837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26345" y="1311275"/>
            <a:ext cx="120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Ideal Scale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60413" y="3469839"/>
            <a:ext cx="89422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8260" y="36188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0" idx="1"/>
          </p:cNvCxnSpPr>
          <p:nvPr/>
        </p:nvCxnSpPr>
        <p:spPr>
          <a:xfrm flipV="1">
            <a:off x="2559111" y="3447021"/>
            <a:ext cx="2233556" cy="2282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23062" y="3460173"/>
            <a:ext cx="862372" cy="158693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74" idx="5"/>
          </p:cNvCxnSpPr>
          <p:nvPr/>
        </p:nvCxnSpPr>
        <p:spPr>
          <a:xfrm flipV="1">
            <a:off x="5573647" y="3395289"/>
            <a:ext cx="909773" cy="235107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3156009" y="339206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472041" y="3403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5599134" y="3555374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4762273" y="339145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3988019" y="339264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241599" y="346017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6392237" y="333972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>
            <a:stCxn id="74" idx="5"/>
          </p:cNvCxnSpPr>
          <p:nvPr/>
        </p:nvCxnSpPr>
        <p:spPr>
          <a:xfrm flipV="1">
            <a:off x="6483420" y="3184411"/>
            <a:ext cx="879756" cy="210878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62759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759" y="592060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382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35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30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18082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53026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600317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23062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48808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77586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507517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810231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54638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507517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2029" y="290592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07517" y="36379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92029" y="44105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507517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92029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62759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52791" y="1453076"/>
            <a:ext cx="365229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662759" y="2192725"/>
            <a:ext cx="5984875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59225" y="3385196"/>
            <a:ext cx="5988409" cy="70958"/>
          </a:xfrm>
          <a:prstGeom prst="line">
            <a:avLst/>
          </a:prstGeom>
          <a:ln w="38100" cmpd="sng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62759" y="439375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78247" y="513476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0525" y="51515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8465" y="6142470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662759" y="289117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38032" y="905645"/>
            <a:ext cx="2214759" cy="858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890432" y="1202769"/>
            <a:ext cx="550202" cy="1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90432" y="1529794"/>
            <a:ext cx="550202" cy="1"/>
          </a:xfrm>
          <a:prstGeom prst="line">
            <a:avLst/>
          </a:prstGeom>
          <a:ln>
            <a:solidFill>
              <a:srgbClr val="800000"/>
            </a:solidFill>
            <a:prstDash val="soli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32308" y="96837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26345" y="1311275"/>
            <a:ext cx="120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Ideal Scale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660413" y="3469839"/>
            <a:ext cx="89422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8260" y="361886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55" idx="1"/>
          </p:cNvCxnSpPr>
          <p:nvPr/>
        </p:nvCxnSpPr>
        <p:spPr>
          <a:xfrm flipV="1">
            <a:off x="2559111" y="3329634"/>
            <a:ext cx="2211493" cy="14021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823062" y="3184412"/>
            <a:ext cx="830996" cy="15531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74" idx="5"/>
          </p:cNvCxnSpPr>
          <p:nvPr/>
        </p:nvCxnSpPr>
        <p:spPr>
          <a:xfrm>
            <a:off x="5654058" y="3184410"/>
            <a:ext cx="829362" cy="210879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3203045" y="339206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440635" y="3403216"/>
            <a:ext cx="152984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3988019" y="3310342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267234" y="3128847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6392237" y="333972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600317" y="3128847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1797933" y="340252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4740210" y="3274071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65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853514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2052" y="242533"/>
            <a:ext cx="600645" cy="5755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800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600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400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200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  10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4308953" y="2430501"/>
            <a:ext cx="395470" cy="114814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8" idx="1"/>
          </p:cNvCxnSpPr>
          <p:nvPr/>
        </p:nvCxnSpPr>
        <p:spPr>
          <a:xfrm flipH="1" flipV="1">
            <a:off x="1678260" y="1081374"/>
            <a:ext cx="737357" cy="2246686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343918" y="972137"/>
            <a:ext cx="2214759" cy="7725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465764" y="1505269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465764" y="1206544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60253" y="99172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50179" y="13305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-394634" y="2834570"/>
            <a:ext cx="25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Time (minutes)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2400712" y="3322435"/>
            <a:ext cx="827896" cy="1336243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0" idx="1"/>
          </p:cNvCxnSpPr>
          <p:nvPr/>
        </p:nvCxnSpPr>
        <p:spPr>
          <a:xfrm flipH="1" flipV="1">
            <a:off x="3228609" y="4680122"/>
            <a:ext cx="756873" cy="693061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81" idx="5"/>
          </p:cNvCxnSpPr>
          <p:nvPr/>
        </p:nvCxnSpPr>
        <p:spPr>
          <a:xfrm flipH="1" flipV="1">
            <a:off x="3975980" y="5405979"/>
            <a:ext cx="804137" cy="272432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81" idx="1"/>
          </p:cNvCxnSpPr>
          <p:nvPr/>
        </p:nvCxnSpPr>
        <p:spPr>
          <a:xfrm flipH="1" flipV="1">
            <a:off x="4719328" y="5678411"/>
            <a:ext cx="919579" cy="18655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82" idx="1"/>
          </p:cNvCxnSpPr>
          <p:nvPr/>
        </p:nvCxnSpPr>
        <p:spPr>
          <a:xfrm flipH="1" flipV="1">
            <a:off x="5577535" y="5857014"/>
            <a:ext cx="863732" cy="9237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77"/>
          <p:cNvSpPr/>
          <p:nvPr/>
        </p:nvSpPr>
        <p:spPr>
          <a:xfrm>
            <a:off x="2385223" y="3272497"/>
            <a:ext cx="121577" cy="111125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3151359" y="4558408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>
            <a:off x="3955088" y="5317620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>
            <a:off x="4688934" y="5622848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>
            <a:off x="5547141" y="5801451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6414478" y="5864960"/>
            <a:ext cx="121577" cy="111125"/>
          </a:xfrm>
          <a:prstGeom prst="triangle">
            <a:avLst/>
          </a:prstGeom>
          <a:solidFill>
            <a:srgbClr val="F7964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295127" y="2354005"/>
            <a:ext cx="3022599" cy="24176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8ED5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 flipV="1">
            <a:off x="4704007" y="3578649"/>
            <a:ext cx="314576" cy="533245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10723" y="4726152"/>
            <a:ext cx="333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1     2     4      8      16      32     64     128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75980" y="1953622"/>
            <a:ext cx="36665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>
              <a:solidFill>
                <a:srgbClr val="558ED5"/>
              </a:solidFill>
            </a:endParaRP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50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40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30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2</a:t>
            </a:r>
            <a:r>
              <a:rPr lang="en-US" sz="1400" dirty="0" smtClean="0">
                <a:solidFill>
                  <a:srgbClr val="558ED5"/>
                </a:solidFill>
              </a:rPr>
              <a:t>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H="1" flipV="1">
            <a:off x="5008944" y="4111894"/>
            <a:ext cx="337292" cy="338826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346236" y="4448141"/>
            <a:ext cx="499173" cy="8529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890710" y="4557436"/>
            <a:ext cx="459216" cy="421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Isosceles Triangle 98"/>
          <p:cNvSpPr/>
          <p:nvPr/>
        </p:nvSpPr>
        <p:spPr>
          <a:xfrm>
            <a:off x="4704838" y="3563350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4967598" y="4028102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5285863" y="4361980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5802789" y="4475027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651000" y="1901721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55625" y="2880365"/>
            <a:ext cx="2297720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651000" y="3802959"/>
            <a:ext cx="2324980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678260" y="4799802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95127" y="2614547"/>
            <a:ext cx="3022599" cy="0"/>
          </a:xfrm>
          <a:prstGeom prst="line">
            <a:avLst/>
          </a:prstGeom>
          <a:ln w="9525" cmpd="sng">
            <a:solidFill>
              <a:schemeClr val="accent1">
                <a:lumMod val="40000"/>
                <a:lumOff val="6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288808" y="2999389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08953" y="3432998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24441" y="3842811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308953" y="4273191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288808" y="4658678"/>
            <a:ext cx="3022599" cy="0"/>
          </a:xfrm>
          <a:prstGeom prst="line">
            <a:avLst/>
          </a:prstGeom>
          <a:ln w="9525" cmpd="sng">
            <a:solidFill>
              <a:srgbClr val="B9CDE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331552" y="2880365"/>
            <a:ext cx="277063" cy="7122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329081" y="3810839"/>
            <a:ext cx="279534" cy="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52086" y="5941716"/>
            <a:ext cx="386750" cy="7673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476554" y="5847456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476554" y="955810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492042" y="1908581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476554" y="2887487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476554" y="3818449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507530" y="4814560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1702987" y="955993"/>
            <a:ext cx="3582876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678260" y="580828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798472" y="6022286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542879" y="602054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265827" y="6008737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037049" y="6005760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11303" y="60222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88558" y="601061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441267" y="602647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206323" y="6011349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51000" y="5980369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1            2            4             8           16           32            64         128</a:t>
            </a:r>
            <a:endParaRPr lang="en-US" dirty="0"/>
          </a:p>
        </p:txBody>
      </p:sp>
      <p:sp>
        <p:nvSpPr>
          <p:cNvPr id="114" name="Isosceles Triangle 113"/>
          <p:cNvSpPr/>
          <p:nvPr/>
        </p:nvSpPr>
        <p:spPr>
          <a:xfrm>
            <a:off x="6249461" y="4534487"/>
            <a:ext cx="121577" cy="111125"/>
          </a:xfrm>
          <a:prstGeom prst="triangle">
            <a:avLst/>
          </a:prstGeom>
          <a:solidFill>
            <a:srgbClr val="6600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6333061" y="4599537"/>
            <a:ext cx="420369" cy="10879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26706" y="6177744"/>
            <a:ext cx="203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Nodes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842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0" y="5889625"/>
            <a:ext cx="61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1            2            4            8            16            32            64            128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2420" y="182769"/>
            <a:ext cx="600645" cy="5755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6</a:t>
            </a:r>
            <a:r>
              <a:rPr lang="en-US" sz="1600" dirty="0" smtClean="0"/>
              <a:t>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4</a:t>
            </a:r>
            <a:r>
              <a:rPr lang="en-US" sz="1600" dirty="0" smtClean="0"/>
              <a:t>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2</a:t>
            </a:r>
            <a:r>
              <a:rPr lang="en-US" sz="1600" dirty="0" smtClean="0"/>
              <a:t>00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4295127" y="2370737"/>
            <a:ext cx="409295" cy="1148148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651001" y="987078"/>
            <a:ext cx="922070" cy="1868292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208355" y="987078"/>
            <a:ext cx="2214759" cy="7725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346236" y="1550092"/>
            <a:ext cx="550202" cy="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346236" y="1236426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253181" y="102161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10,000,000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58595" y="13903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1,000,000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01282" y="6096000"/>
            <a:ext cx="2948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Number of Localities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-286218" y="2744029"/>
            <a:ext cx="256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Time (minutes)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2573071" y="2855370"/>
            <a:ext cx="640049" cy="1141197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3213120" y="3996567"/>
            <a:ext cx="1013041" cy="100705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231545" y="5003619"/>
            <a:ext cx="533666" cy="36718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765211" y="5370807"/>
            <a:ext cx="842719" cy="25941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607931" y="5630216"/>
            <a:ext cx="1053192" cy="259409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77"/>
          <p:cNvSpPr/>
          <p:nvPr/>
        </p:nvSpPr>
        <p:spPr>
          <a:xfrm>
            <a:off x="2527217" y="2785520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3151359" y="3941004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>
            <a:off x="4109968" y="4948056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>
            <a:off x="4704422" y="5315244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>
            <a:off x="5547141" y="5602277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6600334" y="5805196"/>
            <a:ext cx="121577" cy="11112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295127" y="2294241"/>
            <a:ext cx="3022599" cy="24176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58ED5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 flipV="1">
            <a:off x="4704007" y="3518885"/>
            <a:ext cx="314576" cy="533245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26211" y="4635408"/>
            <a:ext cx="333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1     2     4      8      16      32     64     128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75980" y="1893858"/>
            <a:ext cx="36665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>
              <a:solidFill>
                <a:srgbClr val="558ED5"/>
              </a:solidFill>
            </a:endParaRP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25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2</a:t>
            </a:r>
            <a:r>
              <a:rPr lang="en-US" sz="1400" dirty="0" smtClean="0">
                <a:solidFill>
                  <a:srgbClr val="558ED5"/>
                </a:solidFill>
              </a:rPr>
              <a:t>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15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1</a:t>
            </a:r>
            <a:r>
              <a:rPr lang="en-US" sz="1400" dirty="0" smtClean="0">
                <a:solidFill>
                  <a:srgbClr val="558ED5"/>
                </a:solidFill>
              </a:rPr>
              <a:t>0</a:t>
            </a: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>
                <a:solidFill>
                  <a:srgbClr val="558ED5"/>
                </a:solidFill>
              </a:rPr>
              <a:t>5</a:t>
            </a:r>
            <a:endParaRPr lang="en-US" sz="1400" dirty="0" smtClean="0">
              <a:solidFill>
                <a:srgbClr val="558ED5"/>
              </a:solidFill>
            </a:endParaRPr>
          </a:p>
          <a:p>
            <a:endParaRPr lang="en-US" sz="1400" dirty="0">
              <a:solidFill>
                <a:srgbClr val="558ED5"/>
              </a:solidFill>
            </a:endParaRPr>
          </a:p>
          <a:p>
            <a:r>
              <a:rPr lang="en-US" sz="1400" dirty="0" smtClean="0">
                <a:solidFill>
                  <a:srgbClr val="558ED5"/>
                </a:solidFill>
              </a:rPr>
              <a:t>1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H="1" flipV="1">
            <a:off x="5008944" y="4052130"/>
            <a:ext cx="337292" cy="338826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5346236" y="4388377"/>
            <a:ext cx="550202" cy="140274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906197" y="4528652"/>
            <a:ext cx="550831" cy="61196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457028" y="4589848"/>
            <a:ext cx="346985" cy="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Isosceles Triangle 98"/>
          <p:cNvSpPr/>
          <p:nvPr/>
        </p:nvSpPr>
        <p:spPr>
          <a:xfrm>
            <a:off x="4704838" y="350358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4967598" y="3968338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5285863" y="4302216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>
            <a:off x="6289137" y="452428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5784620" y="4473674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6747557" y="4523693"/>
            <a:ext cx="121577" cy="111125"/>
          </a:xfrm>
          <a:prstGeom prst="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19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794840" y="607641"/>
            <a:ext cx="6856707" cy="5981409"/>
            <a:chOff x="794840" y="607641"/>
            <a:chExt cx="6856707" cy="5981409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51585"/>
              <a:ext cx="6000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1            2            4            8            10           12            </a:t>
              </a:r>
              <a:r>
                <a:rPr lang="en-US" dirty="0"/>
                <a:t>1</a:t>
              </a:r>
              <a:r>
                <a:rPr lang="en-US" dirty="0" smtClean="0"/>
                <a:t>4           16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76685" y="607641"/>
              <a:ext cx="392656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r>
                <a:rPr lang="en-US" sz="1600" dirty="0"/>
                <a:t>6</a:t>
              </a:r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726273" y="5270500"/>
              <a:ext cx="702602" cy="65087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28875" y="4460875"/>
              <a:ext cx="1000125" cy="8096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53" idx="3"/>
            </p:cNvCxnSpPr>
            <p:nvPr/>
          </p:nvCxnSpPr>
          <p:spPr>
            <a:xfrm flipV="1">
              <a:off x="3444488" y="4008438"/>
              <a:ext cx="644712" cy="48341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681976" y="5310957"/>
              <a:ext cx="702602" cy="650875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2" idx="5"/>
            </p:cNvCxnSpPr>
            <p:nvPr/>
          </p:nvCxnSpPr>
          <p:spPr>
            <a:xfrm flipV="1">
              <a:off x="2465077" y="4541839"/>
              <a:ext cx="846990" cy="70725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97" idx="2"/>
            </p:cNvCxnSpPr>
            <p:nvPr/>
          </p:nvCxnSpPr>
          <p:spPr>
            <a:xfrm flipV="1">
              <a:off x="1681976" y="3167062"/>
              <a:ext cx="3181583" cy="279477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>
              <a:off x="3307423" y="4413251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428875" y="515937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4028411" y="38973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126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0408" y="968375"/>
              <a:ext cx="1184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hpx::async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878673" y="1869217"/>
              <a:ext cx="550202" cy="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OpenMP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4902" y="1675060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hpx::parallel-for-each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01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</a:t>
              </a:r>
              <a:r>
                <a:rPr lang="en-US" sz="2000" smtClean="0">
                  <a:latin typeface="Times New Roman"/>
                  <a:cs typeface="Times New Roman"/>
                </a:rPr>
                <a:t>of Threads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1681976" y="778262"/>
              <a:ext cx="5940515" cy="5127625"/>
            </a:xfrm>
            <a:prstGeom prst="line">
              <a:avLst/>
            </a:prstGeom>
            <a:ln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97" idx="5"/>
            </p:cNvCxnSpPr>
            <p:nvPr/>
          </p:nvCxnSpPr>
          <p:spPr>
            <a:xfrm flipV="1">
              <a:off x="4954742" y="2586757"/>
              <a:ext cx="651680" cy="524743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636817" y="1869219"/>
              <a:ext cx="867328" cy="661975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345720" y="1081914"/>
              <a:ext cx="290155" cy="22936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4060550" y="3524251"/>
              <a:ext cx="802390" cy="484187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2" idx="5"/>
            </p:cNvCxnSpPr>
            <p:nvPr/>
          </p:nvCxnSpPr>
          <p:spPr>
            <a:xfrm flipV="1">
              <a:off x="4924348" y="3124295"/>
              <a:ext cx="737966" cy="33645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697605" y="2921044"/>
              <a:ext cx="806540" cy="22220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6506343" y="2840899"/>
              <a:ext cx="876251" cy="1111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Isosceles Triangle 81"/>
            <p:cNvSpPr/>
            <p:nvPr/>
          </p:nvSpPr>
          <p:spPr>
            <a:xfrm>
              <a:off x="4833165" y="3405187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6431230" y="2871879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3348311" y="4119563"/>
              <a:ext cx="743171" cy="39009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1" idx="2"/>
              <a:endCxn id="94" idx="0"/>
            </p:cNvCxnSpPr>
            <p:nvPr/>
          </p:nvCxnSpPr>
          <p:spPr>
            <a:xfrm flipV="1">
              <a:off x="4030693" y="3518629"/>
              <a:ext cx="881300" cy="64740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5" idx="3"/>
            </p:cNvCxnSpPr>
            <p:nvPr/>
          </p:nvCxnSpPr>
          <p:spPr>
            <a:xfrm flipV="1">
              <a:off x="4911993" y="3046217"/>
              <a:ext cx="749890" cy="472412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5662314" y="2795161"/>
              <a:ext cx="841831" cy="225080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7308310" y="2684036"/>
              <a:ext cx="314181" cy="1959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4030693" y="4054908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3289278" y="447267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407105" y="5191127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4851204" y="351862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5601094" y="2935092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4863559" y="305593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4018869" y="373062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3230332" y="443071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373894" y="519353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66" idx="3"/>
            </p:cNvCxnSpPr>
            <p:nvPr/>
          </p:nvCxnSpPr>
          <p:spPr>
            <a:xfrm flipV="1">
              <a:off x="4785841" y="1529795"/>
              <a:ext cx="2861487" cy="37861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26560" y="2239491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22293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4462065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629754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980309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Isosceles Triangle 104"/>
            <p:cNvSpPr/>
            <p:nvPr/>
          </p:nvSpPr>
          <p:spPr>
            <a:xfrm>
              <a:off x="5599045" y="309081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6443356" y="181365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>
              <a:off x="6443356" y="270656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7308310" y="2863029"/>
              <a:ext cx="314181" cy="5532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6431230" y="2698794"/>
              <a:ext cx="900046" cy="106631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Isosceles Triangle 119"/>
            <p:cNvSpPr/>
            <p:nvPr/>
          </p:nvSpPr>
          <p:spPr>
            <a:xfrm>
              <a:off x="7292822" y="262682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6445554" y="268403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7274854" y="279060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stCxn id="108" idx="5"/>
            </p:cNvCxnSpPr>
            <p:nvPr/>
          </p:nvCxnSpPr>
          <p:spPr>
            <a:xfrm flipV="1">
              <a:off x="6534539" y="1311276"/>
              <a:ext cx="803074" cy="55794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/>
            <p:cNvSpPr/>
            <p:nvPr/>
          </p:nvSpPr>
          <p:spPr>
            <a:xfrm>
              <a:off x="7292822" y="124570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511246" y="524824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17782" y="15297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12677" y="226006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26734" y="298030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26734" y="365532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11246" y="447602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542879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265827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811303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588558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441267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237299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5555253" y="247563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7765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/>
          <p:nvPr/>
        </p:nvGrpSpPr>
        <p:grpSpPr>
          <a:xfrm>
            <a:off x="794840" y="793750"/>
            <a:ext cx="6887026" cy="5795300"/>
            <a:chOff x="794840" y="793750"/>
            <a:chExt cx="6887026" cy="5795300"/>
          </a:xfrm>
        </p:grpSpPr>
        <p:cxnSp>
          <p:nvCxnSpPr>
            <p:cNvPr id="126" name="Straight Connector 125"/>
            <p:cNvCxnSpPr>
              <a:stCxn id="153" idx="5"/>
            </p:cNvCxnSpPr>
            <p:nvPr/>
          </p:nvCxnSpPr>
          <p:spPr>
            <a:xfrm flipV="1">
              <a:off x="6062676" y="1580391"/>
              <a:ext cx="1571712" cy="91303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0375" y="5951585"/>
              <a:ext cx="5971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1        2        4        8        10        12        14        16        18        20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00435" y="1248904"/>
              <a:ext cx="393056" cy="4770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20</a:t>
              </a:r>
            </a:p>
            <a:p>
              <a:endParaRPr lang="en-US" sz="1600" dirty="0"/>
            </a:p>
            <a:p>
              <a:r>
                <a:rPr lang="en-US" sz="1600" dirty="0" smtClean="0"/>
                <a:t>18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16</a:t>
              </a:r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</a:p>
            <a:p>
              <a:endParaRPr lang="en-US" sz="1600" dirty="0"/>
            </a:p>
            <a:p>
              <a:r>
                <a:rPr lang="en-US" sz="1600" dirty="0" smtClean="0"/>
                <a:t>12</a:t>
              </a:r>
            </a:p>
            <a:p>
              <a:endParaRPr lang="en-US" sz="1600" dirty="0"/>
            </a:p>
            <a:p>
              <a:r>
                <a:rPr lang="en-US" sz="1600" dirty="0" smtClean="0"/>
                <a:t>10</a:t>
              </a:r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726273" y="5270500"/>
              <a:ext cx="702602" cy="65087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28875" y="4460875"/>
              <a:ext cx="1000125" cy="8096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11" idx="3"/>
              <a:endCxn id="53" idx="3"/>
            </p:cNvCxnSpPr>
            <p:nvPr/>
          </p:nvCxnSpPr>
          <p:spPr>
            <a:xfrm flipV="1">
              <a:off x="3457827" y="4198442"/>
              <a:ext cx="607623" cy="29490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681976" y="5310957"/>
              <a:ext cx="702602" cy="650875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2" idx="5"/>
              <a:endCxn id="92" idx="5"/>
            </p:cNvCxnSpPr>
            <p:nvPr/>
          </p:nvCxnSpPr>
          <p:spPr>
            <a:xfrm flipV="1">
              <a:off x="2393827" y="4848873"/>
              <a:ext cx="582876" cy="459595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117" idx="5"/>
            </p:cNvCxnSpPr>
            <p:nvPr/>
          </p:nvCxnSpPr>
          <p:spPr>
            <a:xfrm flipV="1">
              <a:off x="1681976" y="3335150"/>
              <a:ext cx="3009530" cy="2614807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>
              <a:off x="2903664" y="4769510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357625" y="523062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4004661" y="4087317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126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0408" y="968375"/>
              <a:ext cx="1184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hpx::async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878673" y="1869217"/>
              <a:ext cx="550202" cy="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OpenMP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4902" y="1675060"/>
              <a:ext cx="219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hpx::parallel-for-each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01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</a:t>
              </a:r>
              <a:r>
                <a:rPr lang="en-US" sz="2000" smtClean="0">
                  <a:latin typeface="Times New Roman"/>
                  <a:cs typeface="Times New Roman"/>
                </a:rPr>
                <a:t>of Threads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4758011" y="1201392"/>
              <a:ext cx="2839282" cy="2101944"/>
            </a:xfrm>
            <a:prstGeom prst="line">
              <a:avLst/>
            </a:prstGeom>
            <a:ln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23" idx="5"/>
              <a:endCxn id="153" idx="5"/>
            </p:cNvCxnSpPr>
            <p:nvPr/>
          </p:nvCxnSpPr>
          <p:spPr>
            <a:xfrm flipV="1">
              <a:off x="5381444" y="2493423"/>
              <a:ext cx="681232" cy="451899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82" idx="3"/>
            </p:cNvCxnSpPr>
            <p:nvPr/>
          </p:nvCxnSpPr>
          <p:spPr>
            <a:xfrm flipV="1">
              <a:off x="4094681" y="3789244"/>
              <a:ext cx="588283" cy="385479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105" idx="5"/>
            </p:cNvCxnSpPr>
            <p:nvPr/>
          </p:nvCxnSpPr>
          <p:spPr>
            <a:xfrm flipV="1">
              <a:off x="5377117" y="3408268"/>
              <a:ext cx="715953" cy="173502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121" idx="0"/>
            </p:cNvCxnSpPr>
            <p:nvPr/>
          </p:nvCxnSpPr>
          <p:spPr>
            <a:xfrm flipV="1">
              <a:off x="6105065" y="3289296"/>
              <a:ext cx="585235" cy="13764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Isosceles Triangle 81"/>
            <p:cNvSpPr/>
            <p:nvPr/>
          </p:nvSpPr>
          <p:spPr>
            <a:xfrm>
              <a:off x="4622175" y="3678119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6609357" y="3251892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endCxn id="109" idx="1"/>
            </p:cNvCxnSpPr>
            <p:nvPr/>
          </p:nvCxnSpPr>
          <p:spPr>
            <a:xfrm flipV="1">
              <a:off x="2921441" y="4523737"/>
              <a:ext cx="531945" cy="353712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95" idx="5"/>
            </p:cNvCxnSpPr>
            <p:nvPr/>
          </p:nvCxnSpPr>
          <p:spPr>
            <a:xfrm flipV="1">
              <a:off x="5339726" y="3358899"/>
              <a:ext cx="776443" cy="112835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Isosceles Triangle 91"/>
            <p:cNvSpPr/>
            <p:nvPr/>
          </p:nvSpPr>
          <p:spPr>
            <a:xfrm>
              <a:off x="2885520" y="4793310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323980" y="5238627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4613481" y="3566710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6024986" y="330333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3401350" y="4300638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2862199" y="4810724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302644" y="525290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4811727" y="1422921"/>
              <a:ext cx="2835601" cy="16324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35662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5" idx="3"/>
            </p:cNvCxnSpPr>
            <p:nvPr/>
          </p:nvCxnSpPr>
          <p:spPr>
            <a:xfrm>
              <a:off x="4862940" y="1859726"/>
              <a:ext cx="2764167" cy="2350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34168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3844548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386542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Isosceles Triangle 104"/>
            <p:cNvSpPr/>
            <p:nvPr/>
          </p:nvSpPr>
          <p:spPr>
            <a:xfrm>
              <a:off x="6001887" y="335270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6705149" y="200373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/>
          </p:nvSpPr>
          <p:spPr>
            <a:xfrm>
              <a:off x="7221572" y="3149344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6629511" y="328929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7215479" y="30756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7269072" y="169696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511246" y="535511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29657" y="189792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36427" y="288946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38609" y="3372195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38609" y="385720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23121" y="4345395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857847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388504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921441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704428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351050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013754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308549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5971493" y="243786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3455533" y="594859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679110" y="594887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643719" y="433030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521144" y="4830625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534452" y="238871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539555" y="14209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681134" y="2883328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1641743" y="4827087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Isosceles Triangle 90"/>
            <p:cNvSpPr/>
            <p:nvPr/>
          </p:nvSpPr>
          <p:spPr>
            <a:xfrm>
              <a:off x="3422992" y="4468174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52"/>
            <p:cNvSpPr/>
            <p:nvPr/>
          </p:nvSpPr>
          <p:spPr>
            <a:xfrm>
              <a:off x="3397038" y="4382218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96"/>
            <p:cNvSpPr/>
            <p:nvPr/>
          </p:nvSpPr>
          <p:spPr>
            <a:xfrm>
              <a:off x="3979977" y="380164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93"/>
            <p:cNvSpPr/>
            <p:nvPr/>
          </p:nvSpPr>
          <p:spPr>
            <a:xfrm>
              <a:off x="4007230" y="418314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>
              <a:stCxn id="109" idx="5"/>
              <a:endCxn id="113" idx="3"/>
            </p:cNvCxnSpPr>
            <p:nvPr/>
          </p:nvCxnSpPr>
          <p:spPr>
            <a:xfrm flipV="1">
              <a:off x="3514175" y="4294268"/>
              <a:ext cx="553844" cy="229469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4068019" y="3677835"/>
              <a:ext cx="570626" cy="616433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endCxn id="123" idx="5"/>
            </p:cNvCxnSpPr>
            <p:nvPr/>
          </p:nvCxnSpPr>
          <p:spPr>
            <a:xfrm flipV="1">
              <a:off x="4661111" y="2945322"/>
              <a:ext cx="720333" cy="426408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Isosceles Triangle 96"/>
            <p:cNvSpPr/>
            <p:nvPr/>
          </p:nvSpPr>
          <p:spPr>
            <a:xfrm>
              <a:off x="4600323" y="327958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52"/>
            <p:cNvSpPr/>
            <p:nvPr/>
          </p:nvSpPr>
          <p:spPr>
            <a:xfrm>
              <a:off x="5290261" y="2889759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V="1">
              <a:off x="4682964" y="3583544"/>
              <a:ext cx="636644" cy="1938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Isosceles Triangle 94"/>
            <p:cNvSpPr/>
            <p:nvPr/>
          </p:nvSpPr>
          <p:spPr>
            <a:xfrm>
              <a:off x="5300722" y="3407744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04"/>
            <p:cNvSpPr/>
            <p:nvPr/>
          </p:nvSpPr>
          <p:spPr>
            <a:xfrm>
              <a:off x="5287800" y="3516106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>
              <a:endCxn id="121" idx="5"/>
            </p:cNvCxnSpPr>
            <p:nvPr/>
          </p:nvCxnSpPr>
          <p:spPr>
            <a:xfrm flipV="1">
              <a:off x="6107673" y="3344859"/>
              <a:ext cx="613021" cy="40475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4" idx="5"/>
              <a:endCxn id="124" idx="1"/>
            </p:cNvCxnSpPr>
            <p:nvPr/>
          </p:nvCxnSpPr>
          <p:spPr>
            <a:xfrm flipV="1">
              <a:off x="4704664" y="3463307"/>
              <a:ext cx="626452" cy="158966"/>
            </a:xfrm>
            <a:prstGeom prst="line">
              <a:avLst/>
            </a:prstGeom>
            <a:ln/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endCxn id="120" idx="1"/>
            </p:cNvCxnSpPr>
            <p:nvPr/>
          </p:nvCxnSpPr>
          <p:spPr>
            <a:xfrm flipV="1">
              <a:off x="6698473" y="3204907"/>
              <a:ext cx="553493" cy="130847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7303327" y="3172799"/>
              <a:ext cx="332548" cy="44526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20" idx="0"/>
            </p:cNvCxnSpPr>
            <p:nvPr/>
          </p:nvCxnSpPr>
          <p:spPr>
            <a:xfrm flipV="1">
              <a:off x="6710454" y="3149344"/>
              <a:ext cx="571907" cy="16364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7245851" y="3088191"/>
              <a:ext cx="390024" cy="58664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141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94840" y="607641"/>
            <a:ext cx="6856707" cy="5981409"/>
            <a:chOff x="794840" y="607641"/>
            <a:chExt cx="6856707" cy="5981409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51585"/>
              <a:ext cx="6000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1            2            4            8            10           12            </a:t>
              </a:r>
              <a:r>
                <a:rPr lang="en-US" dirty="0"/>
                <a:t>1</a:t>
              </a:r>
              <a:r>
                <a:rPr lang="en-US" dirty="0" smtClean="0"/>
                <a:t>4           16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76685" y="607641"/>
              <a:ext cx="392656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r>
                <a:rPr lang="en-US" sz="1600" dirty="0"/>
                <a:t>6</a:t>
              </a:r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/>
                <a:t>1</a:t>
              </a:r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726273" y="5270500"/>
              <a:ext cx="702602" cy="65087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428875" y="4460875"/>
              <a:ext cx="1000125" cy="8096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321515" y="3821462"/>
              <a:ext cx="788537" cy="70008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681976" y="5310957"/>
              <a:ext cx="702602" cy="650875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2" idx="5"/>
            </p:cNvCxnSpPr>
            <p:nvPr/>
          </p:nvCxnSpPr>
          <p:spPr>
            <a:xfrm flipV="1">
              <a:off x="2465077" y="4541839"/>
              <a:ext cx="846990" cy="70725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97" idx="2"/>
            </p:cNvCxnSpPr>
            <p:nvPr/>
          </p:nvCxnSpPr>
          <p:spPr>
            <a:xfrm flipV="1">
              <a:off x="1681976" y="3167062"/>
              <a:ext cx="3181583" cy="279477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>
              <a:off x="3307423" y="4413251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428875" y="515937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126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5782" y="968375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HPX </a:t>
              </a:r>
              <a:r>
                <a:rPr lang="en-US" dirty="0" smtClean="0">
                  <a:latin typeface="Times New Roman"/>
                  <a:cs typeface="Times New Roman"/>
                </a:rPr>
                <a:t>Without </a:t>
              </a:r>
              <a:r>
                <a:rPr lang="en-US" dirty="0">
                  <a:latin typeface="Times New Roman"/>
                  <a:cs typeface="Times New Roman"/>
                </a:rPr>
                <a:t>Hilbert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878673" y="1869217"/>
              <a:ext cx="550202" cy="1"/>
            </a:xfrm>
            <a:prstGeom prst="line">
              <a:avLst/>
            </a:prstGeom>
            <a:ln w="381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47312" y="167506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OpenMP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01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</a:t>
              </a:r>
              <a:r>
                <a:rPr lang="en-US" sz="2000" smtClean="0">
                  <a:latin typeface="Times New Roman"/>
                  <a:cs typeface="Times New Roman"/>
                </a:rPr>
                <a:t>of Threads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1681976" y="778262"/>
              <a:ext cx="5940515" cy="5127625"/>
            </a:xfrm>
            <a:prstGeom prst="line">
              <a:avLst/>
            </a:prstGeom>
            <a:ln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97" idx="5"/>
            </p:cNvCxnSpPr>
            <p:nvPr/>
          </p:nvCxnSpPr>
          <p:spPr>
            <a:xfrm flipV="1">
              <a:off x="4954742" y="2586757"/>
              <a:ext cx="651680" cy="524743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636817" y="1869219"/>
              <a:ext cx="867328" cy="661975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345720" y="1081914"/>
              <a:ext cx="290155" cy="22936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153" idx="4"/>
            </p:cNvCxnSpPr>
            <p:nvPr/>
          </p:nvCxnSpPr>
          <p:spPr>
            <a:xfrm flipV="1">
              <a:off x="4899864" y="2586757"/>
              <a:ext cx="776966" cy="53850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351909" y="4134282"/>
              <a:ext cx="743171" cy="390094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1" idx="2"/>
            </p:cNvCxnSpPr>
            <p:nvPr/>
          </p:nvCxnSpPr>
          <p:spPr>
            <a:xfrm flipV="1">
              <a:off x="4030693" y="3495113"/>
              <a:ext cx="881300" cy="670920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95" idx="3"/>
            </p:cNvCxnSpPr>
            <p:nvPr/>
          </p:nvCxnSpPr>
          <p:spPr>
            <a:xfrm flipV="1">
              <a:off x="4911993" y="3046217"/>
              <a:ext cx="749890" cy="448896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5662314" y="2795161"/>
              <a:ext cx="841831" cy="225080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7308310" y="2684036"/>
              <a:ext cx="314181" cy="1959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4030693" y="4054908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3289278" y="447267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407105" y="5191127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5601094" y="2935092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4863559" y="305593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4018869" y="373062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3230332" y="443071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373894" y="519353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66" idx="3"/>
            </p:cNvCxnSpPr>
            <p:nvPr/>
          </p:nvCxnSpPr>
          <p:spPr>
            <a:xfrm flipV="1">
              <a:off x="4785841" y="1529795"/>
              <a:ext cx="2861487" cy="37861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26560" y="2239491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22293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4462065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629754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980309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Isosceles Triangle 107"/>
            <p:cNvSpPr/>
            <p:nvPr/>
          </p:nvSpPr>
          <p:spPr>
            <a:xfrm>
              <a:off x="6443356" y="181365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>
              <a:off x="6443356" y="270656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 flipV="1">
              <a:off x="6431230" y="2698794"/>
              <a:ext cx="900046" cy="106631"/>
            </a:xfrm>
            <a:prstGeom prst="line">
              <a:avLst/>
            </a:prstGeom>
            <a:ln w="38100" cmpd="sng">
              <a:solidFill>
                <a:srgbClr val="E46C0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Isosceles Triangle 119"/>
            <p:cNvSpPr/>
            <p:nvPr/>
          </p:nvSpPr>
          <p:spPr>
            <a:xfrm>
              <a:off x="7292822" y="262682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6445554" y="2684036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stCxn id="108" idx="5"/>
            </p:cNvCxnSpPr>
            <p:nvPr/>
          </p:nvCxnSpPr>
          <p:spPr>
            <a:xfrm flipV="1">
              <a:off x="6534539" y="1311276"/>
              <a:ext cx="803074" cy="55794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/>
            <p:cNvSpPr/>
            <p:nvPr/>
          </p:nvSpPr>
          <p:spPr>
            <a:xfrm>
              <a:off x="7292822" y="124570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511246" y="524824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17782" y="15297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12677" y="226006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26734" y="298030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26734" y="365532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11246" y="447602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542879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265827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811303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588558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441267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237299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Isosceles Triangle 152"/>
            <p:cNvSpPr/>
            <p:nvPr/>
          </p:nvSpPr>
          <p:spPr>
            <a:xfrm>
              <a:off x="5555253" y="2475632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535086" y="129835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 With Hilbert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85" name="Straight Connector 84"/>
            <p:cNvCxnSpPr>
              <a:stCxn id="98" idx="5"/>
              <a:endCxn id="96" idx="5"/>
            </p:cNvCxnSpPr>
            <p:nvPr/>
          </p:nvCxnSpPr>
          <p:spPr>
            <a:xfrm flipV="1">
              <a:off x="4110052" y="3111500"/>
              <a:ext cx="816219" cy="67468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/>
            <p:cNvSpPr/>
            <p:nvPr/>
          </p:nvSpPr>
          <p:spPr>
            <a:xfrm>
              <a:off x="4835088" y="3055937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/>
          </p:nvSpPr>
          <p:spPr>
            <a:xfrm>
              <a:off x="3237526" y="44688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3996485" y="376237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>
              <a:stCxn id="92" idx="5"/>
              <a:endCxn id="100" idx="3"/>
            </p:cNvCxnSpPr>
            <p:nvPr/>
          </p:nvCxnSpPr>
          <p:spPr>
            <a:xfrm flipV="1">
              <a:off x="3380461" y="3873500"/>
              <a:ext cx="676813" cy="654742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5636817" y="1813655"/>
              <a:ext cx="794413" cy="773103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6416571" y="936625"/>
              <a:ext cx="1219304" cy="87703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Isosceles Triangle 108"/>
            <p:cNvSpPr/>
            <p:nvPr/>
          </p:nvSpPr>
          <p:spPr>
            <a:xfrm>
              <a:off x="5606422" y="247563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>
              <a:endCxn id="92" idx="2"/>
            </p:cNvCxnSpPr>
            <p:nvPr/>
          </p:nvCxnSpPr>
          <p:spPr>
            <a:xfrm flipV="1">
              <a:off x="1730611" y="4583804"/>
              <a:ext cx="1558667" cy="133757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Isosceles Triangle 121"/>
            <p:cNvSpPr/>
            <p:nvPr/>
          </p:nvSpPr>
          <p:spPr>
            <a:xfrm>
              <a:off x="6370441" y="1728492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7250944" y="1075370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4839075" y="3439550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1486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00671" y="793750"/>
            <a:ext cx="6750876" cy="5795300"/>
            <a:chOff x="900671" y="793750"/>
            <a:chExt cx="6750876" cy="5795300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51585"/>
              <a:ext cx="6000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1,000               10,000                  100,000                1,000,000              10,000,000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0386" y="855092"/>
              <a:ext cx="392656" cy="5262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>
                  <a:cs typeface="Times New Roman"/>
                </a:rPr>
                <a:t>1</a:t>
              </a:r>
              <a:r>
                <a:rPr lang="en-US" sz="1600" dirty="0" smtClean="0">
                  <a:cs typeface="Times New Roman"/>
                </a:rPr>
                <a:t>4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>
                  <a:cs typeface="Times New Roman"/>
                </a:rPr>
                <a:t>1</a:t>
              </a:r>
              <a:r>
                <a:rPr lang="en-US" sz="1600" dirty="0" smtClean="0">
                  <a:cs typeface="Times New Roman"/>
                </a:rPr>
                <a:t>2</a:t>
              </a:r>
            </a:p>
            <a:p>
              <a:r>
                <a:rPr lang="en-US" sz="1600" dirty="0" smtClean="0">
                  <a:cs typeface="Times New Roman"/>
                </a:rPr>
                <a:t>  </a:t>
              </a: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10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8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4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 smtClean="0">
                  <a:cs typeface="Times New Roman"/>
                </a:rPr>
                <a:t>2</a:t>
              </a:r>
            </a:p>
            <a:p>
              <a:endParaRPr lang="en-US" sz="1600" dirty="0" smtClean="0">
                <a:cs typeface="Times New Roman"/>
              </a:endParaRPr>
            </a:p>
            <a:p>
              <a:endParaRPr lang="en-US" sz="1600" dirty="0">
                <a:cs typeface="Times New Roman"/>
              </a:endParaRPr>
            </a:p>
            <a:p>
              <a:r>
                <a:rPr lang="en-US" sz="1600" dirty="0">
                  <a:cs typeface="Times New Roman"/>
                </a:rPr>
                <a:t>0</a:t>
              </a:r>
              <a:endParaRPr lang="en-US" sz="1600" dirty="0" smtClean="0">
                <a:cs typeface="Times New Roman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3059568" cy="773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5782" y="968375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HPX </a:t>
              </a:r>
              <a:r>
                <a:rPr lang="en-US" dirty="0" smtClean="0">
                  <a:latin typeface="Times New Roman"/>
                  <a:cs typeface="Times New Roman"/>
                </a:rPr>
                <a:t>Without </a:t>
              </a:r>
              <a:r>
                <a:rPr lang="en-US" dirty="0">
                  <a:latin typeface="Times New Roman"/>
                  <a:cs typeface="Times New Roman"/>
                </a:rPr>
                <a:t>Hilbert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47746" y="6188940"/>
              <a:ext cx="2262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Particles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39912" y="3077129"/>
              <a:ext cx="192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Time (Seconds)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flipV="1">
              <a:off x="1644236" y="5808576"/>
              <a:ext cx="260067" cy="140398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785841" y="1529794"/>
              <a:ext cx="2861487" cy="2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26560" y="2239491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21944" y="5222933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638372" y="4462065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51000" y="3629754"/>
              <a:ext cx="6000547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730611" y="2980309"/>
              <a:ext cx="5891880" cy="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511246" y="524824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17782" y="15297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12677" y="226006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526734" y="2980309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26734" y="3655326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511246" y="4476020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904303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3042406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376220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688691" y="5954950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131468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535086" y="129835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 With Hilbert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1681976" y="5834328"/>
              <a:ext cx="222327" cy="11464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1904303" y="5502862"/>
              <a:ext cx="1138103" cy="305714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3042406" y="5067806"/>
              <a:ext cx="1333814" cy="43866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354877" y="4021322"/>
              <a:ext cx="1333814" cy="1041688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5700450" y="2425054"/>
              <a:ext cx="1554780" cy="159553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Isosceles Triangle 113"/>
            <p:cNvSpPr/>
            <p:nvPr/>
          </p:nvSpPr>
          <p:spPr>
            <a:xfrm>
              <a:off x="1844441" y="5723203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/>
            <p:cNvSpPr/>
            <p:nvPr/>
          </p:nvSpPr>
          <p:spPr>
            <a:xfrm>
              <a:off x="2993838" y="5422590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4315431" y="5007447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/>
          </p:nvSpPr>
          <p:spPr>
            <a:xfrm>
              <a:off x="5627902" y="3965021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V="1">
              <a:off x="7242835" y="1799012"/>
              <a:ext cx="379656" cy="631032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/>
            <p:nvPr/>
          </p:nvSpPr>
          <p:spPr>
            <a:xfrm>
              <a:off x="7192871" y="2345975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>
              <a:stCxn id="114" idx="3"/>
            </p:cNvCxnSpPr>
            <p:nvPr/>
          </p:nvCxnSpPr>
          <p:spPr>
            <a:xfrm flipV="1">
              <a:off x="1905230" y="5632202"/>
              <a:ext cx="1137176" cy="20212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3042406" y="5222933"/>
              <a:ext cx="1353690" cy="41184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4384337" y="4237998"/>
              <a:ext cx="1365142" cy="98493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5749479" y="2798464"/>
              <a:ext cx="1564969" cy="143953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7314448" y="2345975"/>
              <a:ext cx="308043" cy="452490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/>
            <p:cNvSpPr/>
            <p:nvPr/>
          </p:nvSpPr>
          <p:spPr>
            <a:xfrm>
              <a:off x="1832046" y="5753013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/>
          </p:nvSpPr>
          <p:spPr>
            <a:xfrm>
              <a:off x="2993838" y="5576084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4338910" y="5159065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/>
          </p:nvSpPr>
          <p:spPr>
            <a:xfrm>
              <a:off x="5649941" y="4182436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/>
          </p:nvSpPr>
          <p:spPr>
            <a:xfrm>
              <a:off x="7215753" y="2742901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860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158127" y="3960015"/>
            <a:ext cx="741437" cy="13235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818480" y="5246524"/>
            <a:ext cx="842555" cy="575658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4002245" cy="11702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9683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7856" y="1506847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172052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14973" y="1300023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smtClean="0">
                <a:latin typeface="Times New Roman"/>
                <a:cs typeface="Times New Roman"/>
              </a:rPr>
              <a:t>static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400742" y="3886612"/>
            <a:ext cx="852162" cy="29747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184138" y="3268073"/>
            <a:ext cx="611150" cy="67135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156514" y="3560611"/>
            <a:ext cx="654540" cy="83747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777835" y="1442506"/>
            <a:ext cx="1869493" cy="5134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398785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06160" y="219029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661035" y="2152685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794139" y="2188312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133719" y="79041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2659236" y="4726379"/>
            <a:ext cx="867470" cy="508721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3524045" y="4256922"/>
            <a:ext cx="883123" cy="46945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393063" y="4065256"/>
            <a:ext cx="857624" cy="20123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264202" y="3953197"/>
            <a:ext cx="869517" cy="10017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4381759" y="3526827"/>
            <a:ext cx="868915" cy="4227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608866" y="3953198"/>
            <a:ext cx="1775777" cy="129807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5228897" y="3328364"/>
            <a:ext cx="950630" cy="202564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845342" y="5288488"/>
            <a:ext cx="815693" cy="53153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2651443" y="4665226"/>
            <a:ext cx="853560" cy="61409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3472820" y="4189350"/>
            <a:ext cx="934702" cy="49198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252904" y="3659732"/>
            <a:ext cx="888996" cy="22688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55"/>
          <p:cNvSpPr/>
          <p:nvPr/>
        </p:nvSpPr>
        <p:spPr>
          <a:xfrm>
            <a:off x="6089311" y="3596308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55"/>
          <p:cNvSpPr/>
          <p:nvPr/>
        </p:nvSpPr>
        <p:spPr>
          <a:xfrm>
            <a:off x="6095811" y="3919172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55"/>
          <p:cNvSpPr/>
          <p:nvPr/>
        </p:nvSpPr>
        <p:spPr>
          <a:xfrm>
            <a:off x="2617458" y="520985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55"/>
          <p:cNvSpPr/>
          <p:nvPr/>
        </p:nvSpPr>
        <p:spPr>
          <a:xfrm>
            <a:off x="3483276" y="4695341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55"/>
          <p:cNvSpPr/>
          <p:nvPr/>
        </p:nvSpPr>
        <p:spPr>
          <a:xfrm>
            <a:off x="4347508" y="421938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55"/>
          <p:cNvSpPr/>
          <p:nvPr/>
        </p:nvSpPr>
        <p:spPr>
          <a:xfrm>
            <a:off x="5200336" y="4015491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55"/>
          <p:cNvSpPr/>
          <p:nvPr/>
        </p:nvSpPr>
        <p:spPr>
          <a:xfrm>
            <a:off x="4351560" y="3900680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55"/>
          <p:cNvSpPr/>
          <p:nvPr/>
        </p:nvSpPr>
        <p:spPr>
          <a:xfrm>
            <a:off x="5204069" y="347189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55"/>
          <p:cNvSpPr/>
          <p:nvPr/>
        </p:nvSpPr>
        <p:spPr>
          <a:xfrm>
            <a:off x="6115348" y="3292739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Isosceles Triangle 55"/>
          <p:cNvSpPr/>
          <p:nvPr/>
        </p:nvSpPr>
        <p:spPr>
          <a:xfrm>
            <a:off x="2606738" y="519730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55"/>
          <p:cNvSpPr/>
          <p:nvPr/>
        </p:nvSpPr>
        <p:spPr>
          <a:xfrm>
            <a:off x="3483220" y="461338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Isosceles Triangle 55"/>
          <p:cNvSpPr/>
          <p:nvPr/>
        </p:nvSpPr>
        <p:spPr>
          <a:xfrm>
            <a:off x="4346735" y="412460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1877856" y="1872105"/>
            <a:ext cx="550202" cy="1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12994" y="1654304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smtClean="0">
                <a:latin typeface="Times New Roman"/>
                <a:cs typeface="Times New Roman"/>
              </a:rPr>
              <a:t>dynamic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5251825" y="2178410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Isosceles Triangle 55"/>
          <p:cNvSpPr/>
          <p:nvPr/>
        </p:nvSpPr>
        <p:spPr>
          <a:xfrm>
            <a:off x="5214996" y="3839112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1766835" y="1467834"/>
            <a:ext cx="5308715" cy="4339930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69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4840" y="622240"/>
            <a:ext cx="6841035" cy="5873870"/>
            <a:chOff x="794840" y="622240"/>
            <a:chExt cx="6841035" cy="5873870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6854" y="5889625"/>
              <a:ext cx="612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      100                       500                        1000                        1500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5028" y="622240"/>
              <a:ext cx="496650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200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150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100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50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2" y="936625"/>
              <a:ext cx="3242805" cy="902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90408" y="968375"/>
              <a:ext cx="1229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Barnes Hut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68448" y="1311275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Barnes Hut with FMM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01282" y="6096000"/>
              <a:ext cx="2262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Particles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-473543" y="2628377"/>
              <a:ext cx="2936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Time (seconds)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937066" y="1136186"/>
              <a:ext cx="427856" cy="171820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943486" y="1419977"/>
              <a:ext cx="427856" cy="17182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flipV="1">
              <a:off x="2225890" y="5825103"/>
              <a:ext cx="427856" cy="121463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83686" y="5782197"/>
              <a:ext cx="427856" cy="168638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V="1">
              <a:off x="5385536" y="4847843"/>
              <a:ext cx="427856" cy="1104252"/>
            </a:xfrm>
            <a:prstGeom prst="rect">
              <a:avLst/>
            </a:prstGeom>
            <a:solidFill>
              <a:srgbClr val="93CDDD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flipV="1">
              <a:off x="7064337" y="1027662"/>
              <a:ext cx="427856" cy="492251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39642" y="5902768"/>
              <a:ext cx="427856" cy="45719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01952" y="5810503"/>
              <a:ext cx="427856" cy="140471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886532" y="5776667"/>
              <a:ext cx="427856" cy="17182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562960" y="4949147"/>
              <a:ext cx="427856" cy="9993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1483999" y="374724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72240" y="2277006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83999" y="5205265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86519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53326" y="5950173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49665" y="5946245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33700" y="5960245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1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64062" y="622240"/>
            <a:ext cx="6871813" cy="5935425"/>
            <a:chOff x="764062" y="622240"/>
            <a:chExt cx="6871813" cy="5935425"/>
          </a:xfrm>
        </p:grpSpPr>
        <p:grpSp>
          <p:nvGrpSpPr>
            <p:cNvPr id="2" name="Group 1"/>
            <p:cNvGrpSpPr/>
            <p:nvPr/>
          </p:nvGrpSpPr>
          <p:grpSpPr>
            <a:xfrm>
              <a:off x="764062" y="622240"/>
              <a:ext cx="6620542" cy="5935425"/>
              <a:chOff x="764062" y="622240"/>
              <a:chExt cx="6620542" cy="593542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56854" y="5889625"/>
                <a:ext cx="6127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          100                       500                        1000                        1500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37341" y="622240"/>
                <a:ext cx="496650" cy="550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200</a:t>
                </a: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150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100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smtClean="0"/>
                  <a:t>50</a:t>
                </a:r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401282" y="6096000"/>
                <a:ext cx="2948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Times New Roman"/>
                    <a:cs typeface="Times New Roman"/>
                  </a:rPr>
                  <a:t>Number of Localities</a:t>
                </a:r>
                <a:endParaRPr lang="en-US" sz="24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6200000">
                <a:off x="-473543" y="2597600"/>
                <a:ext cx="2936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Times New Roman"/>
                    <a:cs typeface="Times New Roman"/>
                  </a:rPr>
                  <a:t>Efficiency</a:t>
                </a:r>
                <a:endParaRPr lang="en-US" sz="2400" b="1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1651000" y="74728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83109" y="2354412"/>
              <a:ext cx="7551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/>
                <a:t>?</a:t>
              </a:r>
              <a:endParaRPr lang="en-US" sz="9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754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1451" y="1620517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86765" y="2269292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56135" y="2269292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13811" y="3189045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3058" y="3189045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56099" y="3189045"/>
            <a:ext cx="642324" cy="65696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H="1">
            <a:off x="4533590" y="2181273"/>
            <a:ext cx="231927" cy="2426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32873" y="2853687"/>
            <a:ext cx="224628" cy="402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81671" y="2839088"/>
            <a:ext cx="262769" cy="402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83106" y="2853687"/>
            <a:ext cx="262769" cy="402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03466" y="2212360"/>
            <a:ext cx="256292" cy="2426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72099" y="2248291"/>
            <a:ext cx="531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c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86801" y="3210057"/>
            <a:ext cx="75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b1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85226" y="3232842"/>
            <a:ext cx="75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b2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12420" y="2253889"/>
            <a:ext cx="531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87481" y="3215083"/>
            <a:ext cx="531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d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2322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51986" y="1544654"/>
            <a:ext cx="4929990" cy="1743132"/>
            <a:chOff x="2551986" y="1544654"/>
            <a:chExt cx="4929990" cy="1743132"/>
          </a:xfrm>
        </p:grpSpPr>
        <p:sp>
          <p:nvSpPr>
            <p:cNvPr id="4" name="Oval 3"/>
            <p:cNvSpPr/>
            <p:nvPr/>
          </p:nvSpPr>
          <p:spPr>
            <a:xfrm>
              <a:off x="6212029" y="2187829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51986" y="2548911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5647544" y="1544654"/>
              <a:ext cx="1834432" cy="1743132"/>
            </a:xfrm>
            <a:prstGeom prst="cube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65191" y="2067296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464631" y="2353071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212029" y="2387993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742886" y="2797429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539458" y="2824460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615353" y="3007458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757911" y="2962671"/>
              <a:ext cx="157485" cy="1652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617591" y="2219696"/>
              <a:ext cx="157485" cy="165242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712758" y="2644057"/>
              <a:ext cx="3603091" cy="737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9" idx="3"/>
            </p:cNvCxnSpPr>
            <p:nvPr/>
          </p:nvCxnSpPr>
          <p:spPr>
            <a:xfrm>
              <a:off x="6315849" y="2651428"/>
              <a:ext cx="31020" cy="636358"/>
            </a:xfrm>
            <a:prstGeom prst="straightConnector1">
              <a:avLst/>
            </a:prstGeom>
            <a:ln>
              <a:solidFill>
                <a:srgbClr val="008000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238263" y="2220286"/>
              <a:ext cx="61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D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30801" y="2661773"/>
              <a:ext cx="2850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657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62646" y="932293"/>
            <a:ext cx="4064955" cy="3763676"/>
            <a:chOff x="1562646" y="932293"/>
            <a:chExt cx="4064955" cy="3763676"/>
          </a:xfrm>
        </p:grpSpPr>
        <p:grpSp>
          <p:nvGrpSpPr>
            <p:cNvPr id="8" name="Group 7"/>
            <p:cNvGrpSpPr/>
            <p:nvPr/>
          </p:nvGrpSpPr>
          <p:grpSpPr>
            <a:xfrm>
              <a:off x="1562646" y="932293"/>
              <a:ext cx="4064955" cy="3763676"/>
              <a:chOff x="1562646" y="932293"/>
              <a:chExt cx="4064955" cy="3763676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562646" y="932293"/>
                <a:ext cx="4064955" cy="3763676"/>
                <a:chOff x="1562646" y="932293"/>
                <a:chExt cx="4064955" cy="3763676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588252" y="932293"/>
                  <a:ext cx="4039349" cy="3763676"/>
                </a:xfrm>
                <a:prstGeom prst="rect">
                  <a:avLst/>
                </a:pr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597486" y="1896463"/>
                  <a:ext cx="2050881" cy="1896542"/>
                </a:xfrm>
                <a:prstGeom prst="rect">
                  <a:avLst/>
                </a:pr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>
                  <a:stCxn id="5" idx="0"/>
                  <a:endCxn id="5" idx="2"/>
                </p:cNvCxnSpPr>
                <p:nvPr/>
              </p:nvCxnSpPr>
              <p:spPr>
                <a:xfrm>
                  <a:off x="3607927" y="932293"/>
                  <a:ext cx="0" cy="376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5" idx="1"/>
                  <a:endCxn id="5" idx="3"/>
                </p:cNvCxnSpPr>
                <p:nvPr/>
              </p:nvCxnSpPr>
              <p:spPr>
                <a:xfrm>
                  <a:off x="1588252" y="2814131"/>
                  <a:ext cx="40393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647762" y="932293"/>
                  <a:ext cx="0" cy="376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597486" y="932293"/>
                  <a:ext cx="0" cy="376367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588252" y="1895868"/>
                  <a:ext cx="40393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588252" y="3793005"/>
                  <a:ext cx="403934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3607927" y="1895868"/>
                  <a:ext cx="1040440" cy="918263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582788" y="932293"/>
                  <a:ext cx="1040440" cy="948861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607927" y="932293"/>
                  <a:ext cx="1040440" cy="948861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648367" y="932294"/>
                  <a:ext cx="979234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648367" y="1896463"/>
                  <a:ext cx="979234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617159" y="2828845"/>
                  <a:ext cx="1010441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582787" y="1896463"/>
                  <a:ext cx="1025139" cy="917668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582788" y="2830025"/>
                  <a:ext cx="1040440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607926" y="2829430"/>
                  <a:ext cx="993931" cy="964160"/>
                </a:xfrm>
                <a:prstGeom prst="rect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588252" y="932295"/>
                  <a:ext cx="994535" cy="948860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588252" y="1879985"/>
                  <a:ext cx="994535" cy="948860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1587650" y="2845324"/>
                  <a:ext cx="994535" cy="948860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588252" y="3793005"/>
                  <a:ext cx="994535" cy="902964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597486" y="3793005"/>
                  <a:ext cx="994535" cy="902964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607322" y="3809484"/>
                  <a:ext cx="994535" cy="871186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617158" y="3793590"/>
                  <a:ext cx="994535" cy="871186"/>
                </a:xfrm>
                <a:prstGeom prst="rect">
                  <a:avLst/>
                </a:prstGeom>
                <a:solidFill>
                  <a:srgbClr val="93CDDD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odecagon 38"/>
                <p:cNvSpPr/>
                <p:nvPr/>
              </p:nvSpPr>
              <p:spPr>
                <a:xfrm>
                  <a:off x="4051830" y="1986433"/>
                  <a:ext cx="290711" cy="335042"/>
                </a:xfrm>
                <a:prstGeom prst="dodecagon">
                  <a:avLst/>
                </a:prstGeom>
                <a:solidFill>
                  <a:srgbClr val="FFFF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593000" y="2244025"/>
                  <a:ext cx="9505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 smtClean="0">
                      <a:latin typeface="Times New Roman"/>
                      <a:cs typeface="Times New Roman"/>
                    </a:rPr>
                    <a:t>parent</a:t>
                  </a:r>
                  <a:endParaRPr lang="en-US" sz="2000" i="1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000870" y="1936653"/>
                  <a:ext cx="4229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p1</a:t>
                  </a:r>
                  <a:endParaRPr lang="en-US" dirty="0"/>
                </a:p>
              </p:txBody>
            </p:sp>
            <p:sp>
              <p:nvSpPr>
                <p:cNvPr id="43" name="Dodecagon 42"/>
                <p:cNvSpPr/>
                <p:nvPr/>
              </p:nvSpPr>
              <p:spPr>
                <a:xfrm>
                  <a:off x="1918169" y="1051443"/>
                  <a:ext cx="290711" cy="335042"/>
                </a:xfrm>
                <a:prstGeom prst="dodecagon">
                  <a:avLst/>
                </a:prstGeom>
                <a:solidFill>
                  <a:srgbClr val="FFFF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856217" y="999710"/>
                  <a:ext cx="4229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p1</a:t>
                  </a:r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562646" y="1279473"/>
                  <a:ext cx="9505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 smtClean="0">
                      <a:latin typeface="Times New Roman"/>
                      <a:cs typeface="Times New Roman"/>
                    </a:rPr>
                    <a:t>parent</a:t>
                  </a:r>
                  <a:endParaRPr lang="en-US" sz="2000" i="1" dirty="0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4" name="Straight Arrow Connector 3"/>
              <p:cNvCxnSpPr/>
              <p:nvPr/>
            </p:nvCxnSpPr>
            <p:spPr>
              <a:xfrm flipH="1" flipV="1">
                <a:off x="2341106" y="1279473"/>
                <a:ext cx="1515520" cy="750120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2102246" y="1431873"/>
              <a:ext cx="64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new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63576" y="2411915"/>
              <a:ext cx="55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old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651000" y="5920605"/>
            <a:ext cx="625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		  8</a:t>
            </a:r>
            <a:r>
              <a:rPr lang="en-US" dirty="0"/>
              <a:t>		  </a:t>
            </a:r>
            <a:r>
              <a:rPr lang="en-US" dirty="0" smtClean="0"/>
              <a:t>16</a:t>
            </a:r>
            <a:r>
              <a:rPr lang="en-US" dirty="0"/>
              <a:t>		  </a:t>
            </a:r>
            <a:r>
              <a:rPr lang="en-US" dirty="0" smtClean="0"/>
              <a:t>32</a:t>
            </a:r>
            <a:r>
              <a:rPr lang="en-US" dirty="0"/>
              <a:t>		  </a:t>
            </a:r>
            <a:r>
              <a:rPr lang="en-US" dirty="0" smtClean="0"/>
              <a:t>64	</a:t>
            </a:r>
            <a:r>
              <a:rPr lang="en-US" dirty="0"/>
              <a:t>	  </a:t>
            </a:r>
            <a:r>
              <a:rPr lang="en-US" dirty="0" smtClean="0"/>
              <a:t>128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2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mp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0" y="304800"/>
            <a:ext cx="8584262" cy="585096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034726" y="2228053"/>
            <a:ext cx="7587992" cy="0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18634" y="483187"/>
            <a:ext cx="0" cy="5051821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83312" y="2521573"/>
            <a:ext cx="7587992" cy="0"/>
          </a:xfrm>
          <a:prstGeom prst="line">
            <a:avLst/>
          </a:prstGeom>
          <a:ln w="9525" cmpd="sng">
            <a:solidFill>
              <a:srgbClr val="008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04508" y="541507"/>
            <a:ext cx="0" cy="5051821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96736" y="568467"/>
            <a:ext cx="0" cy="5051821"/>
          </a:xfrm>
          <a:prstGeom prst="line">
            <a:avLst/>
          </a:prstGeom>
          <a:ln w="9525" cmpd="sng">
            <a:solidFill>
              <a:srgbClr val="59595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19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-62712" y="1631481"/>
            <a:ext cx="8168066" cy="2714624"/>
            <a:chOff x="-62712" y="1631481"/>
            <a:chExt cx="8168066" cy="2714624"/>
          </a:xfrm>
        </p:grpSpPr>
        <p:grpSp>
          <p:nvGrpSpPr>
            <p:cNvPr id="63" name="Group 62"/>
            <p:cNvGrpSpPr/>
            <p:nvPr/>
          </p:nvGrpSpPr>
          <p:grpSpPr>
            <a:xfrm>
              <a:off x="-62712" y="1631481"/>
              <a:ext cx="8168066" cy="2714624"/>
              <a:chOff x="-62712" y="1631481"/>
              <a:chExt cx="8168066" cy="2714624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333576" y="3047006"/>
                <a:ext cx="2405836" cy="8483"/>
              </a:xfrm>
              <a:prstGeom prst="line">
                <a:avLst/>
              </a:prstGeom>
              <a:ln w="76200" cmpd="sng">
                <a:solidFill>
                  <a:srgbClr val="F7964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5" name="Arc 24"/>
              <p:cNvSpPr/>
              <p:nvPr/>
            </p:nvSpPr>
            <p:spPr>
              <a:xfrm rot="21357845">
                <a:off x="1618660" y="2330571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solidFill>
                <a:schemeClr val="bg1"/>
              </a:solidFill>
              <a:ln w="11430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/>
              <p:cNvSpPr/>
              <p:nvPr/>
            </p:nvSpPr>
            <p:spPr>
              <a:xfrm rot="10502013">
                <a:off x="5249314" y="2206914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ln w="76200" cmpd="sng">
                <a:solidFill>
                  <a:srgbClr val="F7964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/>
              <p:cNvSpPr/>
              <p:nvPr/>
            </p:nvSpPr>
            <p:spPr>
              <a:xfrm rot="10502013">
                <a:off x="1629355" y="2221682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ln w="76200" cmpd="sng"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533041" y="3041902"/>
                <a:ext cx="1160147" cy="0"/>
              </a:xfrm>
              <a:prstGeom prst="line">
                <a:avLst/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/>
              <p:cNvSpPr/>
              <p:nvPr/>
            </p:nvSpPr>
            <p:spPr>
              <a:xfrm rot="21357845">
                <a:off x="5238621" y="2382882"/>
                <a:ext cx="2487195" cy="1516743"/>
              </a:xfrm>
              <a:prstGeom prst="arc">
                <a:avLst>
                  <a:gd name="adj1" fmla="val 11283336"/>
                  <a:gd name="adj2" fmla="val 0"/>
                </a:avLst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571138" y="2244925"/>
                <a:ext cx="658461" cy="31359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71138" y="3483513"/>
                <a:ext cx="658461" cy="344958"/>
              </a:xfrm>
              <a:prstGeom prst="rect">
                <a:avLst/>
              </a:prstGeom>
              <a:ln>
                <a:solidFill>
                  <a:srgbClr val="F7964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215283" y="2297236"/>
                <a:ext cx="658462" cy="31385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215283" y="2869423"/>
                <a:ext cx="658461" cy="344958"/>
              </a:xfrm>
              <a:prstGeom prst="rect">
                <a:avLst/>
              </a:prstGeom>
              <a:ln>
                <a:solidFill>
                  <a:srgbClr val="F7964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059537" y="3037503"/>
                <a:ext cx="1233574" cy="17986"/>
              </a:xfrm>
              <a:prstGeom prst="line">
                <a:avLst/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676702" y="3008449"/>
                <a:ext cx="428652" cy="0"/>
              </a:xfrm>
              <a:prstGeom prst="line">
                <a:avLst/>
              </a:prstGeom>
              <a:ln w="114300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-62712" y="3181320"/>
                <a:ext cx="18303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/>
                    </a:solidFill>
                    <a:latin typeface="Times New Roman"/>
                    <a:cs typeface="Times New Roman"/>
                  </a:rPr>
                  <a:t>Master Thread</a:t>
                </a:r>
                <a:endParaRPr lang="en-US" sz="2000" b="1" dirty="0">
                  <a:solidFill>
                    <a:schemeClr val="accent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085129" y="3940826"/>
                <a:ext cx="185354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/>
                    <a:cs typeface="Times New Roman"/>
                  </a:rPr>
                  <a:t>Parallel Threads 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646508" y="3945995"/>
                <a:ext cx="185354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Times New Roman"/>
                    <a:cs typeface="Times New Roman"/>
                  </a:rPr>
                  <a:t>Parallel Threads 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360572" y="1631481"/>
                <a:ext cx="255711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oint      Global Barrier</a:t>
                </a:r>
                <a:endParaRPr lang="en-US" sz="2000" dirty="0"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4171824" y="2047853"/>
                <a:ext cx="13579" cy="1739584"/>
              </a:xfrm>
              <a:prstGeom prst="straightConnector1">
                <a:avLst/>
              </a:prstGeom>
              <a:ln w="57150" cmpd="sng">
                <a:solidFill>
                  <a:schemeClr val="accent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6215283" y="3483513"/>
                <a:ext cx="658461" cy="344958"/>
              </a:xfrm>
              <a:prstGeom prst="rect">
                <a:avLst/>
              </a:prstGeom>
              <a:ln>
                <a:solidFill>
                  <a:srgbClr val="F7964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1696277" y="3048941"/>
                <a:ext cx="2405836" cy="8483"/>
              </a:xfrm>
              <a:prstGeom prst="line">
                <a:avLst/>
              </a:prstGeom>
              <a:ln w="76200" cmpd="sng">
                <a:solidFill>
                  <a:srgbClr val="F79646"/>
                </a:solidFill>
                <a:prstDash val="sys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2571138" y="2849344"/>
                <a:ext cx="658461" cy="344958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3995848" y="1865909"/>
                <a:ext cx="236144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/>
            <p:cNvCxnSpPr/>
            <p:nvPr/>
          </p:nvCxnSpPr>
          <p:spPr>
            <a:xfrm>
              <a:off x="726414" y="3121697"/>
              <a:ext cx="0" cy="19224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8280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3241944" y="504701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41942" y="4150427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241943" y="2327564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017305" y="2327564"/>
            <a:ext cx="202387" cy="1710047"/>
          </a:xfrm>
          <a:custGeom>
            <a:avLst/>
            <a:gdLst>
              <a:gd name="connsiteX0" fmla="*/ 166274 w 202387"/>
              <a:gd name="connsiteY0" fmla="*/ 0 h 1710047"/>
              <a:gd name="connsiteX1" fmla="*/ 20 w 202387"/>
              <a:gd name="connsiteY1" fmla="*/ 332510 h 1710047"/>
              <a:gd name="connsiteX2" fmla="*/ 154399 w 202387"/>
              <a:gd name="connsiteY2" fmla="*/ 641268 h 1710047"/>
              <a:gd name="connsiteX3" fmla="*/ 71272 w 202387"/>
              <a:gd name="connsiteY3" fmla="*/ 1045029 h 1710047"/>
              <a:gd name="connsiteX4" fmla="*/ 201900 w 202387"/>
              <a:gd name="connsiteY4" fmla="*/ 1353787 h 1710047"/>
              <a:gd name="connsiteX5" fmla="*/ 118773 w 202387"/>
              <a:gd name="connsiteY5" fmla="*/ 1710047 h 171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387" h="1710047">
                <a:moveTo>
                  <a:pt x="166274" y="0"/>
                </a:moveTo>
                <a:cubicBezTo>
                  <a:pt x="84136" y="112816"/>
                  <a:pt x="1999" y="225632"/>
                  <a:pt x="20" y="332510"/>
                </a:cubicBezTo>
                <a:cubicBezTo>
                  <a:pt x="-1959" y="439388"/>
                  <a:pt x="142524" y="522515"/>
                  <a:pt x="154399" y="641268"/>
                </a:cubicBezTo>
                <a:cubicBezTo>
                  <a:pt x="166274" y="760021"/>
                  <a:pt x="63355" y="926276"/>
                  <a:pt x="71272" y="1045029"/>
                </a:cubicBezTo>
                <a:cubicBezTo>
                  <a:pt x="79189" y="1163782"/>
                  <a:pt x="193983" y="1242951"/>
                  <a:pt x="201900" y="1353787"/>
                </a:cubicBezTo>
                <a:cubicBezTo>
                  <a:pt x="209817" y="1464623"/>
                  <a:pt x="118773" y="1710047"/>
                  <a:pt x="118773" y="1710047"/>
                </a:cubicBezTo>
              </a:path>
            </a:pathLst>
          </a:cu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44329" y="2214748"/>
            <a:ext cx="1572976" cy="11281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44329" y="3965369"/>
            <a:ext cx="1674170" cy="18505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67190" y="220287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Locality 2</a:t>
            </a:r>
            <a:endParaRPr lang="en-US" b="1" dirty="0">
              <a:solidFill>
                <a:schemeClr val="accent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2709" y="41365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Locality 1</a:t>
            </a:r>
            <a:endParaRPr lang="en-US" b="1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7615" y="1359724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future.get()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suspend thread 1</a:t>
            </a:r>
            <a:endParaRPr lang="en-US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8216" y="299792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execute thread 2</a:t>
            </a:r>
            <a:endParaRPr lang="en-US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47663" y="482078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reactivate thread 1</a:t>
            </a:r>
            <a:endParaRPr lang="en-US" dirty="0">
              <a:solidFill>
                <a:schemeClr val="tx2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3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6188" y="546521"/>
            <a:ext cx="49725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150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125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75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25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144451" y="5186572"/>
            <a:ext cx="741437" cy="13235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471949" y="948199"/>
            <a:ext cx="3947094" cy="11702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230596" y="159777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3619254" y="1506532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612474" y="1837168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33484" y="1300443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smtClean="0">
                <a:latin typeface="Times New Roman"/>
                <a:cs typeface="Times New Roman"/>
              </a:rPr>
              <a:t>static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-577880" y="2840553"/>
            <a:ext cx="31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Execution Time </a:t>
            </a:r>
            <a:r>
              <a:rPr lang="en-US" sz="2000" smtClean="0">
                <a:latin typeface="Times New Roman"/>
                <a:cs typeface="Times New Roman"/>
              </a:rPr>
              <a:t>(Seconds)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6166359" y="5529263"/>
            <a:ext cx="766414" cy="59466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164341" y="5367630"/>
            <a:ext cx="826599" cy="85977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674351" y="1471993"/>
            <a:ext cx="1687795" cy="22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647711" y="793542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398785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06160" y="219029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111323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144451" y="2184443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1788679" y="792078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612474" y="1218880"/>
            <a:ext cx="550202" cy="1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223044" y="989287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 </a:t>
            </a:r>
            <a:r>
              <a:rPr lang="en-US" smtClean="0">
                <a:latin typeface="Times New Roman"/>
                <a:cs typeface="Times New Roman"/>
              </a:rPr>
              <a:t>(</a:t>
            </a:r>
            <a:r>
              <a:rPr lang="en-US" smtClean="0">
                <a:latin typeface="Times New Roman"/>
                <a:cs typeface="Times New Roman"/>
              </a:rPr>
              <a:t>dynamic</a:t>
            </a:r>
            <a:r>
              <a:rPr lang="en-US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5251826" y="2178410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798472" y="1669775"/>
            <a:ext cx="849239" cy="1845321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625233" y="3492790"/>
            <a:ext cx="869474" cy="1048335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477816" y="4537655"/>
            <a:ext cx="909228" cy="405213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384147" y="4950217"/>
            <a:ext cx="879377" cy="106885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250687" y="5064274"/>
            <a:ext cx="898358" cy="12301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798472" y="1669775"/>
            <a:ext cx="850511" cy="1939924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517266" y="4657662"/>
            <a:ext cx="862254" cy="35463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661372" y="3609699"/>
            <a:ext cx="855813" cy="105552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409675" y="5012299"/>
            <a:ext cx="837845" cy="219622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43" idx="1"/>
          </p:cNvCxnSpPr>
          <p:nvPr/>
        </p:nvCxnSpPr>
        <p:spPr>
          <a:xfrm>
            <a:off x="5247520" y="5235461"/>
            <a:ext cx="870516" cy="123336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798472" y="1669775"/>
            <a:ext cx="861665" cy="20242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505065" y="4769457"/>
            <a:ext cx="879082" cy="462464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635591" y="3674814"/>
            <a:ext cx="881594" cy="1107133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250156" y="5423108"/>
            <a:ext cx="889701" cy="9802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395600" y="5235423"/>
            <a:ext cx="864232" cy="19158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Isosceles Triangle 55"/>
          <p:cNvSpPr/>
          <p:nvPr/>
        </p:nvSpPr>
        <p:spPr>
          <a:xfrm>
            <a:off x="3461784" y="473444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55"/>
          <p:cNvSpPr/>
          <p:nvPr/>
        </p:nvSpPr>
        <p:spPr>
          <a:xfrm>
            <a:off x="4337585" y="5162673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55"/>
          <p:cNvSpPr/>
          <p:nvPr/>
        </p:nvSpPr>
        <p:spPr>
          <a:xfrm>
            <a:off x="2605661" y="365068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55"/>
          <p:cNvSpPr/>
          <p:nvPr/>
        </p:nvSpPr>
        <p:spPr>
          <a:xfrm>
            <a:off x="5191733" y="537416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55"/>
          <p:cNvSpPr/>
          <p:nvPr/>
        </p:nvSpPr>
        <p:spPr>
          <a:xfrm>
            <a:off x="6103401" y="545390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55"/>
          <p:cNvSpPr/>
          <p:nvPr/>
        </p:nvSpPr>
        <p:spPr>
          <a:xfrm>
            <a:off x="3476371" y="4491878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55"/>
          <p:cNvSpPr/>
          <p:nvPr/>
        </p:nvSpPr>
        <p:spPr>
          <a:xfrm>
            <a:off x="2616780" y="346796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55"/>
          <p:cNvSpPr/>
          <p:nvPr/>
        </p:nvSpPr>
        <p:spPr>
          <a:xfrm>
            <a:off x="6119126" y="5122357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55"/>
          <p:cNvSpPr/>
          <p:nvPr/>
        </p:nvSpPr>
        <p:spPr>
          <a:xfrm>
            <a:off x="5184016" y="5199787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55"/>
          <p:cNvSpPr/>
          <p:nvPr/>
        </p:nvSpPr>
        <p:spPr>
          <a:xfrm>
            <a:off x="2615768" y="3591569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55"/>
          <p:cNvSpPr/>
          <p:nvPr/>
        </p:nvSpPr>
        <p:spPr>
          <a:xfrm>
            <a:off x="4351242" y="4961312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55"/>
          <p:cNvSpPr/>
          <p:nvPr/>
        </p:nvSpPr>
        <p:spPr>
          <a:xfrm>
            <a:off x="3470216" y="4602835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55"/>
          <p:cNvSpPr/>
          <p:nvPr/>
        </p:nvSpPr>
        <p:spPr>
          <a:xfrm>
            <a:off x="6099082" y="5315328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55"/>
          <p:cNvSpPr/>
          <p:nvPr/>
        </p:nvSpPr>
        <p:spPr>
          <a:xfrm>
            <a:off x="5207763" y="5013148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55"/>
          <p:cNvSpPr/>
          <p:nvPr/>
        </p:nvSpPr>
        <p:spPr>
          <a:xfrm>
            <a:off x="4363478" y="4894208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9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3929303" cy="7924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1300888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 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24478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504560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14973" y="1015017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px::lcos::local::dataflow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184138" y="3268073"/>
            <a:ext cx="611150" cy="67135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182470" y="2918938"/>
            <a:ext cx="612818" cy="139130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44974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777835" y="1442506"/>
            <a:ext cx="1869493" cy="5134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503230" y="184439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659236" y="1846374"/>
            <a:ext cx="1799" cy="4060191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792964" y="1846374"/>
            <a:ext cx="1175" cy="409581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169345" y="79041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4381759" y="3526827"/>
            <a:ext cx="868915" cy="4227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608866" y="3953198"/>
            <a:ext cx="1775777" cy="129807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5228897" y="3328364"/>
            <a:ext cx="950630" cy="202564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55"/>
          <p:cNvSpPr/>
          <p:nvPr/>
        </p:nvSpPr>
        <p:spPr>
          <a:xfrm>
            <a:off x="4351560" y="3900680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55"/>
          <p:cNvSpPr/>
          <p:nvPr/>
        </p:nvSpPr>
        <p:spPr>
          <a:xfrm>
            <a:off x="5204069" y="347189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55"/>
          <p:cNvSpPr/>
          <p:nvPr/>
        </p:nvSpPr>
        <p:spPr>
          <a:xfrm>
            <a:off x="6115348" y="3292739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4393164" y="184439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234487" y="184439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766834" y="5142496"/>
            <a:ext cx="868836" cy="665268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619525" y="4729296"/>
            <a:ext cx="883705" cy="41335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500469" y="3728574"/>
            <a:ext cx="903575" cy="999213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401130" y="3065799"/>
            <a:ext cx="1759022" cy="664259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55"/>
          <p:cNvSpPr/>
          <p:nvPr/>
        </p:nvSpPr>
        <p:spPr>
          <a:xfrm>
            <a:off x="6112482" y="2994216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55"/>
          <p:cNvSpPr/>
          <p:nvPr/>
        </p:nvSpPr>
        <p:spPr>
          <a:xfrm>
            <a:off x="5185850" y="3371456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55"/>
          <p:cNvSpPr/>
          <p:nvPr/>
        </p:nvSpPr>
        <p:spPr>
          <a:xfrm>
            <a:off x="4372218" y="3678514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55"/>
          <p:cNvSpPr/>
          <p:nvPr/>
        </p:nvSpPr>
        <p:spPr>
          <a:xfrm>
            <a:off x="3481403" y="4683916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55"/>
          <p:cNvSpPr/>
          <p:nvPr/>
        </p:nvSpPr>
        <p:spPr>
          <a:xfrm>
            <a:off x="2601182" y="507461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766835" y="1467834"/>
            <a:ext cx="5308715" cy="4339930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4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>
            <a:off x="1798472" y="1669775"/>
            <a:ext cx="861665" cy="202420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930732" y="948199"/>
            <a:ext cx="3458643" cy="7924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741232" y="992130"/>
            <a:ext cx="11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  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4079605" y="1511387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087482" y="1207678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47533" y="1300023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px::lcos::local::dataflow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6145643" y="5765170"/>
            <a:ext cx="743459" cy="14986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44974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681781" y="1473003"/>
            <a:ext cx="2072931" cy="624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394314" y="182313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246506" y="1822671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16200000">
            <a:off x="-577880" y="2840553"/>
            <a:ext cx="31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Execution Time </a:t>
            </a:r>
            <a:r>
              <a:rPr lang="en-US" sz="2000" smtClean="0">
                <a:latin typeface="Times New Roman"/>
                <a:cs typeface="Times New Roman"/>
              </a:rPr>
              <a:t>(Seconds)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86188" y="546521"/>
            <a:ext cx="49725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150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125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100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75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50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25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788679" y="792078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647711" y="793542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138528" y="1831665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103663" y="1832858"/>
            <a:ext cx="2827" cy="4097797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501747" y="817656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635591" y="3674814"/>
            <a:ext cx="881594" cy="1107133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505065" y="4769457"/>
            <a:ext cx="879082" cy="462464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Isosceles Triangle 55"/>
          <p:cNvSpPr/>
          <p:nvPr/>
        </p:nvSpPr>
        <p:spPr>
          <a:xfrm>
            <a:off x="4337585" y="5162673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55"/>
          <p:cNvSpPr/>
          <p:nvPr/>
        </p:nvSpPr>
        <p:spPr>
          <a:xfrm>
            <a:off x="3461784" y="473444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55"/>
          <p:cNvSpPr/>
          <p:nvPr/>
        </p:nvSpPr>
        <p:spPr>
          <a:xfrm>
            <a:off x="2605661" y="361505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798472" y="1669355"/>
            <a:ext cx="824235" cy="2130373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631263" y="3794662"/>
            <a:ext cx="873802" cy="852747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498312" y="4649234"/>
            <a:ext cx="885835" cy="724931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399530" y="5384631"/>
            <a:ext cx="868019" cy="156213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246506" y="5529263"/>
            <a:ext cx="899137" cy="224032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250156" y="5423108"/>
            <a:ext cx="889701" cy="9802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395600" y="5235423"/>
            <a:ext cx="864232" cy="19158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166359" y="5529263"/>
            <a:ext cx="766414" cy="59466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Isosceles Triangle 55"/>
          <p:cNvSpPr/>
          <p:nvPr/>
        </p:nvSpPr>
        <p:spPr>
          <a:xfrm>
            <a:off x="5191733" y="537416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55"/>
          <p:cNvSpPr/>
          <p:nvPr/>
        </p:nvSpPr>
        <p:spPr>
          <a:xfrm>
            <a:off x="6103401" y="5453907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Isosceles Triangle 55"/>
          <p:cNvSpPr/>
          <p:nvPr/>
        </p:nvSpPr>
        <p:spPr>
          <a:xfrm>
            <a:off x="4360637" y="5355362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55"/>
          <p:cNvSpPr/>
          <p:nvPr/>
        </p:nvSpPr>
        <p:spPr>
          <a:xfrm>
            <a:off x="3453624" y="459179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55"/>
          <p:cNvSpPr/>
          <p:nvPr/>
        </p:nvSpPr>
        <p:spPr>
          <a:xfrm>
            <a:off x="2586230" y="3734905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55"/>
          <p:cNvSpPr/>
          <p:nvPr/>
        </p:nvSpPr>
        <p:spPr>
          <a:xfrm>
            <a:off x="6114232" y="572170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55"/>
          <p:cNvSpPr/>
          <p:nvPr/>
        </p:nvSpPr>
        <p:spPr>
          <a:xfrm>
            <a:off x="5186579" y="548081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875" y="5944355"/>
            <a:ext cx="595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1              2              4               8             16             32              64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392656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158127" y="3960015"/>
            <a:ext cx="741437" cy="13235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818480" y="5246524"/>
            <a:ext cx="842555" cy="575658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792964" y="5223225"/>
            <a:ext cx="854397" cy="589021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726273" y="948199"/>
            <a:ext cx="3030837" cy="11702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20549" y="9683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OpenMP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529794"/>
            <a:ext cx="55020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183927"/>
            <a:ext cx="550202" cy="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14586" y="1311275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px::lcos::local::dataflow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4973" y="165627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px::parallel::for_each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26706" y="6142470"/>
            <a:ext cx="225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Threads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99870" y="23325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400742" y="3956220"/>
            <a:ext cx="847294" cy="239741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184138" y="3268073"/>
            <a:ext cx="611150" cy="67135"/>
          </a:xfrm>
          <a:prstGeom prst="line">
            <a:avLst/>
          </a:prstGeom>
          <a:ln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156514" y="3738741"/>
            <a:ext cx="654540" cy="83747"/>
          </a:xfrm>
          <a:prstGeom prst="line">
            <a:avLst/>
          </a:prstGeom>
          <a:ln>
            <a:solidFill>
              <a:schemeClr val="accent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111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146696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250687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405183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503333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66162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56849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6490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29020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802779" y="1442080"/>
            <a:ext cx="2844549" cy="426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674351" y="2202118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7075550" y="80562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398785" y="2156641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18035" y="2202166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661035" y="2152685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794139" y="2188312"/>
            <a:ext cx="288" cy="3753880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133719" y="790415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5251776" y="798312"/>
            <a:ext cx="1102" cy="515955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2659236" y="4726379"/>
            <a:ext cx="867470" cy="508721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3524045" y="4256922"/>
            <a:ext cx="883123" cy="46945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4393063" y="4065252"/>
            <a:ext cx="857624" cy="20123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264202" y="3953198"/>
            <a:ext cx="869517" cy="100179"/>
          </a:xfrm>
          <a:prstGeom prst="line">
            <a:avLst/>
          </a:prstGeom>
          <a:ln w="381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4381759" y="3526827"/>
            <a:ext cx="868915" cy="422792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608866" y="3953198"/>
            <a:ext cx="1775777" cy="129807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5228897" y="3328364"/>
            <a:ext cx="950630" cy="202564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845342" y="5288488"/>
            <a:ext cx="815693" cy="53153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2651443" y="4665226"/>
            <a:ext cx="853560" cy="614095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3472820" y="4189350"/>
            <a:ext cx="934702" cy="491980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263701" y="3824394"/>
            <a:ext cx="867435" cy="133709"/>
          </a:xfrm>
          <a:prstGeom prst="line">
            <a:avLst/>
          </a:prstGeom>
          <a:ln w="38100" cmpd="sng">
            <a:solidFill>
              <a:srgbClr val="F79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Isosceles Triangle 55"/>
          <p:cNvSpPr/>
          <p:nvPr/>
        </p:nvSpPr>
        <p:spPr>
          <a:xfrm>
            <a:off x="6089311" y="375068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55"/>
          <p:cNvSpPr/>
          <p:nvPr/>
        </p:nvSpPr>
        <p:spPr>
          <a:xfrm>
            <a:off x="6095811" y="3919172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55"/>
          <p:cNvSpPr/>
          <p:nvPr/>
        </p:nvSpPr>
        <p:spPr>
          <a:xfrm>
            <a:off x="2617458" y="520985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55"/>
          <p:cNvSpPr/>
          <p:nvPr/>
        </p:nvSpPr>
        <p:spPr>
          <a:xfrm>
            <a:off x="3483276" y="4695341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55"/>
          <p:cNvSpPr/>
          <p:nvPr/>
        </p:nvSpPr>
        <p:spPr>
          <a:xfrm>
            <a:off x="4347508" y="4219383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55"/>
          <p:cNvSpPr/>
          <p:nvPr/>
        </p:nvSpPr>
        <p:spPr>
          <a:xfrm>
            <a:off x="5200336" y="4015491"/>
            <a:ext cx="75816" cy="86937"/>
          </a:xfrm>
          <a:prstGeom prst="triangle">
            <a:avLst/>
          </a:prstGeom>
          <a:solidFill>
            <a:srgbClr val="4F81B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Isosceles Triangle 55"/>
          <p:cNvSpPr/>
          <p:nvPr/>
        </p:nvSpPr>
        <p:spPr>
          <a:xfrm>
            <a:off x="2618546" y="5173845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55"/>
          <p:cNvSpPr/>
          <p:nvPr/>
        </p:nvSpPr>
        <p:spPr>
          <a:xfrm>
            <a:off x="4351560" y="3900680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55"/>
          <p:cNvSpPr/>
          <p:nvPr/>
        </p:nvSpPr>
        <p:spPr>
          <a:xfrm>
            <a:off x="5204069" y="3471892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55"/>
          <p:cNvSpPr/>
          <p:nvPr/>
        </p:nvSpPr>
        <p:spPr>
          <a:xfrm>
            <a:off x="6115348" y="3292739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Isosceles Triangle 55"/>
          <p:cNvSpPr/>
          <p:nvPr/>
        </p:nvSpPr>
        <p:spPr>
          <a:xfrm>
            <a:off x="3471328" y="4530121"/>
            <a:ext cx="75816" cy="8693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Isosceles Triangle 55"/>
          <p:cNvSpPr/>
          <p:nvPr/>
        </p:nvSpPr>
        <p:spPr>
          <a:xfrm>
            <a:off x="2606738" y="5197301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55"/>
          <p:cNvSpPr/>
          <p:nvPr/>
        </p:nvSpPr>
        <p:spPr>
          <a:xfrm>
            <a:off x="3483220" y="461338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Isosceles Triangle 55"/>
          <p:cNvSpPr/>
          <p:nvPr/>
        </p:nvSpPr>
        <p:spPr>
          <a:xfrm>
            <a:off x="5214996" y="3898487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Isosceles Triangle 55"/>
          <p:cNvSpPr/>
          <p:nvPr/>
        </p:nvSpPr>
        <p:spPr>
          <a:xfrm>
            <a:off x="4346735" y="4124603"/>
            <a:ext cx="75816" cy="869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231"/>
          <p:cNvGrpSpPr/>
          <p:nvPr/>
        </p:nvGrpSpPr>
        <p:grpSpPr>
          <a:xfrm>
            <a:off x="794840" y="534646"/>
            <a:ext cx="6852488" cy="6007934"/>
            <a:chOff x="794840" y="534646"/>
            <a:chExt cx="6852488" cy="6007934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1000" y="5920605"/>
              <a:ext cx="5957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1            2            4             8           16           32            64         128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93063" y="534646"/>
              <a:ext cx="392656" cy="550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64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32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16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3299897" y="3930651"/>
              <a:ext cx="711926" cy="56968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968830" y="3584489"/>
              <a:ext cx="857250" cy="365125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820282" y="3415279"/>
              <a:ext cx="616168" cy="127000"/>
            </a:xfrm>
            <a:prstGeom prst="line">
              <a:avLst/>
            </a:prstGeom>
            <a:ln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814159" y="5144656"/>
              <a:ext cx="738704" cy="807662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4" idx="5"/>
            </p:cNvCxnSpPr>
            <p:nvPr/>
          </p:nvCxnSpPr>
          <p:spPr>
            <a:xfrm flipV="1">
              <a:off x="2569735" y="4508022"/>
              <a:ext cx="696092" cy="633942"/>
            </a:xfrm>
            <a:prstGeom prst="line">
              <a:avLst/>
            </a:prstGeom>
            <a:ln w="381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527285" y="5157454"/>
              <a:ext cx="738542" cy="790311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297162" y="4418588"/>
              <a:ext cx="699172" cy="698794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4011823" y="3768215"/>
              <a:ext cx="814257" cy="613267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610195" y="3035350"/>
              <a:ext cx="656123" cy="248436"/>
            </a:xfrm>
            <a:prstGeom prst="line">
              <a:avLst/>
            </a:prstGeom>
            <a:ln>
              <a:solidFill>
                <a:srgbClr val="008000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265827" y="4408684"/>
              <a:ext cx="1491283" cy="1553535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759493" y="3760790"/>
              <a:ext cx="850702" cy="672107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610195" y="3157034"/>
              <a:ext cx="798391" cy="611181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Isosceles Triangle 51"/>
            <p:cNvSpPr/>
            <p:nvPr/>
          </p:nvSpPr>
          <p:spPr>
            <a:xfrm>
              <a:off x="4757110" y="3478779"/>
              <a:ext cx="121577" cy="111125"/>
            </a:xfrm>
            <a:prstGeom prst="triangl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2478552" y="5086401"/>
              <a:ext cx="121577" cy="111125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3232614" y="4434078"/>
              <a:ext cx="121577" cy="111125"/>
            </a:xfrm>
            <a:prstGeom prst="triangle">
              <a:avLst/>
            </a:prstGeom>
            <a:solidFill>
              <a:srgbClr val="4F81B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3971533" y="3873500"/>
              <a:ext cx="121577" cy="111125"/>
            </a:xfrm>
            <a:prstGeom prst="triangle">
              <a:avLst/>
            </a:prstGeom>
            <a:solidFill>
              <a:srgbClr val="4F81B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3962259" y="4340078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3214701" y="5064511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5549406" y="3713791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>
              <a:off x="6352945" y="3107019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26273" y="936625"/>
              <a:ext cx="2214759" cy="1897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20549" y="968375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878673" y="1202769"/>
              <a:ext cx="550202" cy="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878673" y="1529794"/>
              <a:ext cx="550202" cy="1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878673" y="1872694"/>
              <a:ext cx="550202" cy="1"/>
            </a:xfrm>
            <a:prstGeom prst="line">
              <a:avLst/>
            </a:prstGeom>
            <a:ln>
              <a:solidFill>
                <a:srgbClr val="660066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514586" y="131127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4973" y="165627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10,000,000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26706" y="6142470"/>
              <a:ext cx="2035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Nodes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02350" y="200973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100,000,000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1878673" y="2553866"/>
              <a:ext cx="550202" cy="1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499870" y="2332526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1,000,000,000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4042799" y="5184342"/>
              <a:ext cx="768504" cy="762387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Isosceles Triangle 78"/>
            <p:cNvSpPr/>
            <p:nvPr/>
          </p:nvSpPr>
          <p:spPr>
            <a:xfrm>
              <a:off x="3981682" y="5077308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4848293" y="4418588"/>
              <a:ext cx="761902" cy="738868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664474" y="3647859"/>
              <a:ext cx="744111" cy="740359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6408585" y="3035350"/>
              <a:ext cx="797738" cy="637253"/>
            </a:xfrm>
            <a:prstGeom prst="line">
              <a:avLst/>
            </a:prstGeom>
            <a:ln w="38100" cmpd="sng">
              <a:solidFill>
                <a:srgbClr val="F7964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144" idx="1"/>
            </p:cNvCxnSpPr>
            <p:nvPr/>
          </p:nvCxnSpPr>
          <p:spPr>
            <a:xfrm flipV="1">
              <a:off x="4804794" y="3640052"/>
              <a:ext cx="2366920" cy="2325145"/>
            </a:xfrm>
            <a:prstGeom prst="line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Isosceles Triangle 83"/>
            <p:cNvSpPr/>
            <p:nvPr/>
          </p:nvSpPr>
          <p:spPr>
            <a:xfrm>
              <a:off x="5573850" y="4321772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6352945" y="358448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/>
          </p:nvSpPr>
          <p:spPr>
            <a:xfrm>
              <a:off x="7134031" y="2983519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4757110" y="5089943"/>
              <a:ext cx="121577" cy="111125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V="1">
              <a:off x="4820282" y="3283785"/>
              <a:ext cx="789913" cy="474288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/>
            <p:nvPr/>
          </p:nvSpPr>
          <p:spPr>
            <a:xfrm>
              <a:off x="5549406" y="3228223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4759493" y="3702510"/>
              <a:ext cx="121577" cy="111125"/>
            </a:xfrm>
            <a:prstGeom prst="triangl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V="1">
              <a:off x="6449694" y="2905053"/>
              <a:ext cx="515018" cy="248436"/>
            </a:xfrm>
            <a:prstGeom prst="line">
              <a:avLst/>
            </a:prstGeom>
            <a:ln>
              <a:solidFill>
                <a:srgbClr val="660066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7255608" y="2905053"/>
              <a:ext cx="353007" cy="134075"/>
            </a:xfrm>
            <a:prstGeom prst="line">
              <a:avLst/>
            </a:prstGeom>
            <a:ln>
              <a:solidFill>
                <a:schemeClr val="accent6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7186621" y="3202654"/>
              <a:ext cx="421994" cy="450801"/>
            </a:xfrm>
            <a:prstGeom prst="line">
              <a:avLst/>
            </a:prstGeom>
            <a:ln w="3810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Isosceles Triangle 143"/>
            <p:cNvSpPr/>
            <p:nvPr/>
          </p:nvSpPr>
          <p:spPr>
            <a:xfrm>
              <a:off x="7141320" y="3584489"/>
              <a:ext cx="121577" cy="111125"/>
            </a:xfrm>
            <a:prstGeom prst="triangle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/>
          </p:nvSpPr>
          <p:spPr>
            <a:xfrm>
              <a:off x="6368284" y="4309765"/>
              <a:ext cx="121577" cy="111125"/>
            </a:xfrm>
            <a:prstGeom prst="triangle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5542897" y="5096340"/>
              <a:ext cx="121577" cy="111125"/>
            </a:xfrm>
            <a:prstGeom prst="triangle">
              <a:avLst/>
            </a:prstGeom>
            <a:solidFill>
              <a:srgbClr val="000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7206323" y="5951585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441267" y="5966708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588558" y="5950851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4811303" y="5962444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4037049" y="5945996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265827" y="5948973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1495758" y="583686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2542879" y="5960782"/>
              <a:ext cx="0" cy="62693"/>
            </a:xfrm>
            <a:prstGeom prst="line">
              <a:avLst/>
            </a:prstGeom>
            <a:ln>
              <a:solidFill>
                <a:srgbClr val="59595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495758" y="29091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495758" y="36649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495758" y="438148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1480270" y="515405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1495758" y="146783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480270" y="220010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1651000" y="5823845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3941032" y="1453076"/>
              <a:ext cx="3652290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3941032" y="2192725"/>
              <a:ext cx="3694843" cy="29220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1689713" y="2905053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1678260" y="3633101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1635707" y="4376776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1651000" y="5152767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1891681" y="2244074"/>
              <a:ext cx="550202" cy="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29" name="Isosceles Triangle 228"/>
            <p:cNvSpPr/>
            <p:nvPr/>
          </p:nvSpPr>
          <p:spPr>
            <a:xfrm>
              <a:off x="4704503" y="4346354"/>
              <a:ext cx="121577" cy="111125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9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000" y="793750"/>
            <a:ext cx="5984875" cy="51593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0" y="5920605"/>
            <a:ext cx="555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      8           16          32           64          128           256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3063" y="534646"/>
            <a:ext cx="496650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64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16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8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47596" y="933313"/>
            <a:ext cx="1504426" cy="8814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878673" y="1106434"/>
            <a:ext cx="550202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878673" y="1433654"/>
            <a:ext cx="550202" cy="1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14586" y="887915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HPX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14973" y="1201559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MPI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01282" y="6142470"/>
            <a:ext cx="2391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Localities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169117" y="2847667"/>
            <a:ext cx="1651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Speedup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2537711" y="5184342"/>
            <a:ext cx="768504" cy="762387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343205" y="4418588"/>
            <a:ext cx="761902" cy="738868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128030" y="3647859"/>
            <a:ext cx="744111" cy="740359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840785" y="3094644"/>
            <a:ext cx="747773" cy="577960"/>
          </a:xfrm>
          <a:prstGeom prst="line">
            <a:avLst/>
          </a:prstGeom>
          <a:ln w="381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284028" y="3640052"/>
            <a:ext cx="2443387" cy="2325147"/>
          </a:xfrm>
          <a:prstGeom prst="line">
            <a:avLst/>
          </a:prstGeom>
          <a:ln w="381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206323" y="5951585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41267" y="5966708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588558" y="5950851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811303" y="5962444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037049" y="5945996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65827" y="5948973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495758" y="583686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798472" y="5962522"/>
            <a:ext cx="0" cy="6269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42879" y="5960782"/>
            <a:ext cx="0" cy="62693"/>
          </a:xfrm>
          <a:prstGeom prst="line">
            <a:avLst/>
          </a:prstGeom>
          <a:ln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95758" y="29091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95758" y="3664938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95758" y="4381482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80270" y="515405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95758" y="146783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80270" y="2200104"/>
            <a:ext cx="17073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651000" y="5823845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3252022" y="1453076"/>
            <a:ext cx="4341300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1651000" y="2192725"/>
            <a:ext cx="5984875" cy="7379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1689713" y="2905053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678260" y="3633101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35707" y="4376776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651000" y="5152767"/>
            <a:ext cx="5957615" cy="14758"/>
          </a:xfrm>
          <a:prstGeom prst="line">
            <a:avLst/>
          </a:prstGeom>
          <a:ln w="9525" cmpd="sng">
            <a:solidFill>
              <a:srgbClr val="59595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9094" y="879683"/>
            <a:ext cx="193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Times New Roman"/>
                <a:cs typeface="Times New Roman"/>
              </a:rPr>
              <a:t>N=</a:t>
            </a:r>
            <a:r>
              <a:rPr lang="en-US" dirty="0">
                <a:solidFill>
                  <a:srgbClr val="660066"/>
                </a:solidFill>
                <a:latin typeface="Times New Roman"/>
                <a:cs typeface="Times New Roman"/>
              </a:rPr>
              <a:t>100,000,000</a:t>
            </a:r>
          </a:p>
          <a:p>
            <a:endParaRPr lang="en-US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27621" y="1597744"/>
            <a:ext cx="193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Times New Roman"/>
                <a:cs typeface="Times New Roman"/>
              </a:rPr>
              <a:t>N=1000,000,000</a:t>
            </a:r>
            <a:endParaRPr lang="en-US" dirty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3366FF"/>
              </a:solidFill>
              <a:latin typeface="Times New Roman"/>
              <a:cs typeface="Times New Roman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2493995" y="4391534"/>
            <a:ext cx="1597880" cy="1554463"/>
          </a:xfrm>
          <a:prstGeom prst="line">
            <a:avLst/>
          </a:prstGeom>
          <a:ln w="38100" cmpd="sng"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084843" y="3873500"/>
            <a:ext cx="778353" cy="503901"/>
          </a:xfrm>
          <a:prstGeom prst="line">
            <a:avLst/>
          </a:prstGeom>
          <a:ln w="38100" cmpd="sng"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852848" y="3355500"/>
            <a:ext cx="874567" cy="518002"/>
          </a:xfrm>
          <a:prstGeom prst="line">
            <a:avLst/>
          </a:prstGeom>
          <a:ln w="38100" cmpd="sng">
            <a:solidFill>
              <a:srgbClr val="660066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242905" y="4418588"/>
            <a:ext cx="1629236" cy="1554464"/>
          </a:xfrm>
          <a:prstGeom prst="line">
            <a:avLst/>
          </a:prstGeom>
          <a:ln w="38100" cmpd="sng">
            <a:solidFill>
              <a:srgbClr val="0000FF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912797" y="3873500"/>
            <a:ext cx="814618" cy="518034"/>
          </a:xfrm>
          <a:prstGeom prst="line">
            <a:avLst/>
          </a:prstGeom>
          <a:ln w="38100" cmpd="sng">
            <a:solidFill>
              <a:srgbClr val="0000FF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6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4840" y="268086"/>
            <a:ext cx="7106705" cy="6274494"/>
            <a:chOff x="794840" y="268086"/>
            <a:chExt cx="7106705" cy="6274494"/>
          </a:xfrm>
        </p:grpSpPr>
        <p:sp>
          <p:nvSpPr>
            <p:cNvPr id="4" name="Rectangle 3"/>
            <p:cNvSpPr/>
            <p:nvPr/>
          </p:nvSpPr>
          <p:spPr>
            <a:xfrm>
              <a:off x="1651000" y="793750"/>
              <a:ext cx="5984875" cy="5159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61707" y="268086"/>
              <a:ext cx="392656" cy="575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16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8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4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endParaRPr lang="en-US" sz="1600" dirty="0"/>
            </a:p>
            <a:p>
              <a:r>
                <a:rPr lang="en-US" sz="1600" dirty="0" smtClean="0"/>
                <a:t>2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 </a:t>
              </a:r>
            </a:p>
            <a:p>
              <a:endParaRPr lang="en-US" sz="1600" dirty="0"/>
            </a:p>
            <a:p>
              <a:r>
                <a:rPr lang="en-US" sz="1600" dirty="0" smtClean="0"/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47596" y="856555"/>
              <a:ext cx="1653686" cy="836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1878673" y="1106434"/>
              <a:ext cx="550202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878673" y="1465014"/>
              <a:ext cx="550202" cy="1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514586" y="887915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HPX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4973" y="1232919"/>
              <a:ext cx="595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MPI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9117" y="2847667"/>
              <a:ext cx="1651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Speedup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2860177" y="2909138"/>
              <a:ext cx="2769044" cy="3040383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629221" y="2163772"/>
              <a:ext cx="996062" cy="740360"/>
            </a:xfrm>
            <a:prstGeom prst="line">
              <a:avLst/>
            </a:prstGeom>
            <a:ln w="38100" cmpd="sng">
              <a:solidFill>
                <a:srgbClr val="6600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3816516" y="2889373"/>
              <a:ext cx="2808767" cy="307315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1495758" y="5836862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798472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495758" y="290913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495758" y="3915818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1480270" y="488749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480270" y="1933544"/>
              <a:ext cx="170730" cy="0"/>
            </a:xfrm>
            <a:prstGeom prst="line">
              <a:avLst/>
            </a:prstGeom>
            <a:ln w="9525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1651000" y="5823845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1651000" y="1926166"/>
              <a:ext cx="5984875" cy="737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1689713" y="2889373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1678260" y="3899661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1651000" y="4870527"/>
              <a:ext cx="5957615" cy="14758"/>
            </a:xfrm>
            <a:prstGeom prst="line">
              <a:avLst/>
            </a:prstGeom>
            <a:ln w="9525" cmpd="sng">
              <a:solidFill>
                <a:srgbClr val="595959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23289" y="1138811"/>
              <a:ext cx="1774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660066"/>
                  </a:solidFill>
                  <a:latin typeface="Times New Roman"/>
                  <a:cs typeface="Times New Roman"/>
                </a:rPr>
                <a:t>N=</a:t>
              </a:r>
              <a:r>
                <a:rPr lang="en-US" dirty="0">
                  <a:solidFill>
                    <a:srgbClr val="660066"/>
                  </a:solidFill>
                  <a:latin typeface="Times New Roman"/>
                  <a:cs typeface="Times New Roman"/>
                </a:rPr>
                <a:t>100,000,000</a:t>
              </a:r>
            </a:p>
            <a:p>
              <a:endParaRPr lang="en-US" dirty="0">
                <a:solidFill>
                  <a:srgbClr val="660066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23289" y="1441245"/>
              <a:ext cx="1931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  <a:latin typeface="Times New Roman"/>
                  <a:cs typeface="Times New Roman"/>
                </a:rPr>
                <a:t>N=1000,000,000</a:t>
              </a:r>
              <a:endParaRPr lang="en-US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  <a:p>
              <a:endParaRPr lang="en-US" dirty="0">
                <a:solidFill>
                  <a:srgbClr val="3366FF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flipV="1">
              <a:off x="2891533" y="3873500"/>
              <a:ext cx="1896998" cy="2083873"/>
            </a:xfrm>
            <a:prstGeom prst="line">
              <a:avLst/>
            </a:prstGeom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730213" y="3183021"/>
              <a:ext cx="880864" cy="741534"/>
            </a:xfrm>
            <a:prstGeom prst="line">
              <a:avLst/>
            </a:prstGeom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5611077" y="2540145"/>
              <a:ext cx="1014206" cy="642876"/>
            </a:xfrm>
            <a:prstGeom prst="line">
              <a:avLst/>
            </a:prstGeom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966450" y="3915819"/>
              <a:ext cx="1756839" cy="1922784"/>
            </a:xfrm>
            <a:prstGeom prst="line">
              <a:avLst/>
            </a:prstGeom>
            <a:ln w="38100" cmpd="sng"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723289" y="3183021"/>
              <a:ext cx="901994" cy="741534"/>
            </a:xfrm>
            <a:prstGeom prst="line">
              <a:avLst/>
            </a:prstGeom>
            <a:ln w="38100" cmpd="sng"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651000" y="5920605"/>
              <a:ext cx="6250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		  8</a:t>
              </a:r>
              <a:r>
                <a:rPr lang="en-US" dirty="0"/>
                <a:t>		  </a:t>
              </a:r>
              <a:r>
                <a:rPr lang="en-US" dirty="0" smtClean="0"/>
                <a:t>16</a:t>
              </a:r>
              <a:r>
                <a:rPr lang="en-US" dirty="0"/>
                <a:t>		  </a:t>
              </a:r>
              <a:r>
                <a:rPr lang="en-US" dirty="0" smtClean="0"/>
                <a:t>32</a:t>
              </a:r>
              <a:r>
                <a:rPr lang="en-US" dirty="0"/>
                <a:t>		  </a:t>
              </a:r>
              <a:r>
                <a:rPr lang="en-US" dirty="0" smtClean="0"/>
                <a:t>64	</a:t>
              </a:r>
              <a:r>
                <a:rPr lang="en-US" dirty="0"/>
                <a:t>	  </a:t>
              </a:r>
              <a:r>
                <a:rPr lang="en-US" dirty="0" smtClean="0"/>
                <a:t>128	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2860177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816516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710141" y="5962522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611077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638495" y="5949519"/>
              <a:ext cx="0" cy="6269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718909" y="832569"/>
              <a:ext cx="1774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Times New Roman"/>
                  <a:cs typeface="Times New Roman"/>
                </a:rPr>
                <a:t>N=10,000,000</a:t>
              </a:r>
              <a:endParaRPr lang="en-US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 flipV="1">
              <a:off x="1798472" y="3899661"/>
              <a:ext cx="2009355" cy="2044855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783853" y="3183021"/>
              <a:ext cx="921908" cy="732321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705761" y="2665584"/>
              <a:ext cx="905316" cy="517439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5611077" y="2351986"/>
              <a:ext cx="1014206" cy="313546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876939" y="3924557"/>
              <a:ext cx="1939577" cy="1996048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3852804" y="3308461"/>
              <a:ext cx="857337" cy="566794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705761" y="2775344"/>
              <a:ext cx="905316" cy="533117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5611077" y="2477425"/>
              <a:ext cx="1027418" cy="297922"/>
            </a:xfrm>
            <a:prstGeom prst="line">
              <a:avLst/>
            </a:prstGeom>
            <a:ln w="38100" cmpd="sng">
              <a:solidFill>
                <a:srgbClr val="008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526706" y="6142470"/>
              <a:ext cx="2035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Number of Nodes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59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11122</TotalTime>
  <Words>591</Words>
  <Application>Microsoft Macintosh PowerPoint</Application>
  <PresentationFormat>On-screen Show (4:3)</PresentationFormat>
  <Paragraphs>605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Times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Zahra Khatami</dc:creator>
  <cp:lastModifiedBy>Microsoft Office User</cp:lastModifiedBy>
  <cp:revision>273</cp:revision>
  <dcterms:created xsi:type="dcterms:W3CDTF">2015-11-08T14:51:21Z</dcterms:created>
  <dcterms:modified xsi:type="dcterms:W3CDTF">2016-02-22T18:28:47Z</dcterms:modified>
</cp:coreProperties>
</file>