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9" r:id="rId3"/>
    <p:sldId id="278" r:id="rId4"/>
    <p:sldId id="279" r:id="rId5"/>
    <p:sldId id="303" r:id="rId6"/>
    <p:sldId id="313" r:id="rId7"/>
    <p:sldId id="314" r:id="rId8"/>
    <p:sldId id="308" r:id="rId9"/>
    <p:sldId id="293" r:id="rId10"/>
    <p:sldId id="257" r:id="rId11"/>
    <p:sldId id="300" r:id="rId12"/>
    <p:sldId id="299" r:id="rId13"/>
    <p:sldId id="285" r:id="rId14"/>
    <p:sldId id="304" r:id="rId15"/>
    <p:sldId id="305" r:id="rId16"/>
    <p:sldId id="310" r:id="rId17"/>
    <p:sldId id="301" r:id="rId18"/>
    <p:sldId id="302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AB6"/>
    <a:srgbClr val="4E2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10C16-2C6D-481C-818B-2003F31C47AF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760D-E1E3-4F78-9662-FA0F80537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7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Cite Dey et 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760D-E1E3-4F78-9662-FA0F80537C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6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D5A3-A28B-B858-E67A-D523799A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51A2-9758-0509-379F-542CF7144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AED04-E54E-1D95-2533-10A622BD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8427-8C79-413D-8AAA-705126EFD98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20C6-04B0-9544-978E-1F7C3F03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C03F-D644-F460-0DD8-9097013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CA2-4E98-AA78-2D62-FF9665EB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2BB17-645D-00C7-35B2-8AB465BF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E0F4A-6BEE-1B80-79E7-1397EBD7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EBF4-1B15-4D70-9174-BD88B9A9F1B5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7975-258E-EA8E-70E1-B06F91A8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0E38-9205-4884-DB81-971F8AD6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9BA3D-AFEA-2A3E-C73E-33DB44F04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9BAC-E9DB-B36D-CB2A-D7790B953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7F08-2B82-B5C3-E33F-ACEFA2E1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C010-62CD-4462-AED6-C7A0EE2DE714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9C97-91C1-8E1F-8ABC-56B278A5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2BC2-30A0-330D-E5A1-FBF4F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9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599C-066D-1B1E-70DB-1F8B166D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2EB0-5F77-447F-93F0-7AC7FBC3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1CF3-F7EA-5B84-6FC9-07EF63C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873C7-417E-4906-BB4E-6689D2266DD1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D248-B0F3-7EA0-FD69-8D6DCE19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FD9C-52DF-E4BA-B152-2FFC2A45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0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F051-26A6-F222-6F9A-8C9A4A8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FC77-6424-DB6C-9B83-45A381C2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3820-E9BC-8816-D87E-A93C63E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801-1778-4AE4-9EE2-71C96FFE3192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0015-2AAA-DA47-A716-28AEC337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7A11E-838C-73C2-EAFF-099E4E63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E7C-86A6-87C0-AE7A-298F65FC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741A-6905-DE7E-08E9-1C3088C30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9261-6E5A-F1FC-12AE-92291F15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4BBB9-7A74-B511-9A90-BDBCAAFF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D496-67DB-4B9E-8FE4-3543C2C5BD3B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BFD87-F55D-0498-C38C-DD7BBDF6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68CE7-0038-D6A7-0BDF-5BBEF636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4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4D44-276E-053B-FCBC-124324E3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B361-125E-77D9-1D3A-78BAFD3BF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E497B-A927-2322-7943-272BB183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F6DF8-0D8F-40F4-1AF0-25EC15E23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A3AC8-6587-AE9A-CD48-3415E69D0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8B0E-3A2C-DECB-2A70-6CAD65C7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63DF-CEE7-41BB-8B17-3C48410DDDD4}" type="datetime1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3C025-9B83-B2CE-C727-CA6D5F9B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C5E33-BC2B-C253-4BA4-725D5BFD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B79D-09BF-116D-2E77-09AD2249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6AFCF-A4CE-37FC-42FF-3ABB8004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F3DA-FCD6-4D75-9802-A5353AEA14D3}" type="datetime1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C581F-DEAF-28C0-D4FB-353655EA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31AC6-A762-1CC0-CBE6-8482943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76E66-ED84-CDEE-C972-51AF7714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F11EB-6C2A-42F4-9D2F-583D96D7EA9F}" type="datetime1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E91D0-A5CC-789F-CD15-D8A1FCA4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3BB0B-5714-6ECE-8F5D-40FD017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21AA-CD14-6B43-E0B0-B9979A57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D8C3-6BA6-BCE5-C150-FE0124C2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E235B-54D2-9E47-DAC8-EB4575666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97043-364D-144B-55AC-AB96A96E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F34A4-0516-4357-A869-6CE1E8ACCD9C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E23B-F5FF-F75E-1B39-077F1EBB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2535D-4733-E723-FB6D-AD8CBB24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5547-A1D3-2C9C-8770-3E652D83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F8C4-C2E5-D220-E06F-D2A4A64C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52973-DB5C-CA73-0091-6F7264A73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1A58C-10A7-A906-A85B-35AF503D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488E-FAAE-4DCF-80ED-099D23448CEB}" type="datetime1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7D98-B827-4A27-60DF-A9DEFCC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5179-4801-1A2C-1853-B3860FC9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E58D4-06AF-24F6-39EE-B752D6617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8586-3433-3AF2-5D46-3D6A9F9B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4438-1EA5-01AB-19D8-738468187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EF32C-1ED2-4E25-A043-69D2DDFB3E2B}" type="datetime1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52E8-CA62-824E-5FB5-DD6ED6048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8ABC-DD5E-97CC-F834-6C8B7B60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3A6A3-810B-48A1-AD25-0129D053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4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aps.org/doi/10.1103/PhysRevD.96.06405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aps.org/doi/10.1103/PhysRevD.96.064054" TargetMode="Externa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aps.org/doi/10.1103/PhysRevD.96.064054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aps.org/doi/10.1103/PhysRevD.96.064054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link.aps.org/doi/10.1103/PhysRevD.101.08405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aps.org/doi/10.1103/PhysRevD.83.124015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5A67-BA1B-C75E-201D-57E6D159D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GW150914, 220 mode ringdown, GR deviation parameter from geometric deviations of final metric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67FA-6856-E026-3517-AD48EC042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815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Zaryab Ahmed</a:t>
            </a:r>
          </a:p>
          <a:p>
            <a:r>
              <a:rPr lang="en-US" dirty="0"/>
              <a:t>University of Stavanger </a:t>
            </a:r>
          </a:p>
          <a:p>
            <a:endParaRPr lang="en-US" dirty="0"/>
          </a:p>
          <a:p>
            <a:r>
              <a:rPr lang="en-US" sz="1400" dirty="0"/>
              <a:t>20/11/23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5D49-8D52-6D3D-4945-AE9CCAC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35CF771-80F0-91B7-2DFA-8E7A061AE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77" y="29279"/>
            <a:ext cx="5216340" cy="2244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37C7AE9-F3C0-B6A2-8E15-B8DAE2CA9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81" y="4567365"/>
            <a:ext cx="5216342" cy="22500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6A3025D-0500-0D3F-F3CD-3D4E046EC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33" y="2281666"/>
            <a:ext cx="5203269" cy="2244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7E0AAB5-8CA3-E6D1-53FC-045C8A989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53132"/>
            <a:ext cx="5216340" cy="2244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5852E6E-BBBF-9F71-0D7E-A3694636C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4592023"/>
            <a:ext cx="5216340" cy="2250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E4FD257A-6C58-6AD0-0BDE-1D8A235E5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2303961"/>
            <a:ext cx="5222876" cy="2252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D57CF-120C-3F28-7451-91771DFE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1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1831-7397-D9C9-D2CC-9D7C054A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CDA763F0-AF51-3544-98A6-FA0CE13E6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00" y="1194688"/>
            <a:ext cx="6751600" cy="5592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D1B3EB0-F1AC-182D-ED74-DA474799CB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959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dirty="0">
                    <a:solidFill>
                      <a:schemeClr val="accent1"/>
                    </a:solidFill>
                  </a:rPr>
                  <a:t>Posterior Distribution GW150914, </a:t>
                </a:r>
                <a:r>
                  <a:rPr lang="en-US" sz="1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= [-30,100],M=[20,200])</a:t>
                </a:r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D1B3EB0-F1AC-182D-ED74-DA474799C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598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ED2B55-5DAD-0204-EA0D-B9E91FE5A1BB}"/>
                  </a:ext>
                </a:extLst>
              </p:cNvPr>
              <p:cNvSpPr txBox="1"/>
              <p:nvPr/>
            </p:nvSpPr>
            <p:spPr>
              <a:xfrm>
                <a:off x="178076" y="1764861"/>
                <a:ext cx="191419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Dey et al. priors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= [-30,100]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= [0,0.99]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</a:rPr>
                  <a:t>M=[20,200]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ED2B55-5DAD-0204-EA0D-B9E91FE5A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" y="1764861"/>
                <a:ext cx="1914195" cy="1754326"/>
              </a:xfrm>
              <a:prstGeom prst="rect">
                <a:avLst/>
              </a:prstGeom>
              <a:blipFill>
                <a:blip r:embed="rId4"/>
                <a:stretch>
                  <a:fillRect l="-2548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3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C616-2D43-E3F4-D087-79BEC9BC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51E1E-2A46-F4E0-4938-A738B582A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0"/>
          <a:stretch/>
        </p:blipFill>
        <p:spPr bwMode="auto">
          <a:xfrm>
            <a:off x="3835424" y="184630"/>
            <a:ext cx="4360818" cy="323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6AC2D2-F99A-C029-6654-A0764363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619" y="3228745"/>
            <a:ext cx="4214181" cy="321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007724-65BF-BDC7-68AD-1BAAEC14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3" y="3226988"/>
            <a:ext cx="4360818" cy="321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8B71534B-9473-AABA-DCD8-6CDF4A8CF190}"/>
              </a:ext>
            </a:extLst>
          </p:cNvPr>
          <p:cNvSpPr/>
          <p:nvPr/>
        </p:nvSpPr>
        <p:spPr>
          <a:xfrm rot="5400000">
            <a:off x="7991221" y="1246878"/>
            <a:ext cx="1964557" cy="1778479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B93F43D7-A1B1-47D2-A00B-B707D1906C9B}"/>
              </a:ext>
            </a:extLst>
          </p:cNvPr>
          <p:cNvSpPr/>
          <p:nvPr/>
        </p:nvSpPr>
        <p:spPr>
          <a:xfrm>
            <a:off x="5132717" y="4348511"/>
            <a:ext cx="1794294" cy="9747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88F2EF-4522-ECE4-F3B0-EB74AFDB8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941" y="842917"/>
            <a:ext cx="18002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1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E25-8423-F1DD-C275-16DBF489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Post-Kerr QNM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QNM spectrum used for GW analysis based on Kerr metric</a:t>
                </a:r>
              </a:p>
              <a:p>
                <a:r>
                  <a:rPr lang="en-US" dirty="0"/>
                  <a:t>Ensure that it is valid for a  non-Kerr geometry </a:t>
                </a:r>
              </a:p>
              <a:p>
                <a:r>
                  <a:rPr lang="en-US" dirty="0"/>
                  <a:t>Introduce an offset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  <a:blipFill>
                <a:blip r:embed="rId2"/>
                <a:stretch>
                  <a:fillRect l="-245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B78B65A-BCC8-F196-20E4-9188AE47F719}"/>
              </a:ext>
            </a:extLst>
          </p:cNvPr>
          <p:cNvSpPr txBox="1"/>
          <p:nvPr/>
        </p:nvSpPr>
        <p:spPr>
          <a:xfrm>
            <a:off x="5857874" y="62685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{4}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3019F-BA78-7160-9389-FA540E7E750E}"/>
              </a:ext>
            </a:extLst>
          </p:cNvPr>
          <p:cNvSpPr txBox="1"/>
          <p:nvPr/>
        </p:nvSpPr>
        <p:spPr>
          <a:xfrm>
            <a:off x="304719" y="6476046"/>
            <a:ext cx="1160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{4} Post-Kerr black hole spectroscopy </a:t>
            </a:r>
            <a:r>
              <a:rPr lang="en-US" sz="1200" b="0" i="0" u="none" strike="noStrike" baseline="0" dirty="0">
                <a:latin typeface="Georgia" panose="02040502050405020303" pitchFamily="18" charset="0"/>
                <a:hlinkClick r:id="rId3"/>
              </a:rPr>
              <a:t>https://link.aps.org/doi/10.1103/PhysRevD.96.064054</a:t>
            </a:r>
            <a:r>
              <a:rPr lang="en-US" sz="1200" b="0" i="0" u="none" strike="noStrike" baseline="0" dirty="0">
                <a:latin typeface="Georgia" panose="02040502050405020303" pitchFamily="18" charset="0"/>
              </a:rPr>
              <a:t> 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466F-DDDB-B6A7-8A27-429EBF5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B91757-8095-5A86-43C7-4EF2C102E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33" y="1670646"/>
            <a:ext cx="230505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547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E25-8423-F1DD-C275-16DBF489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Post-Kerr QNM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QNM spectrum used for GW analysis based on Kerr metric</a:t>
                </a:r>
              </a:p>
              <a:p>
                <a:r>
                  <a:rPr lang="en-US" dirty="0"/>
                  <a:t>Ensure that it is valid for a  non-Kerr geometry </a:t>
                </a:r>
              </a:p>
              <a:p>
                <a:r>
                  <a:rPr lang="en-US" dirty="0"/>
                  <a:t>Introduce an offset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  <a:blipFill>
                <a:blip r:embed="rId2"/>
                <a:stretch>
                  <a:fillRect l="-245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D9578A-2017-990E-6F99-09428826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33" y="1670646"/>
            <a:ext cx="230505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91C8E-3D67-9DCE-8F1B-F09FF0410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859" y="1673243"/>
            <a:ext cx="2492953" cy="51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78B65A-BCC8-F196-20E4-9188AE47F719}"/>
              </a:ext>
            </a:extLst>
          </p:cNvPr>
          <p:cNvSpPr txBox="1"/>
          <p:nvPr/>
        </p:nvSpPr>
        <p:spPr>
          <a:xfrm>
            <a:off x="5857874" y="62685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{4}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3019F-BA78-7160-9389-FA540E7E750E}"/>
              </a:ext>
            </a:extLst>
          </p:cNvPr>
          <p:cNvSpPr txBox="1"/>
          <p:nvPr/>
        </p:nvSpPr>
        <p:spPr>
          <a:xfrm>
            <a:off x="304719" y="6476046"/>
            <a:ext cx="1160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{4} Post-Kerr black hole spectroscopy </a:t>
            </a:r>
            <a:r>
              <a:rPr lang="en-US" sz="1200" b="0" i="0" u="none" strike="noStrike" baseline="0" dirty="0">
                <a:latin typeface="Georgia" panose="02040502050405020303" pitchFamily="18" charset="0"/>
                <a:hlinkClick r:id="rId5"/>
              </a:rPr>
              <a:t>https://link.aps.org/doi/10.1103/PhysRevD.96.064054</a:t>
            </a:r>
            <a:r>
              <a:rPr lang="en-US" sz="1200" b="0" i="0" u="none" strike="noStrike" baseline="0" dirty="0">
                <a:latin typeface="Georgia" panose="02040502050405020303" pitchFamily="18" charset="0"/>
              </a:rPr>
              <a:t> 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466F-DDDB-B6A7-8A27-429EBF5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FE25-8423-F1DD-C275-16DBF489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Post-Kerr QNM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QNM spectrum used for GW analysis based on Kerr metric</a:t>
                </a:r>
              </a:p>
              <a:p>
                <a:r>
                  <a:rPr lang="en-US" dirty="0"/>
                  <a:t>Ensure that it is valid for a  non-Kerr geometry </a:t>
                </a:r>
              </a:p>
              <a:p>
                <a:r>
                  <a:rPr lang="en-US" dirty="0"/>
                  <a:t>Introduce an offset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7EA5-DAA4-4295-8FE6-3CA46F5BF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468742" cy="4486275"/>
              </a:xfrm>
              <a:blipFill>
                <a:blip r:embed="rId2"/>
                <a:stretch>
                  <a:fillRect l="-2456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1D9578A-2017-990E-6F99-094288265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733" y="1670646"/>
            <a:ext cx="230505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591C8E-3D67-9DCE-8F1B-F09FF0410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859" y="1673243"/>
            <a:ext cx="2492953" cy="51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E3CC9-3C2E-B741-5F60-A6AAD15EB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405" y="2511010"/>
            <a:ext cx="3857625" cy="40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3683E-F36E-9D0E-0AE5-1E2CA56CB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042" y="3244002"/>
            <a:ext cx="2038350" cy="438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8E3B1C-DC81-64D3-8DC8-BDE9B34B1C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5444" y="3731382"/>
            <a:ext cx="4095588" cy="30532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78B65A-BCC8-F196-20E4-9188AE47F719}"/>
              </a:ext>
            </a:extLst>
          </p:cNvPr>
          <p:cNvSpPr txBox="1"/>
          <p:nvPr/>
        </p:nvSpPr>
        <p:spPr>
          <a:xfrm>
            <a:off x="5857874" y="626857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{5}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63019F-BA78-7160-9389-FA540E7E750E}"/>
              </a:ext>
            </a:extLst>
          </p:cNvPr>
          <p:cNvSpPr txBox="1"/>
          <p:nvPr/>
        </p:nvSpPr>
        <p:spPr>
          <a:xfrm>
            <a:off x="304719" y="6476046"/>
            <a:ext cx="11601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{5} Post-Kerr black hole spectroscopy </a:t>
            </a:r>
            <a:r>
              <a:rPr lang="en-US" sz="1200" b="0" i="0" u="none" strike="noStrike" baseline="0" dirty="0">
                <a:latin typeface="Georgia" panose="02040502050405020303" pitchFamily="18" charset="0"/>
                <a:hlinkClick r:id="rId8"/>
              </a:rPr>
              <a:t>https://link.aps.org/doi/10.1103/PhysRevD.96.064054</a:t>
            </a:r>
            <a:r>
              <a:rPr lang="en-US" sz="1200" b="0" i="0" u="none" strike="noStrike" baseline="0" dirty="0">
                <a:latin typeface="Georgia" panose="02040502050405020303" pitchFamily="18" charset="0"/>
              </a:rPr>
              <a:t> 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466F-DDDB-B6A7-8A27-429EBF57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9332-C567-76D9-182B-34EFF58C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Stationary, Axisymmetric Metrics have more than 2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B5634-30B0-8844-FA30-A282E026C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general metric, in Boyer-Lindquist coordinates, with principle null directions,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, takes the form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this scenario, the computation of the light ring position is given by finding the roots of: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And the orbital frequency and Lyapunov exponent (inverse of damping time) are given by: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B5634-30B0-8844-FA30-A282E026C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C7F941-2883-7E36-BF50-9E8FA8E1B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028" y="2351812"/>
            <a:ext cx="2218190" cy="1197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87808-FCBD-F12F-895B-DA94B639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789" y="4342507"/>
            <a:ext cx="3596520" cy="6931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8A52FC-BA90-3287-182C-37B4A8E7E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675" y="5870255"/>
            <a:ext cx="2943017" cy="613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852480-7827-1520-F0B5-3613910A2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5214" y="5814758"/>
            <a:ext cx="2943017" cy="7052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EEC956-07AC-0A22-3FFC-B2F7F253A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3975" y="5993603"/>
            <a:ext cx="1657350" cy="371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25BD-00E3-0716-DD8F-919F42D9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FD8F7-962D-1B48-AF2C-4F0DDF7A6A36}"/>
              </a:ext>
            </a:extLst>
          </p:cNvPr>
          <p:cNvSpPr txBox="1"/>
          <p:nvPr/>
        </p:nvSpPr>
        <p:spPr>
          <a:xfrm>
            <a:off x="309965" y="6605898"/>
            <a:ext cx="1159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{1} Post-Kerr black hole spectroscopy </a:t>
            </a:r>
            <a:r>
              <a:rPr lang="en-US" sz="1200" b="0" i="0" u="none" strike="noStrike" baseline="0" dirty="0">
                <a:latin typeface="Georgia" panose="02040502050405020303" pitchFamily="18" charset="0"/>
                <a:hlinkClick r:id="rId8"/>
              </a:rPr>
              <a:t>https://link.aps.org/doi/10.1103/PhysRevD.96.064054</a:t>
            </a:r>
            <a:r>
              <a:rPr lang="en-US" sz="1200" b="0" i="0" u="none" strike="noStrike" baseline="0" dirty="0">
                <a:latin typeface="Georgia" panose="02040502050405020303" pitchFamily="18" charset="0"/>
              </a:rPr>
              <a:t> 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95DCF-DD07-F2BE-DF59-BF7738E6A515}"/>
              </a:ext>
            </a:extLst>
          </p:cNvPr>
          <p:cNvSpPr txBox="1"/>
          <p:nvPr/>
        </p:nvSpPr>
        <p:spPr>
          <a:xfrm>
            <a:off x="7459437" y="974394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1433221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777B-E040-E41E-2FEA-6FD7C028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Extras</a:t>
            </a:r>
          </a:p>
        </p:txBody>
      </p:sp>
      <p:pic>
        <p:nvPicPr>
          <p:cNvPr id="5" name="Content Placeholder 4" descr="A diagram of a contour&#10;&#10;Description automatically generated">
            <a:extLst>
              <a:ext uri="{FF2B5EF4-FFF2-40B4-BE49-F238E27FC236}">
                <a16:creationId xmlns:a16="http://schemas.microsoft.com/office/drawing/2014/main" id="{44949A4B-AA5A-14D6-0DC0-F9F1B5651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834356"/>
            <a:ext cx="7515225" cy="4333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0C15A-74F2-D22F-A646-35F3754C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4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8A77ACC-E46C-1135-9D38-672A6024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7" y="56708"/>
            <a:ext cx="5128661" cy="2206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7324047-31D9-69B6-2AA8-EFC00F3FC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6" y="4554013"/>
            <a:ext cx="5128661" cy="2212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F5ED786-AC47-ED76-688D-071132873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7" y="2286686"/>
            <a:ext cx="5128661" cy="22122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168E1C5-13F1-1163-824D-31D9C1A44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21" y="56708"/>
            <a:ext cx="5147139" cy="2214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8444C46-C53A-13DD-E2C5-8D8520CB3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20" y="2334602"/>
            <a:ext cx="5147140" cy="2220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CEF90EE6-F7F9-B80A-2079-D42925614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19" y="4557269"/>
            <a:ext cx="5147140" cy="2220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FE20B-DBDC-821D-0413-1539E031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BFC77C2-8B28-9898-9B8D-C66D529F8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615" y="31804"/>
            <a:ext cx="5231656" cy="2251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5EBCF8F-DE31-53F9-7D6F-18EF58377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27" y="4565659"/>
            <a:ext cx="5218545" cy="2251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A730384-9E35-6D37-9933-04F4F26F8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776" y="2282829"/>
            <a:ext cx="5218545" cy="2251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A2C2A-DBAF-F669-5D88-7949C828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1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6730-D073-FFCD-9A7F-AF34E03B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3CE7-46C7-10E7-CFA4-80D7B41C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the ringdown of black holes</a:t>
            </a:r>
          </a:p>
          <a:p>
            <a:r>
              <a:rPr lang="en-US" dirty="0"/>
              <a:t>We like to fit damped sinusoids (QNMs)</a:t>
            </a:r>
          </a:p>
          <a:p>
            <a:r>
              <a:rPr lang="en-US" dirty="0"/>
              <a:t>Five parameters for each mode: Starting time, amplitude, phase, frequency, damping time</a:t>
            </a:r>
          </a:p>
          <a:p>
            <a:r>
              <a:rPr lang="en-US" dirty="0"/>
              <a:t>Perturb around a background BH (Kerr, in GR), to find frequency and damping time (2 parameters -&gt; 2 parameters in standard GR)</a:t>
            </a:r>
          </a:p>
          <a:p>
            <a:r>
              <a:rPr lang="en-US" dirty="0"/>
              <a:t>Starting time, amplitude, phase determined by </a:t>
            </a:r>
            <a:r>
              <a:rPr lang="en-US" dirty="0" err="1"/>
              <a:t>inspiral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70572-8285-022B-457F-328C96C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1CBC-19D1-0059-E32F-869F8206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General Stationary, Axisymmetric Metrics have more than 2 parameters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7FC8-27CF-6F67-4726-05092EBAA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4565" y="3581175"/>
                <a:ext cx="9853371" cy="2039975"/>
              </a:xfrm>
            </p:spPr>
            <p:txBody>
              <a:bodyPr>
                <a:normAutofit lnSpcReduction="10000"/>
              </a:bodyPr>
              <a:lstStyle/>
              <a:p>
                <a:pPr marL="198882" indent="-198882" defTabSz="795528">
                  <a:spcBef>
                    <a:spcPts val="870"/>
                  </a:spcBef>
                </a:pP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Non-GR (not a vacuum solution), parametric deviation, reduces to Kerr</a:t>
                </a:r>
              </a:p>
              <a:p>
                <a:pPr marL="198882" indent="-198882" defTabSz="795528">
                  <a:spcBef>
                    <a:spcPts val="87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=0, for the metric to be asymptotically flat</a:t>
                </a:r>
              </a:p>
              <a:p>
                <a:pPr marL="198882" indent="-198882" defTabSz="795528">
                  <a:spcBef>
                    <a:spcPts val="87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= 4.6x10</a:t>
                </a:r>
                <a:r>
                  <a:rPr lang="en-US" sz="1800" kern="1200" baseline="30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-4 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Lunar Laser Ranging experiment</a:t>
                </a:r>
              </a:p>
              <a:p>
                <a:pPr marL="198882" indent="-198882" defTabSz="795528">
                  <a:spcBef>
                    <a:spcPts val="87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kern="1200" baseline="-250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, first unconstrained parameter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baseline="-25000" dirty="0"/>
                  <a:t> </a:t>
                </a: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198882" indent="-198882" defTabSz="795528">
                  <a:spcBef>
                    <a:spcPts val="870"/>
                  </a:spcBef>
                </a:pPr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Real and imaginary parts of the QNM spectrum for equatorial orbits in Johanssen-Psaltis geometry up to linear order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lang="en-US" sz="18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198882" indent="-198882" defTabSz="795528">
                  <a:spcBef>
                    <a:spcPts val="870"/>
                  </a:spcBef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A7FC8-27CF-6F67-4726-05092EBAA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565" y="3581175"/>
                <a:ext cx="9853371" cy="2039975"/>
              </a:xfrm>
              <a:blipFill>
                <a:blip r:embed="rId2"/>
                <a:stretch>
                  <a:fillRect l="-371" t="-3881" r="-618" b="-4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8AD357CC-CEC3-179C-2D7B-BB5D9CD2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98" y="1421037"/>
            <a:ext cx="4232455" cy="21191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6ACDC72-3B21-3472-CFD3-386E3E632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66" y="1454687"/>
            <a:ext cx="4902433" cy="20399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999568D-7ABB-49F7-26C8-E842D1F6C679}"/>
              </a:ext>
            </a:extLst>
          </p:cNvPr>
          <p:cNvSpPr/>
          <p:nvPr/>
        </p:nvSpPr>
        <p:spPr>
          <a:xfrm>
            <a:off x="6073210" y="1997307"/>
            <a:ext cx="657427" cy="9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math equations with numbers&#10;&#10;Description automatically generated">
            <a:extLst>
              <a:ext uri="{FF2B5EF4-FFF2-40B4-BE49-F238E27FC236}">
                <a16:creationId xmlns:a16="http://schemas.microsoft.com/office/drawing/2014/main" id="{366A3F79-EFD4-D538-3D75-B16FF1AC5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831" y="5433114"/>
            <a:ext cx="4123288" cy="931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A6FFBB-3FED-9268-C1D3-40786335C637}"/>
              </a:ext>
            </a:extLst>
          </p:cNvPr>
          <p:cNvSpPr txBox="1"/>
          <p:nvPr/>
        </p:nvSpPr>
        <p:spPr>
          <a:xfrm>
            <a:off x="323850" y="6372225"/>
            <a:ext cx="1160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{1} A metric for rapidly spinni</a:t>
            </a:r>
            <a:r>
              <a:rPr lang="en-US" sz="1200" dirty="0">
                <a:hlinkClick r:id="rId6"/>
              </a:rPr>
              <a:t>n</a:t>
            </a:r>
            <a:r>
              <a:rPr lang="en-US" sz="1200" dirty="0"/>
              <a:t>g black holes suitable for strong-field test of the no-hair theorem </a:t>
            </a:r>
            <a:r>
              <a:rPr lang="en-US" sz="1200" dirty="0">
                <a:hlinkClick r:id="rId6"/>
              </a:rPr>
              <a:t>https://link.aps.org/doi/10.1103/PhysRevD.83.124015</a:t>
            </a:r>
            <a:endParaRPr lang="en-US" sz="1200" dirty="0"/>
          </a:p>
          <a:p>
            <a:pPr algn="l"/>
            <a:r>
              <a:rPr lang="en-US" sz="1200" b="0" i="0" u="none" strike="noStrike" baseline="0" dirty="0"/>
              <a:t>{2} Probing beyond-Kerr spacetimes with </a:t>
            </a:r>
            <a:r>
              <a:rPr lang="en-US" sz="1200" b="0" i="0" u="none" strike="noStrike" baseline="0" dirty="0" err="1"/>
              <a:t>inspiral</a:t>
            </a:r>
            <a:r>
              <a:rPr lang="en-US" sz="1200" b="0" i="0" u="none" strike="noStrike" baseline="0" dirty="0"/>
              <a:t>-ringdown corrections to gravitational waves </a:t>
            </a:r>
            <a:r>
              <a:rPr lang="en-US" sz="1200" b="0" i="0" u="none" strike="noStrike" baseline="0" dirty="0">
                <a:hlinkClick r:id="rId7"/>
              </a:rPr>
              <a:t>https://link.aps.org/doi/10.1103/PhysRevD.101.084050</a:t>
            </a:r>
            <a:r>
              <a:rPr lang="en-US" sz="1200" b="0" i="0" u="none" strike="noStrike" baseline="0" dirty="0"/>
              <a:t>  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0BDDE-52D9-82CC-57A8-6E560372F22F}"/>
              </a:ext>
            </a:extLst>
          </p:cNvPr>
          <p:cNvSpPr txBox="1"/>
          <p:nvPr/>
        </p:nvSpPr>
        <p:spPr>
          <a:xfrm>
            <a:off x="5796558" y="794338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{1}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44EA-8895-D6D8-9ECE-9641885A3929}"/>
              </a:ext>
            </a:extLst>
          </p:cNvPr>
          <p:cNvSpPr txBox="1"/>
          <p:nvPr/>
        </p:nvSpPr>
        <p:spPr>
          <a:xfrm>
            <a:off x="7969022" y="5287462"/>
            <a:ext cx="809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{2}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04603C-8D81-5779-A8E6-B5D9B65F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DFD9E-9964-D7A8-23A9-F1598014C3A9}"/>
              </a:ext>
            </a:extLst>
          </p:cNvPr>
          <p:cNvSpPr/>
          <p:nvPr/>
        </p:nvSpPr>
        <p:spPr>
          <a:xfrm>
            <a:off x="1847850" y="2845975"/>
            <a:ext cx="2600325" cy="655945"/>
          </a:xfrm>
          <a:prstGeom prst="rect">
            <a:avLst/>
          </a:prstGeom>
          <a:noFill/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BB04CE-3617-0A8C-1686-85FB0B14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62"/>
          <a:stretch/>
        </p:blipFill>
        <p:spPr>
          <a:xfrm>
            <a:off x="2826869" y="1140709"/>
            <a:ext cx="6538262" cy="40169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25C988-884D-852B-92A9-7A33E74D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27A3AD-8FD7-6118-D163-8A9973E89EDF}"/>
                  </a:ext>
                </a:extLst>
              </p:cNvPr>
              <p:cNvSpPr txBox="1"/>
              <p:nvPr/>
            </p:nvSpPr>
            <p:spPr>
              <a:xfrm>
                <a:off x="3106624" y="5394125"/>
                <a:ext cx="62585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 visual representation of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affects the </a:t>
                </a:r>
                <a:r>
                  <a:rPr lang="en-US" dirty="0" err="1"/>
                  <a:t>ergospheres</a:t>
                </a:r>
                <a:r>
                  <a:rPr lang="en-US" dirty="0"/>
                  <a:t> of Kerr and JP spacetimes.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27A3AD-8FD7-6118-D163-8A9973E8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624" y="5394125"/>
                <a:ext cx="6258507" cy="646331"/>
              </a:xfrm>
              <a:prstGeom prst="rect">
                <a:avLst/>
              </a:prstGeom>
              <a:blipFill>
                <a:blip r:embed="rId3"/>
                <a:stretch>
                  <a:fillRect l="-877" t="-5660" r="-6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63E6FD-6DAF-05DC-B8F0-5A13E4D362BD}"/>
                  </a:ext>
                </a:extLst>
              </p:cNvPr>
              <p:cNvSpPr txBox="1"/>
              <p:nvPr/>
            </p:nvSpPr>
            <p:spPr>
              <a:xfrm>
                <a:off x="7496295" y="1317903"/>
                <a:ext cx="186883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𝐾𝑒𝑟𝑟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764AB6"/>
                          </a:solidFill>
                          <a:latin typeface="Cambria Math" panose="02040503050406030204" pitchFamily="18" charset="0"/>
                        </a:rPr>
                        <m:t>&gt;0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  <m:t>𝐽𝑃</m:t>
                          </m:r>
                          <m: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rgbClr val="764AB6"/>
                              </a:solidFill>
                              <a:latin typeface="Cambria Math" panose="02040503050406030204" pitchFamily="18" charset="0"/>
                            </a:rPr>
                            <m:t>𝑃𝑟𝑜𝑙𝑎𝑡𝑒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&lt;0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𝐽𝑃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𝑂𝑏𝑙𝑎𝑡𝑒</m:t>
                          </m:r>
                        </m:e>
                      </m:d>
                    </m:oMath>
                  </m:oMathPara>
                </a14:m>
                <a:endParaRPr lang="en-US" sz="14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63E6FD-6DAF-05DC-B8F0-5A13E4D36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95" y="1317903"/>
                <a:ext cx="186883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9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ACDDEC92-9BB0-EFC4-E8FB-9BC2C36A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6"/>
          <a:stretch/>
        </p:blipFill>
        <p:spPr>
          <a:xfrm>
            <a:off x="2567835" y="1265984"/>
            <a:ext cx="7056329" cy="5544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6E751E5-41AA-DC82-F4B3-967473FAB6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9598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>
                    <a:solidFill>
                      <a:schemeClr val="accent1"/>
                    </a:solidFill>
                  </a:rPr>
                  <a:t>Posterior Distribution GW150914 220 mode, </a:t>
                </a:r>
                <a:br>
                  <a:rPr lang="en-US" sz="3600" dirty="0">
                    <a:solidFill>
                      <a:schemeClr val="accent1"/>
                    </a:solidFill>
                  </a:rPr>
                </a:br>
                <a:r>
                  <a:rPr lang="en-US" sz="1800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accent1"/>
                    </a:solidFill>
                  </a:rPr>
                  <a:t>= [-30,300],M=[20,300])</a:t>
                </a:r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E6E751E5-41AA-DC82-F4B3-967473FAB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9598"/>
                <a:ext cx="10515600" cy="1325563"/>
              </a:xfrm>
              <a:blipFill>
                <a:blip r:embed="rId4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9D8CC8-ABB6-F591-B894-C79DA06E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4DB0-4C69-8551-53FB-2648FC0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Frequency-Tau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22E0-F1F8-0BB6-9B11-928A7C36D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100" y="1434307"/>
            <a:ext cx="3971925" cy="9080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GW190521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0448B-7E95-F2E4-F767-4CD1D6B64188}"/>
              </a:ext>
            </a:extLst>
          </p:cNvPr>
          <p:cNvSpPr txBox="1">
            <a:spLocks/>
          </p:cNvSpPr>
          <p:nvPr/>
        </p:nvSpPr>
        <p:spPr>
          <a:xfrm>
            <a:off x="1323975" y="1434307"/>
            <a:ext cx="3971925" cy="908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GW150914</a:t>
            </a: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C2351F7-05C8-B605-7A55-16691E070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28" y="1981201"/>
            <a:ext cx="5847536" cy="4876799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CBC74A-7340-A522-78F1-E7AF69E7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9" y="2000251"/>
            <a:ext cx="5824694" cy="48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E2C81-20F0-2B78-E0DF-C973FF4CF062}"/>
                  </a:ext>
                </a:extLst>
              </p:cNvPr>
              <p:cNvSpPr txBox="1"/>
              <p:nvPr/>
            </p:nvSpPr>
            <p:spPr>
              <a:xfrm>
                <a:off x="4251590" y="2450846"/>
                <a:ext cx="2219529" cy="757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=0.053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E2C81-20F0-2B78-E0DF-C973FF4CF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590" y="2450846"/>
                <a:ext cx="2219529" cy="757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ABF6A8-1265-0016-A250-27ACD39C1032}"/>
                  </a:ext>
                </a:extLst>
              </p:cNvPr>
              <p:cNvSpPr txBox="1"/>
              <p:nvPr/>
            </p:nvSpPr>
            <p:spPr>
              <a:xfrm>
                <a:off x="10076284" y="2450846"/>
                <a:ext cx="2386578" cy="477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=0.027</m:t>
                    </m:r>
                  </m:oMath>
                </a14:m>
                <a:r>
                  <a:rPr lang="en-US" sz="1600" b="0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endParaRPr lang="en-US" sz="1600" b="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ABF6A8-1265-0016-A250-27ACD39C1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84" y="2450846"/>
                <a:ext cx="2386578" cy="477182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7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40AE-B98C-44E0-4B7B-242DF24E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220 GW190521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E11-527A-DF64-440A-3D80AA72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ADD98-F552-9206-7E3E-2588F7F0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771-6977-5F8E-D1B2-CB02A8E9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68A91-3187-94DA-48F9-878FC2ADD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242424"/>
                    </a:solidFill>
                    <a:latin typeface="Calibri" panose="020F0502020204030204" pitchFamily="34" charset="0"/>
                  </a:rPr>
                  <a:t>R</a:t>
                </a:r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</a:rPr>
                  <a:t>ingdown is sensitive to post-merger metric</a:t>
                </a:r>
              </a:p>
              <a:p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</a:rPr>
                  <a:t> Spin is anti-correlated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</a:rPr>
                  <a:t> in the ringdown</a:t>
                </a:r>
              </a:p>
              <a:p>
                <a:r>
                  <a:rPr lang="en-US" b="0" i="0" dirty="0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</a:rPr>
                  <a:t> A single ringdown mode is unlikely to be competitive with the </a:t>
                </a:r>
                <a:r>
                  <a:rPr lang="en-US" b="0" i="0" dirty="0" err="1">
                    <a:solidFill>
                      <a:srgbClr val="242424"/>
                    </a:solidFill>
                    <a:effectLst/>
                    <a:latin typeface="Calibri" panose="020F0502020204030204" pitchFamily="34" charset="0"/>
                  </a:rPr>
                  <a:t>inspiral</a:t>
                </a:r>
                <a:endParaRPr lang="en-US" dirty="0">
                  <a:solidFill>
                    <a:srgbClr val="242424"/>
                  </a:solidFill>
                  <a:latin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330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220</m:t>
                        </m:r>
                      </m:sup>
                    </m:sSubSup>
                  </m:oMath>
                </a14:m>
                <a:r>
                  <a:rPr lang="en-US" dirty="0"/>
                  <a:t>, in the </a:t>
                </a:r>
                <a:r>
                  <a:rPr lang="en-US" dirty="0" err="1"/>
                  <a:t>eikonal</a:t>
                </a:r>
                <a:r>
                  <a:rPr lang="en-US" dirty="0"/>
                  <a:t>-limit</a:t>
                </a:r>
              </a:p>
              <a:p>
                <a:r>
                  <a:rPr lang="en-US" dirty="0"/>
                  <a:t>Use multimode observation GW190521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68A91-3187-94DA-48F9-878FC2ADD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6FA62-B890-D8A0-DD36-A4B07136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3A6A3-810B-48A1-AD25-0129D053E1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0248-2548-32C2-E92B-8CD8B7D1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7322"/>
            <a:ext cx="10515600" cy="88335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F7211-CF4D-91C4-7CE3-131A65F7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96F32-891F-4E2F-9D7E-D95AF57370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653</Words>
  <Application>Microsoft Office PowerPoint</Application>
  <PresentationFormat>Widescreen</PresentationFormat>
  <Paragraphs>93</Paragraphs>
  <Slides>19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Office Theme</vt:lpstr>
      <vt:lpstr>GW150914, 220 mode ringdown, GR deviation parameter from geometric deviations of final metric</vt:lpstr>
      <vt:lpstr>PowerPoint Presentation</vt:lpstr>
      <vt:lpstr>General Stationary, Axisymmetric Metrics have more than 2 parameters </vt:lpstr>
      <vt:lpstr>PowerPoint Presentation</vt:lpstr>
      <vt:lpstr>Posterior Distribution GW150914 220 mode,  (ϵ_3  = [-30,300],M=[20,300])</vt:lpstr>
      <vt:lpstr>Frequency-Tau Distribution</vt:lpstr>
      <vt:lpstr>Add 220 GW190521 plot</vt:lpstr>
      <vt:lpstr>Conclusions</vt:lpstr>
      <vt:lpstr>PowerPoint Presentation</vt:lpstr>
      <vt:lpstr>PowerPoint Presentation</vt:lpstr>
      <vt:lpstr>PowerPoint Presentation</vt:lpstr>
      <vt:lpstr>PowerPoint Presentation</vt:lpstr>
      <vt:lpstr>Post-Kerr QNM Validity</vt:lpstr>
      <vt:lpstr>Post-Kerr QNM Validity</vt:lpstr>
      <vt:lpstr>Post-Kerr QNM Validity</vt:lpstr>
      <vt:lpstr>General Stationary, Axisymmetric Metrics have more than 2 parameters</vt:lpstr>
      <vt:lpstr>Extras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Johanssen-Psaltis metric and Black Hole Ringdowns</dc:title>
  <dc:creator>Zaryab Ahmed</dc:creator>
  <cp:lastModifiedBy>Zaryab Ahmed</cp:lastModifiedBy>
  <cp:revision>11</cp:revision>
  <dcterms:created xsi:type="dcterms:W3CDTF">2023-11-17T14:39:15Z</dcterms:created>
  <dcterms:modified xsi:type="dcterms:W3CDTF">2023-11-24T14:27:30Z</dcterms:modified>
</cp:coreProperties>
</file>