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9" r:id="rId4"/>
    <p:sldId id="258" r:id="rId5"/>
    <p:sldId id="260" r:id="rId6"/>
    <p:sldId id="266" r:id="rId7"/>
    <p:sldId id="275" r:id="rId8"/>
    <p:sldId id="276" r:id="rId9"/>
    <p:sldId id="261" r:id="rId10"/>
    <p:sldId id="274" r:id="rId11"/>
    <p:sldId id="262" r:id="rId12"/>
    <p:sldId id="263" r:id="rId13"/>
    <p:sldId id="264" r:id="rId14"/>
    <p:sldId id="267" r:id="rId15"/>
    <p:sldId id="268" r:id="rId16"/>
    <p:sldId id="269" r:id="rId17"/>
    <p:sldId id="270" r:id="rId18"/>
    <p:sldId id="271" r:id="rId19"/>
    <p:sldId id="272"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26" d="100"/>
          <a:sy n="126"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42D73-1019-488F-B066-F68FAAB27C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659F40-85BD-4F4E-B0F5-4A3FD32CD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E8081CF6-A8D1-49A3-81A1-0C37018B656F}"/>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B308C132-5EF4-4922-A49E-050BC167C6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8B0063-8E42-4E38-A147-EAEBBB125656}"/>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7009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B5884-9799-41B4-9049-A09F1F459A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344010-5990-4744-A2C2-D436F1B37CA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50BEFD-9235-4CFB-A8FC-ED56D1D51DB3}"/>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9FF725FE-478F-42F8-AE90-7968C687E3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E4FAE7-5AA1-4F71-803F-963895E23891}"/>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40684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47825F-5FAA-44F4-A3D1-372E169FF7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2077D6-B5AD-44E7-855D-DE43AD21BB2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6EE999-640A-4352-BA0E-63A4D00706AD}"/>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823AF353-0F38-4680-B185-4FD9B097EB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9E7AB-B807-4B24-B6E0-84895D240CE5}"/>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60030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B657-F97E-4588-AC0A-CD26195A5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C98353-28B4-4282-A9CD-06DAA7D2F2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5570FE-2265-4874-92B8-BAD5227F71A5}"/>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709EB3ED-CF6F-4EE8-9BCE-8B16A4CD96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34952-CD1F-4E53-8CC6-3FEB84B1E8F8}"/>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6928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A387A-F05B-4067-90FB-637DF56CB15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485344-FE09-4950-B4DD-12E874906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06E70B5-FCCD-49D9-BDFC-B326D7181948}"/>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2505C810-B549-48CB-AF20-77036EE761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A56D-BB28-4D37-B8BE-BBC3935475F7}"/>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967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C500C-8EFA-4001-A8D1-659396AA16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7F7C83-B782-4B6E-88EB-84F30A1B0C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21BDB59-1CA8-4D87-A6DD-24D6FE82326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E8877D1-BFA5-437F-9427-C7549510051C}"/>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6" name="页脚占位符 5">
            <a:extLst>
              <a:ext uri="{FF2B5EF4-FFF2-40B4-BE49-F238E27FC236}">
                <a16:creationId xmlns:a16="http://schemas.microsoft.com/office/drawing/2014/main" id="{E14C9182-64D8-4E0E-9A95-913D21633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D447E-7EA8-4E7D-BDBB-A1A1156E2CA4}"/>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32867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56F99-E162-4994-9870-686E934432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041EA0-F509-4D63-9FC4-7EA7572BD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2E64028-33F2-40F6-A17E-F61A20D71C5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AEB5F26-B063-42ED-9AB8-44A3FC4E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87D9ACF-5487-4614-B561-F407A2406C4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3ED865A-D125-4F90-A0AA-E05F827693CE}"/>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8" name="页脚占位符 7">
            <a:extLst>
              <a:ext uri="{FF2B5EF4-FFF2-40B4-BE49-F238E27FC236}">
                <a16:creationId xmlns:a16="http://schemas.microsoft.com/office/drawing/2014/main" id="{3B18E9FE-3529-4451-AA4A-FB924FEE9C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7A0CC1-A08D-4778-A316-D6A254E94B2A}"/>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88550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FE8E5-4C22-4A56-BC2D-31ABA40822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AA4A10-4F2E-43F9-A23D-2AAF9847899B}"/>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4" name="页脚占位符 3">
            <a:extLst>
              <a:ext uri="{FF2B5EF4-FFF2-40B4-BE49-F238E27FC236}">
                <a16:creationId xmlns:a16="http://schemas.microsoft.com/office/drawing/2014/main" id="{2BBD3E88-E273-406A-ADF9-79FEC6B3F0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6CFEC-2D35-45B7-9BB6-9EB139296557}"/>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1882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747160-CDA6-4F38-B3F5-87155C37FC15}"/>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3" name="页脚占位符 2">
            <a:extLst>
              <a:ext uri="{FF2B5EF4-FFF2-40B4-BE49-F238E27FC236}">
                <a16:creationId xmlns:a16="http://schemas.microsoft.com/office/drawing/2014/main" id="{FA99D1FC-5BFB-4E8E-8B09-E5309C575C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4792B6-2077-491A-8B83-5C2148EC495E}"/>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16095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C0649-1DD2-4CE0-9C01-56AF024439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15C166-4FC4-4715-B53D-F701DE9C6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B76E9FA-61E4-40D4-9A43-1C8EBF98F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FD069B-A359-4769-A613-178CFF1FC75F}"/>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6" name="页脚占位符 5">
            <a:extLst>
              <a:ext uri="{FF2B5EF4-FFF2-40B4-BE49-F238E27FC236}">
                <a16:creationId xmlns:a16="http://schemas.microsoft.com/office/drawing/2014/main" id="{62D53D75-A7CC-46CC-94A7-52A19951A8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2C7B75-4819-48E9-BF46-71FCFB5495E3}"/>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415029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3647A-92A9-485F-AB0C-8B02E6CFC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985D42-114D-4CC6-8F1E-22647467D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729276-4771-4618-96B6-F0ECEF453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C00BB56-567B-475F-9C6E-5E88B2F1CED5}"/>
              </a:ext>
            </a:extLst>
          </p:cNvPr>
          <p:cNvSpPr>
            <a:spLocks noGrp="1"/>
          </p:cNvSpPr>
          <p:nvPr>
            <p:ph type="dt" sz="half" idx="10"/>
          </p:nvPr>
        </p:nvSpPr>
        <p:spPr/>
        <p:txBody>
          <a:bodyPr/>
          <a:lstStyle/>
          <a:p>
            <a:fld id="{A7A53207-9A70-478A-A4F7-FAFE5002EA8D}" type="datetimeFigureOut">
              <a:rPr lang="zh-CN" altLang="en-US" smtClean="0"/>
              <a:t>2017/9/25</a:t>
            </a:fld>
            <a:endParaRPr lang="zh-CN" altLang="en-US"/>
          </a:p>
        </p:txBody>
      </p:sp>
      <p:sp>
        <p:nvSpPr>
          <p:cNvPr id="6" name="页脚占位符 5">
            <a:extLst>
              <a:ext uri="{FF2B5EF4-FFF2-40B4-BE49-F238E27FC236}">
                <a16:creationId xmlns:a16="http://schemas.microsoft.com/office/drawing/2014/main" id="{043C9137-29D9-44C7-8BFA-FC39570B1E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775E74-734C-4F40-9881-2301E68E4E43}"/>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05555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2241EE-7BC9-42BB-8094-7B75F084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F69239-86A8-4CC0-ACA4-33C8F2244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AF4416-D3A5-4B9A-A6E8-E6A93D048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53207-9A70-478A-A4F7-FAFE5002EA8D}" type="datetimeFigureOut">
              <a:rPr lang="zh-CN" altLang="en-US" smtClean="0"/>
              <a:t>2017/9/25</a:t>
            </a:fld>
            <a:endParaRPr lang="zh-CN" altLang="en-US"/>
          </a:p>
        </p:txBody>
      </p:sp>
      <p:sp>
        <p:nvSpPr>
          <p:cNvPr id="5" name="页脚占位符 4">
            <a:extLst>
              <a:ext uri="{FF2B5EF4-FFF2-40B4-BE49-F238E27FC236}">
                <a16:creationId xmlns:a16="http://schemas.microsoft.com/office/drawing/2014/main" id="{69E717D4-7FCA-48F8-B97C-9C97B0AED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318FBF-07A1-4561-AEB5-0B64342A6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37807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7BDC1-51F1-4909-912A-CDC2ECF27C0D}"/>
              </a:ext>
            </a:extLst>
          </p:cNvPr>
          <p:cNvSpPr>
            <a:spLocks noGrp="1"/>
          </p:cNvSpPr>
          <p:nvPr>
            <p:ph type="ctrTitle"/>
          </p:nvPr>
        </p:nvSpPr>
        <p:spPr/>
        <p:txBody>
          <a:bodyPr>
            <a:normAutofit/>
          </a:bodyPr>
          <a:lstStyle/>
          <a:p>
            <a:r>
              <a:rPr lang="en-US" altLang="zh-CN" dirty="0"/>
              <a:t>Project Instruction </a:t>
            </a:r>
            <a:br>
              <a:rPr lang="en-US" altLang="zh-CN" dirty="0"/>
            </a:br>
            <a:r>
              <a:rPr lang="en-US" altLang="zh-CN" dirty="0"/>
              <a:t>(R Version)</a:t>
            </a:r>
            <a:endParaRPr lang="zh-CN" altLang="en-US" dirty="0"/>
          </a:p>
        </p:txBody>
      </p:sp>
    </p:spTree>
    <p:extLst>
      <p:ext uri="{BB962C8B-B14F-4D97-AF65-F5344CB8AC3E}">
        <p14:creationId xmlns:p14="http://schemas.microsoft.com/office/powerpoint/2010/main" val="34201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96C93-23DB-4525-9D9F-7F5A6DAD8351}"/>
              </a:ext>
            </a:extLst>
          </p:cNvPr>
          <p:cNvSpPr>
            <a:spLocks noGrp="1"/>
          </p:cNvSpPr>
          <p:nvPr>
            <p:ph type="title"/>
          </p:nvPr>
        </p:nvSpPr>
        <p:spPr/>
        <p:txBody>
          <a:bodyPr/>
          <a:lstStyle/>
          <a:p>
            <a:r>
              <a:rPr lang="en-US" altLang="zh-CN" dirty="0"/>
              <a:t>Data Explanation: information.csv</a:t>
            </a:r>
            <a:endParaRPr lang="zh-CN" altLang="en-US" dirty="0"/>
          </a:p>
        </p:txBody>
      </p:sp>
      <p:sp>
        <p:nvSpPr>
          <p:cNvPr id="3" name="内容占位符 2">
            <a:extLst>
              <a:ext uri="{FF2B5EF4-FFF2-40B4-BE49-F238E27FC236}">
                <a16:creationId xmlns:a16="http://schemas.microsoft.com/office/drawing/2014/main" id="{00D92D46-AA66-4FAF-9E29-E8929FF07CB9}"/>
              </a:ext>
            </a:extLst>
          </p:cNvPr>
          <p:cNvSpPr>
            <a:spLocks noGrp="1"/>
          </p:cNvSpPr>
          <p:nvPr>
            <p:ph idx="1"/>
          </p:nvPr>
        </p:nvSpPr>
        <p:spPr/>
        <p:txBody>
          <a:bodyPr>
            <a:normAutofit fontScale="92500" lnSpcReduction="20000"/>
          </a:bodyPr>
          <a:lstStyle/>
          <a:p>
            <a:r>
              <a:rPr lang="en-US" altLang="zh-CN" dirty="0" err="1">
                <a:solidFill>
                  <a:srgbClr val="FF0000"/>
                </a:solidFill>
              </a:rPr>
              <a:t>unit_per_lot</a:t>
            </a:r>
            <a:r>
              <a:rPr lang="en-US" altLang="zh-CN" dirty="0">
                <a:solidFill>
                  <a:srgbClr val="FF0000"/>
                </a:solidFill>
              </a:rPr>
              <a:t> </a:t>
            </a:r>
            <a:r>
              <a:rPr lang="en-US" altLang="zh-CN" dirty="0"/>
              <a:t>lot is the minimum trading unit in futures market. </a:t>
            </a:r>
            <a:r>
              <a:rPr lang="en-US" altLang="zh-CN" dirty="0" err="1"/>
              <a:t>Unit_per_lot</a:t>
            </a:r>
            <a:r>
              <a:rPr lang="en-US" altLang="zh-CN" dirty="0"/>
              <a:t> represents the standardized multiplier for trading data, which is set by the exchange. For example, </a:t>
            </a:r>
            <a:r>
              <a:rPr lang="en-US" altLang="zh-CN" dirty="0" err="1"/>
              <a:t>unit_per_lot</a:t>
            </a:r>
            <a:r>
              <a:rPr lang="en-US" altLang="zh-CN" dirty="0"/>
              <a:t> of A.DCE is 10, if A.DCE is traded at 1000CNY/ton, then the minimum amount of A.DCE you can trade at a time is 10 tons, or 10000CNY. Longing / shorting 5 or 15 unit of A.DCE is illegal.</a:t>
            </a:r>
          </a:p>
          <a:p>
            <a:r>
              <a:rPr lang="en-US" altLang="zh-CN" dirty="0"/>
              <a:t>For future trading, investors can use leverage, which will increase both their profit and loss. To protect exchange itself from investors taking unaffordable risk, margins are set as the minimum amount of money you need to put in exchange as a guarantee to start a trade. </a:t>
            </a:r>
            <a:r>
              <a:rPr lang="en-US" altLang="zh-CN" dirty="0" err="1">
                <a:solidFill>
                  <a:srgbClr val="FF0000"/>
                </a:solidFill>
              </a:rPr>
              <a:t>margin_rate</a:t>
            </a:r>
            <a:r>
              <a:rPr lang="en-US" altLang="zh-CN" dirty="0"/>
              <a:t> represents the ratio between margin and total volume of your trade. For example, the </a:t>
            </a:r>
            <a:r>
              <a:rPr lang="en-US" altLang="zh-CN" dirty="0" err="1"/>
              <a:t>margin_rate</a:t>
            </a:r>
            <a:r>
              <a:rPr lang="en-US" altLang="zh-CN" dirty="0"/>
              <a:t> of A.DCE is 0.07. If the current price of this asset is 3818.0. Then the investor needs 0.07*3818*10 = 2672.6 to long / short 1 lot (i.e. 10 units) of A.DCE. </a:t>
            </a:r>
          </a:p>
        </p:txBody>
      </p:sp>
    </p:spTree>
    <p:extLst>
      <p:ext uri="{BB962C8B-B14F-4D97-AF65-F5344CB8AC3E}">
        <p14:creationId xmlns:p14="http://schemas.microsoft.com/office/powerpoint/2010/main" val="78236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a:t>
            </a:r>
            <a:r>
              <a:rPr lang="en-US" altLang="zh-CN" dirty="0" err="1"/>
              <a:t>Rdata</a:t>
            </a:r>
            <a:r>
              <a:rPr lang="en-US" altLang="zh-CN" dirty="0"/>
              <a:t> files</a:t>
            </a:r>
            <a:endParaRPr lang="zh-CN" altLang="en-US" dirty="0"/>
          </a:p>
        </p:txBody>
      </p:sp>
      <p:sp>
        <p:nvSpPr>
          <p:cNvPr id="4" name="内容占位符 3">
            <a:extLst>
              <a:ext uri="{FF2B5EF4-FFF2-40B4-BE49-F238E27FC236}">
                <a16:creationId xmlns:a16="http://schemas.microsoft.com/office/drawing/2014/main" id="{873AF049-E592-4E5F-8C8A-CC4CF970A814}"/>
              </a:ext>
            </a:extLst>
          </p:cNvPr>
          <p:cNvSpPr>
            <a:spLocks noGrp="1"/>
          </p:cNvSpPr>
          <p:nvPr>
            <p:ph idx="1"/>
          </p:nvPr>
        </p:nvSpPr>
        <p:spPr>
          <a:xfrm>
            <a:off x="838200" y="1825625"/>
            <a:ext cx="10782670" cy="4351338"/>
          </a:xfrm>
        </p:spPr>
        <p:txBody>
          <a:bodyPr/>
          <a:lstStyle/>
          <a:p>
            <a:r>
              <a:rPr lang="en-US" altLang="zh-CN" dirty="0"/>
              <a:t>In each </a:t>
            </a:r>
            <a:r>
              <a:rPr lang="en-US" altLang="zh-CN" dirty="0" err="1"/>
              <a:t>RData</a:t>
            </a:r>
            <a:r>
              <a:rPr lang="en-US" altLang="zh-CN" dirty="0"/>
              <a:t>, there are two lists:</a:t>
            </a:r>
            <a:r>
              <a:rPr lang="zh-CN" altLang="en-US" dirty="0"/>
              <a:t> </a:t>
            </a:r>
            <a:r>
              <a:rPr lang="en-US" altLang="zh-CN" dirty="0"/>
              <a:t>data_format1 and data_format2. They are generated from the same source data. </a:t>
            </a:r>
          </a:p>
          <a:p>
            <a:r>
              <a:rPr lang="en-US" altLang="zh-CN" dirty="0"/>
              <a:t>One can use either format 1 or format 2 for analysis and model building. But our testing program (</a:t>
            </a:r>
            <a:r>
              <a:rPr lang="en-US" altLang="zh-CN" dirty="0" err="1"/>
              <a:t>test.R</a:t>
            </a:r>
            <a:r>
              <a:rPr lang="en-US" altLang="zh-CN" dirty="0"/>
              <a:t>) will focus on data_format2. </a:t>
            </a:r>
          </a:p>
          <a:p>
            <a:r>
              <a:rPr lang="en-US" altLang="zh-CN" dirty="0"/>
              <a:t>Your strategy function should also take one element of data_format2 as an input parameter, then you take this information to decide how to trade during next minute. </a:t>
            </a:r>
          </a:p>
        </p:txBody>
      </p:sp>
    </p:spTree>
    <p:extLst>
      <p:ext uri="{BB962C8B-B14F-4D97-AF65-F5344CB8AC3E}">
        <p14:creationId xmlns:p14="http://schemas.microsoft.com/office/powerpoint/2010/main" val="65352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data_format1</a:t>
            </a:r>
            <a:endParaRPr lang="zh-CN" altLang="en-US" dirty="0"/>
          </a:p>
        </p:txBody>
      </p:sp>
      <p:pic>
        <p:nvPicPr>
          <p:cNvPr id="5" name="内容占位符 4">
            <a:extLst>
              <a:ext uri="{FF2B5EF4-FFF2-40B4-BE49-F238E27FC236}">
                <a16:creationId xmlns:a16="http://schemas.microsoft.com/office/drawing/2014/main" id="{6D5C8A48-4143-4B77-987F-8E96EB638C4D}"/>
              </a:ext>
            </a:extLst>
          </p:cNvPr>
          <p:cNvPicPr>
            <a:picLocks noGrp="1" noChangeAspect="1"/>
          </p:cNvPicPr>
          <p:nvPr>
            <p:ph sz="half" idx="1"/>
          </p:nvPr>
        </p:nvPicPr>
        <p:blipFill>
          <a:blip r:embed="rId2"/>
          <a:stretch>
            <a:fillRect/>
          </a:stretch>
        </p:blipFill>
        <p:spPr>
          <a:xfrm>
            <a:off x="1125151" y="1690688"/>
            <a:ext cx="4199326" cy="4351338"/>
          </a:xfrm>
          <a:prstGeom prst="rect">
            <a:avLst/>
          </a:prstGeom>
        </p:spPr>
      </p:pic>
      <p:sp>
        <p:nvSpPr>
          <p:cNvPr id="3" name="内容占位符 2">
            <a:extLst>
              <a:ext uri="{FF2B5EF4-FFF2-40B4-BE49-F238E27FC236}">
                <a16:creationId xmlns:a16="http://schemas.microsoft.com/office/drawing/2014/main" id="{5EF5524E-E252-49F3-B93C-DFE55BEF593C}"/>
              </a:ext>
            </a:extLst>
          </p:cNvPr>
          <p:cNvSpPr>
            <a:spLocks noGrp="1"/>
          </p:cNvSpPr>
          <p:nvPr>
            <p:ph sz="half" idx="2"/>
          </p:nvPr>
        </p:nvSpPr>
        <p:spPr>
          <a:xfrm>
            <a:off x="5939161" y="1690688"/>
            <a:ext cx="5592932" cy="4772256"/>
          </a:xfrm>
        </p:spPr>
        <p:txBody>
          <a:bodyPr>
            <a:normAutofit lnSpcReduction="10000"/>
          </a:bodyPr>
          <a:lstStyle/>
          <a:p>
            <a:r>
              <a:rPr lang="en-US" altLang="zh-CN" dirty="0"/>
              <a:t>Each element of data_format1 is a data.frame referred to one special </a:t>
            </a:r>
            <a:r>
              <a:rPr lang="en-US" altLang="zh-CN" dirty="0">
                <a:solidFill>
                  <a:srgbClr val="FF0000"/>
                </a:solidFill>
              </a:rPr>
              <a:t>future</a:t>
            </a:r>
          </a:p>
          <a:p>
            <a:r>
              <a:rPr lang="en-US" altLang="zh-CN" dirty="0"/>
              <a:t>For example, the left-hand screenshot shows the head part of </a:t>
            </a:r>
            <a:r>
              <a:rPr lang="en-US" altLang="zh-CN" dirty="0">
                <a:solidFill>
                  <a:srgbClr val="0070C0"/>
                </a:solidFill>
              </a:rPr>
              <a:t>data_format1[[‘AU.SHF’]]</a:t>
            </a:r>
            <a:r>
              <a:rPr lang="en-US" altLang="zh-CN" dirty="0">
                <a:solidFill>
                  <a:srgbClr val="FF0000"/>
                </a:solidFill>
              </a:rPr>
              <a:t> </a:t>
            </a:r>
            <a:r>
              <a:rPr lang="en-US" altLang="zh-CN" dirty="0"/>
              <a:t>or </a:t>
            </a:r>
            <a:r>
              <a:rPr lang="en-US" altLang="zh-CN" dirty="0">
                <a:solidFill>
                  <a:srgbClr val="0070C0"/>
                </a:solidFill>
              </a:rPr>
              <a:t>data_format1[[3]]</a:t>
            </a:r>
            <a:r>
              <a:rPr lang="en-US" altLang="zh-CN" dirty="0"/>
              <a:t>. This data.frame shows the OHLC information about AU.SHF with a timestamp column.</a:t>
            </a:r>
          </a:p>
          <a:p>
            <a:r>
              <a:rPr lang="en-US" altLang="zh-CN" dirty="0"/>
              <a:t>For element names or index, please referred to information.csv</a:t>
            </a:r>
            <a:endParaRPr lang="zh-CN" altLang="en-US" dirty="0"/>
          </a:p>
        </p:txBody>
      </p:sp>
    </p:spTree>
    <p:extLst>
      <p:ext uri="{BB962C8B-B14F-4D97-AF65-F5344CB8AC3E}">
        <p14:creationId xmlns:p14="http://schemas.microsoft.com/office/powerpoint/2010/main" val="155121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data_format2</a:t>
            </a:r>
            <a:endParaRPr lang="zh-CN" altLang="en-US" dirty="0"/>
          </a:p>
        </p:txBody>
      </p:sp>
      <p:sp>
        <p:nvSpPr>
          <p:cNvPr id="3" name="内容占位符 2">
            <a:extLst>
              <a:ext uri="{FF2B5EF4-FFF2-40B4-BE49-F238E27FC236}">
                <a16:creationId xmlns:a16="http://schemas.microsoft.com/office/drawing/2014/main" id="{5EF5524E-E252-49F3-B93C-DFE55BEF593C}"/>
              </a:ext>
            </a:extLst>
          </p:cNvPr>
          <p:cNvSpPr>
            <a:spLocks noGrp="1"/>
          </p:cNvSpPr>
          <p:nvPr>
            <p:ph sz="half" idx="2"/>
          </p:nvPr>
        </p:nvSpPr>
        <p:spPr>
          <a:xfrm>
            <a:off x="4243526" y="1690688"/>
            <a:ext cx="7288567" cy="4772256"/>
          </a:xfrm>
        </p:spPr>
        <p:txBody>
          <a:bodyPr>
            <a:normAutofit/>
          </a:bodyPr>
          <a:lstStyle/>
          <a:p>
            <a:r>
              <a:rPr lang="en-US" altLang="zh-CN" dirty="0"/>
              <a:t>Each element of data_format2 is a data.frame referred to one special </a:t>
            </a:r>
            <a:r>
              <a:rPr lang="en-US" altLang="zh-CN" dirty="0">
                <a:solidFill>
                  <a:srgbClr val="FF0000"/>
                </a:solidFill>
              </a:rPr>
              <a:t>minute</a:t>
            </a:r>
          </a:p>
          <a:p>
            <a:r>
              <a:rPr lang="en-US" altLang="zh-CN" dirty="0"/>
              <a:t>For example, the left-hand screenshot shows </a:t>
            </a:r>
            <a:r>
              <a:rPr lang="en-US" altLang="zh-CN" dirty="0">
                <a:solidFill>
                  <a:srgbClr val="0070C0"/>
                </a:solidFill>
              </a:rPr>
              <a:t>data_format2[[‘2017-09-18 09:30:00’]]</a:t>
            </a:r>
            <a:r>
              <a:rPr lang="en-US" altLang="zh-CN" dirty="0">
                <a:solidFill>
                  <a:srgbClr val="FF0000"/>
                </a:solidFill>
              </a:rPr>
              <a:t> </a:t>
            </a:r>
            <a:r>
              <a:rPr lang="en-US" altLang="zh-CN" dirty="0"/>
              <a:t>or </a:t>
            </a:r>
            <a:r>
              <a:rPr lang="en-US" altLang="zh-CN" dirty="0">
                <a:solidFill>
                  <a:srgbClr val="0070C0"/>
                </a:solidFill>
              </a:rPr>
              <a:t>data_format2[[1]]</a:t>
            </a:r>
            <a:r>
              <a:rPr lang="en-US" altLang="zh-CN" dirty="0"/>
              <a:t>.</a:t>
            </a:r>
            <a:r>
              <a:rPr lang="en-US" altLang="zh-CN" dirty="0">
                <a:solidFill>
                  <a:srgbClr val="0070C0"/>
                </a:solidFill>
              </a:rPr>
              <a:t> </a:t>
            </a:r>
            <a:r>
              <a:rPr lang="en-US" altLang="zh-CN" dirty="0"/>
              <a:t>From this data.frame, you can get the information such as the open price of AU.SHF at the minute bar 2017-09-18 09:30:00 is 280.4.</a:t>
            </a:r>
          </a:p>
          <a:p>
            <a:endParaRPr lang="zh-CN" altLang="en-US" dirty="0"/>
          </a:p>
        </p:txBody>
      </p:sp>
      <p:pic>
        <p:nvPicPr>
          <p:cNvPr id="10" name="内容占位符 9">
            <a:extLst>
              <a:ext uri="{FF2B5EF4-FFF2-40B4-BE49-F238E27FC236}">
                <a16:creationId xmlns:a16="http://schemas.microsoft.com/office/drawing/2014/main" id="{E0B5F3C6-906A-4A21-A626-2AE0F3065E68}"/>
              </a:ext>
            </a:extLst>
          </p:cNvPr>
          <p:cNvPicPr>
            <a:picLocks noGrp="1" noChangeAspect="1"/>
          </p:cNvPicPr>
          <p:nvPr>
            <p:ph sz="half" idx="1"/>
          </p:nvPr>
        </p:nvPicPr>
        <p:blipFill>
          <a:blip r:embed="rId2"/>
          <a:stretch>
            <a:fillRect/>
          </a:stretch>
        </p:blipFill>
        <p:spPr>
          <a:xfrm>
            <a:off x="838200" y="1690688"/>
            <a:ext cx="3143250" cy="3105150"/>
          </a:xfrm>
          <a:prstGeom prst="rect">
            <a:avLst/>
          </a:prstGeom>
        </p:spPr>
      </p:pic>
    </p:spTree>
    <p:extLst>
      <p:ext uri="{BB962C8B-B14F-4D97-AF65-F5344CB8AC3E}">
        <p14:creationId xmlns:p14="http://schemas.microsoft.com/office/powerpoint/2010/main" val="240589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088B8-7618-428E-B623-147F51B0CF79}"/>
              </a:ext>
            </a:extLst>
          </p:cNvPr>
          <p:cNvSpPr>
            <a:spLocks noGrp="1"/>
          </p:cNvSpPr>
          <p:nvPr>
            <p:ph type="title"/>
          </p:nvPr>
        </p:nvSpPr>
        <p:spPr/>
        <p:txBody>
          <a:bodyPr/>
          <a:lstStyle/>
          <a:p>
            <a:r>
              <a:rPr lang="en-US" altLang="zh-CN" dirty="0"/>
              <a:t>Trading Guideline</a:t>
            </a:r>
            <a:endParaRPr lang="zh-CN" altLang="en-US" dirty="0"/>
          </a:p>
        </p:txBody>
      </p:sp>
      <p:sp>
        <p:nvSpPr>
          <p:cNvPr id="3" name="内容占位符 2">
            <a:extLst>
              <a:ext uri="{FF2B5EF4-FFF2-40B4-BE49-F238E27FC236}">
                <a16:creationId xmlns:a16="http://schemas.microsoft.com/office/drawing/2014/main" id="{E1EB2B9A-FBB8-461C-93B6-8490999CA131}"/>
              </a:ext>
            </a:extLst>
          </p:cNvPr>
          <p:cNvSpPr>
            <a:spLocks noGrp="1"/>
          </p:cNvSpPr>
          <p:nvPr>
            <p:ph idx="1"/>
          </p:nvPr>
        </p:nvSpPr>
        <p:spPr>
          <a:xfrm>
            <a:off x="838200" y="1589103"/>
            <a:ext cx="10515600" cy="4587860"/>
          </a:xfrm>
        </p:spPr>
        <p:txBody>
          <a:bodyPr>
            <a:normAutofit fontScale="92500" lnSpcReduction="20000"/>
          </a:bodyPr>
          <a:lstStyle/>
          <a:p>
            <a:r>
              <a:rPr lang="en-US" altLang="zh-CN" dirty="0"/>
              <a:t>The initial cash is 10,000,000.</a:t>
            </a:r>
          </a:p>
          <a:p>
            <a:r>
              <a:rPr lang="en-US" altLang="zh-CN" dirty="0"/>
              <a:t>At one minute, your strategy should make decision about longing / shorting different futures next minute, the trading unit must be </a:t>
            </a:r>
            <a:r>
              <a:rPr lang="en-US" altLang="zh-CN" dirty="0">
                <a:solidFill>
                  <a:srgbClr val="FF0000"/>
                </a:solidFill>
              </a:rPr>
              <a:t>integer multiple of unit_per_lot </a:t>
            </a:r>
            <a:r>
              <a:rPr lang="en-US" altLang="zh-CN" dirty="0"/>
              <a:t>in information.csv. </a:t>
            </a:r>
          </a:p>
          <a:p>
            <a:r>
              <a:rPr lang="en-US" altLang="zh-CN" dirty="0"/>
              <a:t>At next minute, if your position of some assets changes, we assume the trading price is always the </a:t>
            </a:r>
            <a:r>
              <a:rPr lang="en-US" altLang="zh-CN" dirty="0">
                <a:solidFill>
                  <a:srgbClr val="FF0000"/>
                </a:solidFill>
              </a:rPr>
              <a:t>average price </a:t>
            </a:r>
            <a:r>
              <a:rPr lang="en-US" altLang="zh-CN" dirty="0"/>
              <a:t>of the asset in this minute. Here average price is calculated by (OPEN+HIGH+LOW+CLOSE)/4</a:t>
            </a:r>
          </a:p>
          <a:p>
            <a:r>
              <a:rPr lang="en-US" altLang="zh-CN" dirty="0"/>
              <a:t>The transaction rate is 0.00005 for each trading action. For example, suppose you decide to long 1 lot (10 units) of A.DCE next minute, and the average price of this asset is 3818 next minute, then your transaction cost will be 3818*10*0.00005 = 1.909. Suppose after 1 hour, the average price turns to 3818.5 and you want to close your position, then you need to pay another 3818.5*10*0.00005 = 1.90925 as the transaction fee.</a:t>
            </a:r>
            <a:endParaRPr lang="zh-CN" altLang="en-US" dirty="0"/>
          </a:p>
        </p:txBody>
      </p:sp>
    </p:spTree>
    <p:extLst>
      <p:ext uri="{BB962C8B-B14F-4D97-AF65-F5344CB8AC3E}">
        <p14:creationId xmlns:p14="http://schemas.microsoft.com/office/powerpoint/2010/main" val="191429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088B8-7618-428E-B623-147F51B0CF79}"/>
              </a:ext>
            </a:extLst>
          </p:cNvPr>
          <p:cNvSpPr>
            <a:spLocks noGrp="1"/>
          </p:cNvSpPr>
          <p:nvPr>
            <p:ph type="title"/>
          </p:nvPr>
        </p:nvSpPr>
        <p:spPr/>
        <p:txBody>
          <a:bodyPr/>
          <a:lstStyle/>
          <a:p>
            <a:r>
              <a:rPr lang="en-US" altLang="zh-CN" dirty="0"/>
              <a:t>Trading Guideline</a:t>
            </a:r>
            <a:endParaRPr lang="zh-CN" altLang="en-US" dirty="0"/>
          </a:p>
        </p:txBody>
      </p:sp>
      <p:sp>
        <p:nvSpPr>
          <p:cNvPr id="3" name="内容占位符 2">
            <a:extLst>
              <a:ext uri="{FF2B5EF4-FFF2-40B4-BE49-F238E27FC236}">
                <a16:creationId xmlns:a16="http://schemas.microsoft.com/office/drawing/2014/main" id="{E1EB2B9A-FBB8-461C-93B6-8490999CA131}"/>
              </a:ext>
            </a:extLst>
          </p:cNvPr>
          <p:cNvSpPr>
            <a:spLocks noGrp="1"/>
          </p:cNvSpPr>
          <p:nvPr>
            <p:ph idx="1"/>
          </p:nvPr>
        </p:nvSpPr>
        <p:spPr>
          <a:xfrm>
            <a:off x="838200" y="1589103"/>
            <a:ext cx="10515600" cy="4587860"/>
          </a:xfrm>
        </p:spPr>
        <p:txBody>
          <a:bodyPr>
            <a:normAutofit fontScale="85000" lnSpcReduction="20000"/>
          </a:bodyPr>
          <a:lstStyle/>
          <a:p>
            <a:r>
              <a:rPr lang="en-US" altLang="zh-CN" dirty="0"/>
              <a:t>The testing program will check the cash balance of your strategy every minute. Once it finds your current cash balance is less than 100,0000, it will force your strategy to close all positions next minute and stop.</a:t>
            </a:r>
          </a:p>
          <a:p>
            <a:r>
              <a:rPr lang="en-US" altLang="zh-CN" dirty="0"/>
              <a:t>Note that your cash balance will be affected by your </a:t>
            </a:r>
            <a:r>
              <a:rPr lang="en-US" altLang="zh-CN" dirty="0">
                <a:solidFill>
                  <a:srgbClr val="FF0000"/>
                </a:solidFill>
              </a:rPr>
              <a:t>margin balance </a:t>
            </a:r>
            <a:r>
              <a:rPr lang="en-US" altLang="zh-CN" dirty="0"/>
              <a:t>and</a:t>
            </a:r>
            <a:r>
              <a:rPr lang="en-US" altLang="zh-CN" dirty="0">
                <a:solidFill>
                  <a:srgbClr val="FF0000"/>
                </a:solidFill>
              </a:rPr>
              <a:t> transaction fee</a:t>
            </a:r>
            <a:r>
              <a:rPr lang="en-US" altLang="zh-CN" dirty="0"/>
              <a:t>. If your margin balance increases / decreases, your cash balance will decrease / increase by a same amount plus the transaction fee. And your margin balance is affected by your </a:t>
            </a:r>
            <a:r>
              <a:rPr lang="en-US" altLang="zh-CN" dirty="0">
                <a:solidFill>
                  <a:srgbClr val="FF0000"/>
                </a:solidFill>
              </a:rPr>
              <a:t>position change </a:t>
            </a:r>
            <a:r>
              <a:rPr lang="en-US" altLang="zh-CN" dirty="0"/>
              <a:t>and</a:t>
            </a:r>
            <a:r>
              <a:rPr lang="en-US" altLang="zh-CN" dirty="0">
                <a:solidFill>
                  <a:srgbClr val="FF0000"/>
                </a:solidFill>
              </a:rPr>
              <a:t> asset price change</a:t>
            </a:r>
            <a:r>
              <a:rPr lang="en-US" altLang="zh-CN" dirty="0"/>
              <a:t>. For example, suppose your current margin balance is 0 and your strategy decide to long 1000 units of A.DCE</a:t>
            </a:r>
            <a:r>
              <a:rPr lang="zh-CN" altLang="en-US" dirty="0"/>
              <a:t> </a:t>
            </a:r>
            <a:r>
              <a:rPr lang="en-US" altLang="zh-CN" dirty="0"/>
              <a:t>next</a:t>
            </a:r>
            <a:r>
              <a:rPr lang="zh-CN" altLang="en-US" dirty="0"/>
              <a:t> </a:t>
            </a:r>
            <a:r>
              <a:rPr lang="en-US" altLang="zh-CN" dirty="0"/>
              <a:t>minute,</a:t>
            </a:r>
            <a:r>
              <a:rPr lang="zh-CN" altLang="en-US" dirty="0"/>
              <a:t> </a:t>
            </a:r>
            <a:r>
              <a:rPr lang="en-US" altLang="zh-CN" dirty="0"/>
              <a:t>the</a:t>
            </a:r>
            <a:r>
              <a:rPr lang="zh-CN" altLang="en-US" dirty="0"/>
              <a:t> </a:t>
            </a:r>
            <a:r>
              <a:rPr lang="en-US" altLang="zh-CN" dirty="0"/>
              <a:t>trading</a:t>
            </a:r>
            <a:r>
              <a:rPr lang="zh-CN" altLang="en-US" dirty="0"/>
              <a:t> </a:t>
            </a:r>
            <a:r>
              <a:rPr lang="en-US" altLang="zh-CN" dirty="0"/>
              <a:t>price (average price of next minute bar)</a:t>
            </a:r>
            <a:r>
              <a:rPr lang="zh-CN" altLang="en-US" dirty="0"/>
              <a:t> </a:t>
            </a:r>
            <a:r>
              <a:rPr lang="en-US" altLang="zh-CN" dirty="0"/>
              <a:t>is</a:t>
            </a:r>
            <a:r>
              <a:rPr lang="zh-CN" altLang="en-US" dirty="0"/>
              <a:t> </a:t>
            </a:r>
            <a:r>
              <a:rPr lang="en-US" altLang="zh-CN" dirty="0"/>
              <a:t>3818, then your margin balance will increase to 0.07*3818*1000=267260. One minute later, suppose the average price turns to be 3818.5, and your position of this asset is changed from 1000 to -500 (i.e. you close all long position and open a short position). Then your margin balance turns to be 0.07*3818.5*500 = 133647.5. That is, your margin balance will decrease by 133647.5 and your cash balance increases by the same amount (in this example we ignore the transaction fee).</a:t>
            </a:r>
            <a:endParaRPr lang="zh-CN" altLang="en-US" dirty="0"/>
          </a:p>
        </p:txBody>
      </p:sp>
    </p:spTree>
    <p:extLst>
      <p:ext uri="{BB962C8B-B14F-4D97-AF65-F5344CB8AC3E}">
        <p14:creationId xmlns:p14="http://schemas.microsoft.com/office/powerpoint/2010/main" val="355892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6767A-B3AE-4477-A0EB-E28DCF4DAC38}"/>
              </a:ext>
            </a:extLst>
          </p:cNvPr>
          <p:cNvSpPr>
            <a:spLocks noGrp="1"/>
          </p:cNvSpPr>
          <p:nvPr>
            <p:ph type="title"/>
          </p:nvPr>
        </p:nvSpPr>
        <p:spPr/>
        <p:txBody>
          <a:bodyPr/>
          <a:lstStyle/>
          <a:p>
            <a:r>
              <a:rPr lang="en-US" altLang="zh-CN" dirty="0"/>
              <a:t>How to write your strategy function?</a:t>
            </a:r>
            <a:endParaRPr lang="zh-CN" altLang="en-US" dirty="0"/>
          </a:p>
        </p:txBody>
      </p:sp>
      <p:pic>
        <p:nvPicPr>
          <p:cNvPr id="6" name="内容占位符 5">
            <a:extLst>
              <a:ext uri="{FF2B5EF4-FFF2-40B4-BE49-F238E27FC236}">
                <a16:creationId xmlns:a16="http://schemas.microsoft.com/office/drawing/2014/main" id="{AA17ECBA-0ADD-4873-BEB3-3A2B2BC5D07F}"/>
              </a:ext>
            </a:extLst>
          </p:cNvPr>
          <p:cNvPicPr>
            <a:picLocks noGrp="1" noChangeAspect="1"/>
          </p:cNvPicPr>
          <p:nvPr>
            <p:ph idx="1"/>
          </p:nvPr>
        </p:nvPicPr>
        <p:blipFill>
          <a:blip r:embed="rId2"/>
          <a:stretch>
            <a:fillRect/>
          </a:stretch>
        </p:blipFill>
        <p:spPr>
          <a:xfrm>
            <a:off x="1952625" y="1690688"/>
            <a:ext cx="8286750" cy="3914775"/>
          </a:xfrm>
          <a:prstGeom prst="rect">
            <a:avLst/>
          </a:prstGeom>
        </p:spPr>
      </p:pic>
      <p:sp>
        <p:nvSpPr>
          <p:cNvPr id="7" name="文本框 6">
            <a:extLst>
              <a:ext uri="{FF2B5EF4-FFF2-40B4-BE49-F238E27FC236}">
                <a16:creationId xmlns:a16="http://schemas.microsoft.com/office/drawing/2014/main" id="{3BB31D21-CBC4-49CD-95FD-A43CA8A4E98B}"/>
              </a:ext>
            </a:extLst>
          </p:cNvPr>
          <p:cNvSpPr txBox="1"/>
          <p:nvPr/>
        </p:nvSpPr>
        <p:spPr>
          <a:xfrm>
            <a:off x="1047565" y="6001305"/>
            <a:ext cx="10644326" cy="461665"/>
          </a:xfrm>
          <a:prstGeom prst="rect">
            <a:avLst/>
          </a:prstGeom>
          <a:noFill/>
        </p:spPr>
        <p:txBody>
          <a:bodyPr wrap="square" rtlCol="0">
            <a:spAutoFit/>
          </a:bodyPr>
          <a:lstStyle/>
          <a:p>
            <a:r>
              <a:rPr lang="en-US" altLang="zh-CN" sz="2400" dirty="0">
                <a:solidFill>
                  <a:srgbClr val="FF0000"/>
                </a:solidFill>
              </a:rPr>
              <a:t>DO NOT change the input/output parameter names in the strategy functions!</a:t>
            </a:r>
            <a:endParaRPr lang="zh-CN" altLang="en-US" sz="2400" dirty="0">
              <a:solidFill>
                <a:srgbClr val="FF0000"/>
              </a:solidFill>
            </a:endParaRPr>
          </a:p>
        </p:txBody>
      </p:sp>
    </p:spTree>
    <p:extLst>
      <p:ext uri="{BB962C8B-B14F-4D97-AF65-F5344CB8AC3E}">
        <p14:creationId xmlns:p14="http://schemas.microsoft.com/office/powerpoint/2010/main" val="423692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5FCD-43B4-4B2E-A47B-BCC59FED2083}"/>
              </a:ext>
            </a:extLst>
          </p:cNvPr>
          <p:cNvSpPr>
            <a:spLocks noGrp="1"/>
          </p:cNvSpPr>
          <p:nvPr>
            <p:ph type="title"/>
          </p:nvPr>
        </p:nvSpPr>
        <p:spPr/>
        <p:txBody>
          <a:bodyPr/>
          <a:lstStyle/>
          <a:p>
            <a:r>
              <a:rPr lang="en-US" altLang="zh-CN" dirty="0"/>
              <a:t>How to write your strategy function?</a:t>
            </a:r>
            <a:endParaRPr lang="zh-CN" altLang="en-US" dirty="0"/>
          </a:p>
        </p:txBody>
      </p:sp>
      <p:sp>
        <p:nvSpPr>
          <p:cNvPr id="3" name="内容占位符 2">
            <a:extLst>
              <a:ext uri="{FF2B5EF4-FFF2-40B4-BE49-F238E27FC236}">
                <a16:creationId xmlns:a16="http://schemas.microsoft.com/office/drawing/2014/main" id="{ACB19AE2-4C1F-4773-A04C-A0D1AF58BBDD}"/>
              </a:ext>
            </a:extLst>
          </p:cNvPr>
          <p:cNvSpPr>
            <a:spLocks noGrp="1"/>
          </p:cNvSpPr>
          <p:nvPr>
            <p:ph idx="1"/>
          </p:nvPr>
        </p:nvSpPr>
        <p:spPr/>
        <p:txBody>
          <a:bodyPr/>
          <a:lstStyle/>
          <a:p>
            <a:r>
              <a:rPr lang="en-US" altLang="zh-CN" dirty="0"/>
              <a:t>Basically, your strategy function take the information from some minute bar, along with your current wealth information and try to make decision for your position at next minute bar.</a:t>
            </a:r>
          </a:p>
          <a:p>
            <a:r>
              <a:rPr lang="en-US" altLang="zh-CN" dirty="0"/>
              <a:t>You should make use of the “</a:t>
            </a:r>
            <a:r>
              <a:rPr lang="en-US" altLang="zh-CN" dirty="0">
                <a:solidFill>
                  <a:srgbClr val="FF0000"/>
                </a:solidFill>
              </a:rPr>
              <a:t>memory</a:t>
            </a:r>
            <a:r>
              <a:rPr lang="en-US" altLang="zh-CN" dirty="0"/>
              <a:t>” variable flexibly, since it is a list which will be read and write cyclically during the whole testing period. For example, if you want to calculate the current 5-minute moving average for close price, you should keep the recent 5 close price in your memory list.</a:t>
            </a:r>
            <a:endParaRPr lang="zh-CN" altLang="en-US" dirty="0"/>
          </a:p>
        </p:txBody>
      </p:sp>
    </p:spTree>
    <p:extLst>
      <p:ext uri="{BB962C8B-B14F-4D97-AF65-F5344CB8AC3E}">
        <p14:creationId xmlns:p14="http://schemas.microsoft.com/office/powerpoint/2010/main" val="232028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38C383-D091-43B4-9C92-8F7C7CA20A3E}"/>
              </a:ext>
            </a:extLst>
          </p:cNvPr>
          <p:cNvSpPr>
            <a:spLocks noGrp="1"/>
          </p:cNvSpPr>
          <p:nvPr>
            <p:ph type="title"/>
          </p:nvPr>
        </p:nvSpPr>
        <p:spPr/>
        <p:txBody>
          <a:bodyPr/>
          <a:lstStyle/>
          <a:p>
            <a:r>
              <a:rPr lang="en-US" altLang="zh-CN" dirty="0"/>
              <a:t>How to test your strategy’s performance?</a:t>
            </a:r>
            <a:endParaRPr lang="zh-CN" altLang="en-US" dirty="0"/>
          </a:p>
        </p:txBody>
      </p:sp>
      <p:pic>
        <p:nvPicPr>
          <p:cNvPr id="8" name="内容占位符 7">
            <a:extLst>
              <a:ext uri="{FF2B5EF4-FFF2-40B4-BE49-F238E27FC236}">
                <a16:creationId xmlns:a16="http://schemas.microsoft.com/office/drawing/2014/main" id="{FE8505CB-6E08-4F8F-96EE-005262A0E9E0}"/>
              </a:ext>
            </a:extLst>
          </p:cNvPr>
          <p:cNvPicPr>
            <a:picLocks noGrp="1" noChangeAspect="1"/>
          </p:cNvPicPr>
          <p:nvPr>
            <p:ph sz="half" idx="1"/>
          </p:nvPr>
        </p:nvPicPr>
        <p:blipFill>
          <a:blip r:embed="rId2"/>
          <a:stretch>
            <a:fillRect/>
          </a:stretch>
        </p:blipFill>
        <p:spPr>
          <a:xfrm>
            <a:off x="1255952" y="1825625"/>
            <a:ext cx="4346095" cy="4351338"/>
          </a:xfrm>
          <a:prstGeom prst="rect">
            <a:avLst/>
          </a:prstGeom>
        </p:spPr>
      </p:pic>
      <p:sp>
        <p:nvSpPr>
          <p:cNvPr id="7" name="内容占位符 6">
            <a:extLst>
              <a:ext uri="{FF2B5EF4-FFF2-40B4-BE49-F238E27FC236}">
                <a16:creationId xmlns:a16="http://schemas.microsoft.com/office/drawing/2014/main" id="{09EC34D9-B4B9-4294-99DA-382528F53CD0}"/>
              </a:ext>
            </a:extLst>
          </p:cNvPr>
          <p:cNvSpPr>
            <a:spLocks noGrp="1"/>
          </p:cNvSpPr>
          <p:nvPr>
            <p:ph sz="half" idx="2"/>
          </p:nvPr>
        </p:nvSpPr>
        <p:spPr/>
        <p:txBody>
          <a:bodyPr>
            <a:normAutofit fontScale="92500" lnSpcReduction="10000"/>
          </a:bodyPr>
          <a:lstStyle/>
          <a:p>
            <a:r>
              <a:rPr lang="en-US" altLang="zh-CN" dirty="0"/>
              <a:t>Before testing, set working folder and data path properly in </a:t>
            </a:r>
            <a:r>
              <a:rPr lang="en-US" altLang="zh-CN" dirty="0" err="1"/>
              <a:t>test.R</a:t>
            </a:r>
            <a:r>
              <a:rPr lang="en-US" altLang="zh-CN" dirty="0"/>
              <a:t> (i.e. the first three commands in this R file)</a:t>
            </a:r>
          </a:p>
          <a:p>
            <a:r>
              <a:rPr lang="en-US" altLang="zh-CN" dirty="0"/>
              <a:t>DO NOT modify other parts of </a:t>
            </a:r>
            <a:r>
              <a:rPr lang="en-US" altLang="zh-CN" dirty="0" err="1"/>
              <a:t>test.R</a:t>
            </a:r>
            <a:endParaRPr lang="en-US" altLang="zh-CN" dirty="0"/>
          </a:p>
          <a:p>
            <a:r>
              <a:rPr lang="en-US" altLang="zh-CN" dirty="0"/>
              <a:t>run the whole </a:t>
            </a:r>
            <a:r>
              <a:rPr lang="en-US" altLang="zh-CN" dirty="0" err="1"/>
              <a:t>test.R</a:t>
            </a:r>
            <a:r>
              <a:rPr lang="en-US" altLang="zh-CN" dirty="0"/>
              <a:t> file (you can do it by clicking the source button in R Studio)</a:t>
            </a:r>
          </a:p>
          <a:p>
            <a:r>
              <a:rPr lang="en-US" altLang="zh-CN" dirty="0"/>
              <a:t>Check the results and re-examine your strategy function</a:t>
            </a:r>
          </a:p>
        </p:txBody>
      </p:sp>
    </p:spTree>
    <p:extLst>
      <p:ext uri="{BB962C8B-B14F-4D97-AF65-F5344CB8AC3E}">
        <p14:creationId xmlns:p14="http://schemas.microsoft.com/office/powerpoint/2010/main" val="360002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F510-55FD-422A-8B5C-642B31BF10CB}"/>
              </a:ext>
            </a:extLst>
          </p:cNvPr>
          <p:cNvSpPr>
            <a:spLocks noGrp="1"/>
          </p:cNvSpPr>
          <p:nvPr>
            <p:ph type="title"/>
          </p:nvPr>
        </p:nvSpPr>
        <p:spPr/>
        <p:txBody>
          <a:bodyPr/>
          <a:lstStyle/>
          <a:p>
            <a:r>
              <a:rPr lang="en-US" altLang="zh-CN" dirty="0"/>
              <a:t>Some suggestions</a:t>
            </a:r>
            <a:endParaRPr lang="zh-CN" altLang="en-US" dirty="0"/>
          </a:p>
        </p:txBody>
      </p:sp>
      <p:sp>
        <p:nvSpPr>
          <p:cNvPr id="3" name="内容占位符 2">
            <a:extLst>
              <a:ext uri="{FF2B5EF4-FFF2-40B4-BE49-F238E27FC236}">
                <a16:creationId xmlns:a16="http://schemas.microsoft.com/office/drawing/2014/main" id="{A5F92BE5-55DC-4420-8108-0B821BF736F6}"/>
              </a:ext>
            </a:extLst>
          </p:cNvPr>
          <p:cNvSpPr>
            <a:spLocks noGrp="1"/>
          </p:cNvSpPr>
          <p:nvPr>
            <p:ph idx="1"/>
          </p:nvPr>
        </p:nvSpPr>
        <p:spPr/>
        <p:txBody>
          <a:bodyPr/>
          <a:lstStyle/>
          <a:p>
            <a:r>
              <a:rPr lang="en-US" altLang="zh-CN" dirty="0"/>
              <a:t>Double check your strategy before upload it to the cloud drive. A strategy that failed to pass </a:t>
            </a:r>
            <a:r>
              <a:rPr lang="en-US" altLang="zh-CN" dirty="0" err="1"/>
              <a:t>test.R</a:t>
            </a:r>
            <a:r>
              <a:rPr lang="en-US" altLang="zh-CN" dirty="0"/>
              <a:t> will not be included in leaderboard that week.</a:t>
            </a:r>
          </a:p>
          <a:p>
            <a:r>
              <a:rPr lang="en-US" altLang="zh-CN" dirty="0"/>
              <a:t>We will test your strategy using the same testing program but with the </a:t>
            </a:r>
            <a:r>
              <a:rPr lang="en-US" altLang="zh-CN" dirty="0">
                <a:solidFill>
                  <a:srgbClr val="FF0000"/>
                </a:solidFill>
              </a:rPr>
              <a:t>unknown</a:t>
            </a:r>
            <a:r>
              <a:rPr lang="en-US" altLang="zh-CN" dirty="0"/>
              <a:t> coming data. Keep it in mind that training set ≠ test set</a:t>
            </a:r>
          </a:p>
          <a:p>
            <a:r>
              <a:rPr lang="en-US" altLang="zh-CN" dirty="0"/>
              <a:t>Try not to speculate or gamble extravagantly. Even if you get good performance score by luck, don’t forget the final report counts for 50% of the total marks. Writing down the speculative motivation in a rigorous quantitively way is not an easy job </a:t>
            </a:r>
          </a:p>
        </p:txBody>
      </p:sp>
    </p:spTree>
    <p:extLst>
      <p:ext uri="{BB962C8B-B14F-4D97-AF65-F5344CB8AC3E}">
        <p14:creationId xmlns:p14="http://schemas.microsoft.com/office/powerpoint/2010/main" val="412424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Brief description of the project</a:t>
            </a:r>
            <a:endParaRPr lang="zh-CN" altLang="en-US" dirty="0"/>
          </a:p>
        </p:txBody>
      </p:sp>
      <p:sp>
        <p:nvSpPr>
          <p:cNvPr id="3" name="内容占位符 2">
            <a:extLst>
              <a:ext uri="{FF2B5EF4-FFF2-40B4-BE49-F238E27FC236}">
                <a16:creationId xmlns:a16="http://schemas.microsoft.com/office/drawing/2014/main" id="{A23C1181-F093-43AD-85A6-22CB8F8C7D94}"/>
              </a:ext>
            </a:extLst>
          </p:cNvPr>
          <p:cNvSpPr>
            <a:spLocks noGrp="1"/>
          </p:cNvSpPr>
          <p:nvPr>
            <p:ph idx="1"/>
          </p:nvPr>
        </p:nvSpPr>
        <p:spPr>
          <a:xfrm>
            <a:off x="838200" y="1825624"/>
            <a:ext cx="10515600" cy="4566297"/>
          </a:xfrm>
        </p:spPr>
        <p:txBody>
          <a:bodyPr>
            <a:normAutofit lnSpcReduction="10000"/>
          </a:bodyPr>
          <a:lstStyle/>
          <a:p>
            <a:r>
              <a:rPr lang="en-US" altLang="zh-CN" dirty="0"/>
              <a:t>You are provided with minute-level future data from China futures market,</a:t>
            </a:r>
            <a:r>
              <a:rPr lang="zh-CN" altLang="en-US" dirty="0"/>
              <a:t> </a:t>
            </a:r>
            <a:r>
              <a:rPr lang="en-US" altLang="zh-CN" dirty="0"/>
              <a:t>including</a:t>
            </a:r>
            <a:r>
              <a:rPr lang="zh-CN" altLang="en-US" dirty="0"/>
              <a:t> </a:t>
            </a:r>
            <a:r>
              <a:rPr lang="en-US" altLang="zh-CN" dirty="0"/>
              <a:t>10</a:t>
            </a:r>
            <a:r>
              <a:rPr lang="zh-CN" altLang="en-US" dirty="0"/>
              <a:t> </a:t>
            </a:r>
            <a:r>
              <a:rPr lang="en-US" altLang="zh-CN" dirty="0"/>
              <a:t>commodity</a:t>
            </a:r>
            <a:r>
              <a:rPr lang="zh-CN" altLang="en-US" dirty="0"/>
              <a:t> </a:t>
            </a:r>
            <a:r>
              <a:rPr lang="en-US" altLang="zh-CN" dirty="0"/>
              <a:t>futures</a:t>
            </a:r>
            <a:r>
              <a:rPr lang="zh-CN" altLang="en-US" dirty="0"/>
              <a:t> </a:t>
            </a:r>
            <a:r>
              <a:rPr lang="en-US" altLang="zh-CN" dirty="0"/>
              <a:t>and</a:t>
            </a:r>
            <a:r>
              <a:rPr lang="zh-CN" altLang="en-US" dirty="0"/>
              <a:t> </a:t>
            </a:r>
            <a:r>
              <a:rPr lang="en-US" altLang="zh-CN" dirty="0"/>
              <a:t>3 stock index futures. As time goes by, new data will be sent to you weekly.</a:t>
            </a:r>
          </a:p>
          <a:p>
            <a:r>
              <a:rPr lang="en-US" altLang="zh-CN" dirty="0"/>
              <a:t>You are expected to write a strategy function that can update your position matrix every minute. It receives data of current minute and utilizes data you save in its memory to make decision about how to trade on next minute bar (long/short/close position or do nothing). </a:t>
            </a:r>
          </a:p>
          <a:p>
            <a:r>
              <a:rPr lang="en-US" altLang="zh-CN" dirty="0"/>
              <a:t>All your strategies will be tested weekly under a standard testing program.</a:t>
            </a:r>
          </a:p>
          <a:p>
            <a:r>
              <a:rPr lang="en-US" altLang="zh-CN" dirty="0"/>
              <a:t>You can choose to write your strategy using R or python.</a:t>
            </a:r>
          </a:p>
          <a:p>
            <a:endParaRPr lang="zh-CN" altLang="en-US" dirty="0"/>
          </a:p>
        </p:txBody>
      </p:sp>
    </p:spTree>
    <p:extLst>
      <p:ext uri="{BB962C8B-B14F-4D97-AF65-F5344CB8AC3E}">
        <p14:creationId xmlns:p14="http://schemas.microsoft.com/office/powerpoint/2010/main" val="236254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BD42F-DA36-4847-BE71-C5A91F0B4E03}"/>
              </a:ext>
            </a:extLst>
          </p:cNvPr>
          <p:cNvSpPr>
            <a:spLocks noGrp="1"/>
          </p:cNvSpPr>
          <p:nvPr>
            <p:ph type="title"/>
          </p:nvPr>
        </p:nvSpPr>
        <p:spPr/>
        <p:txBody>
          <a:bodyPr/>
          <a:lstStyle/>
          <a:p>
            <a:r>
              <a:rPr lang="en-US" altLang="zh-CN" dirty="0"/>
              <a:t>Some suggestions</a:t>
            </a:r>
            <a:endParaRPr lang="zh-CN" altLang="en-US" dirty="0"/>
          </a:p>
        </p:txBody>
      </p:sp>
      <p:sp>
        <p:nvSpPr>
          <p:cNvPr id="3" name="内容占位符 2">
            <a:extLst>
              <a:ext uri="{FF2B5EF4-FFF2-40B4-BE49-F238E27FC236}">
                <a16:creationId xmlns:a16="http://schemas.microsoft.com/office/drawing/2014/main" id="{DB93B9C1-19FC-40E3-A227-42F85FDB0F0E}"/>
              </a:ext>
            </a:extLst>
          </p:cNvPr>
          <p:cNvSpPr>
            <a:spLocks noGrp="1"/>
          </p:cNvSpPr>
          <p:nvPr>
            <p:ph idx="1"/>
          </p:nvPr>
        </p:nvSpPr>
        <p:spPr/>
        <p:txBody>
          <a:bodyPr/>
          <a:lstStyle/>
          <a:p>
            <a:r>
              <a:rPr lang="en-US" altLang="zh-CN" dirty="0"/>
              <a:t>Install R Studio or other high-end IDE for easy coding</a:t>
            </a:r>
          </a:p>
          <a:p>
            <a:r>
              <a:rPr lang="en-US" altLang="zh-CN" dirty="0"/>
              <a:t>Read the demos carefully</a:t>
            </a:r>
          </a:p>
          <a:p>
            <a:r>
              <a:rPr lang="en-US" altLang="zh-CN" dirty="0"/>
              <a:t>Try to do some exploratory analysis firstly before writing your first strategy. Play with data using tools of plots and summary statistics.</a:t>
            </a:r>
          </a:p>
          <a:p>
            <a:r>
              <a:rPr lang="en-US" altLang="zh-CN" dirty="0"/>
              <a:t>Some finance related package, such as </a:t>
            </a:r>
            <a:r>
              <a:rPr lang="en-US" altLang="zh-CN" dirty="0" err="1"/>
              <a:t>PerformanceAnalytics</a:t>
            </a:r>
            <a:r>
              <a:rPr lang="en-US" altLang="zh-CN" dirty="0"/>
              <a:t>, </a:t>
            </a:r>
            <a:r>
              <a:rPr lang="en-US" altLang="zh-CN" dirty="0" err="1"/>
              <a:t>quantmod</a:t>
            </a:r>
            <a:r>
              <a:rPr lang="en-US" altLang="zh-CN" dirty="0"/>
              <a:t>, TTR may be helpful</a:t>
            </a:r>
          </a:p>
          <a:p>
            <a:r>
              <a:rPr lang="en-US" altLang="zh-CN" dirty="0"/>
              <a:t>Try to work together and discuss with your teammates </a:t>
            </a:r>
            <a:r>
              <a:rPr lang="en-US" altLang="zh-CN"/>
              <a:t>regularly.</a:t>
            </a:r>
            <a:endParaRPr lang="zh-CN" altLang="en-US" dirty="0"/>
          </a:p>
        </p:txBody>
      </p:sp>
    </p:spTree>
    <p:extLst>
      <p:ext uri="{BB962C8B-B14F-4D97-AF65-F5344CB8AC3E}">
        <p14:creationId xmlns:p14="http://schemas.microsoft.com/office/powerpoint/2010/main" val="29716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About the files in this dropbox folder</a:t>
            </a:r>
            <a:endParaRPr lang="zh-CN" altLang="en-US" dirty="0"/>
          </a:p>
        </p:txBody>
      </p:sp>
      <p:sp>
        <p:nvSpPr>
          <p:cNvPr id="3" name="内容占位符 2">
            <a:extLst>
              <a:ext uri="{FF2B5EF4-FFF2-40B4-BE49-F238E27FC236}">
                <a16:creationId xmlns:a16="http://schemas.microsoft.com/office/drawing/2014/main" id="{A23C1181-F093-43AD-85A6-22CB8F8C7D94}"/>
              </a:ext>
            </a:extLst>
          </p:cNvPr>
          <p:cNvSpPr>
            <a:spLocks noGrp="1"/>
          </p:cNvSpPr>
          <p:nvPr>
            <p:ph idx="1"/>
          </p:nvPr>
        </p:nvSpPr>
        <p:spPr/>
        <p:txBody>
          <a:bodyPr>
            <a:normAutofit lnSpcReduction="10000"/>
          </a:bodyPr>
          <a:lstStyle/>
          <a:p>
            <a:r>
              <a:rPr lang="en-US" altLang="zh-CN" dirty="0"/>
              <a:t>Data:</a:t>
            </a:r>
          </a:p>
          <a:p>
            <a:pPr lvl="1"/>
            <a:r>
              <a:rPr lang="en-US" altLang="zh-CN" dirty="0"/>
              <a:t>Information.csv</a:t>
            </a:r>
          </a:p>
          <a:p>
            <a:pPr lvl="1"/>
            <a:r>
              <a:rPr lang="en-US" altLang="zh-CN" dirty="0"/>
              <a:t>data_20170717_20170915.Rdata</a:t>
            </a:r>
          </a:p>
          <a:p>
            <a:pPr lvl="1"/>
            <a:r>
              <a:rPr lang="en-US" altLang="zh-CN" dirty="0"/>
              <a:t>……</a:t>
            </a:r>
          </a:p>
          <a:p>
            <a:r>
              <a:rPr lang="en-US" altLang="zh-CN" dirty="0"/>
              <a:t>Instructions:</a:t>
            </a:r>
          </a:p>
          <a:p>
            <a:pPr lvl="1"/>
            <a:r>
              <a:rPr lang="en-US" altLang="zh-CN" dirty="0"/>
              <a:t>R</a:t>
            </a:r>
            <a:r>
              <a:rPr lang="zh-CN" altLang="en-US" dirty="0"/>
              <a:t> </a:t>
            </a:r>
            <a:r>
              <a:rPr lang="en-US" altLang="zh-CN" dirty="0"/>
              <a:t>version</a:t>
            </a:r>
            <a:r>
              <a:rPr lang="zh-CN" altLang="en-US" dirty="0"/>
              <a:t> </a:t>
            </a:r>
            <a:r>
              <a:rPr lang="en-US" altLang="zh-CN" dirty="0"/>
              <a:t>and</a:t>
            </a:r>
            <a:r>
              <a:rPr lang="zh-CN" altLang="en-US" dirty="0"/>
              <a:t> </a:t>
            </a:r>
            <a:r>
              <a:rPr lang="en-US" altLang="zh-CN" dirty="0"/>
              <a:t>Python</a:t>
            </a:r>
            <a:r>
              <a:rPr lang="zh-CN" altLang="en-US" dirty="0"/>
              <a:t> </a:t>
            </a:r>
            <a:r>
              <a:rPr lang="en-US" altLang="zh-CN" dirty="0"/>
              <a:t>version</a:t>
            </a:r>
          </a:p>
          <a:p>
            <a:r>
              <a:rPr lang="en-US" altLang="zh-CN" dirty="0"/>
              <a:t>Performance testing program:</a:t>
            </a:r>
          </a:p>
          <a:p>
            <a:pPr lvl="1"/>
            <a:r>
              <a:rPr lang="en-US" altLang="zh-CN" dirty="0" err="1"/>
              <a:t>test.R</a:t>
            </a:r>
            <a:endParaRPr lang="en-US" altLang="zh-CN" dirty="0"/>
          </a:p>
          <a:p>
            <a:r>
              <a:rPr lang="en-US" altLang="zh-CN" dirty="0"/>
              <a:t>Demo folders:</a:t>
            </a:r>
          </a:p>
          <a:p>
            <a:pPr lvl="1"/>
            <a:r>
              <a:rPr lang="en-US" altLang="zh-CN" dirty="0"/>
              <a:t>Demo1, demo2, …</a:t>
            </a:r>
          </a:p>
          <a:p>
            <a:endParaRPr lang="zh-CN" altLang="en-US" dirty="0"/>
          </a:p>
        </p:txBody>
      </p:sp>
    </p:spTree>
    <p:extLst>
      <p:ext uri="{BB962C8B-B14F-4D97-AF65-F5344CB8AC3E}">
        <p14:creationId xmlns:p14="http://schemas.microsoft.com/office/powerpoint/2010/main" val="214760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D7807-BF3F-4A6C-9665-2D624E85D0DC}"/>
              </a:ext>
            </a:extLst>
          </p:cNvPr>
          <p:cNvSpPr>
            <a:spLocks noGrp="1"/>
          </p:cNvSpPr>
          <p:nvPr>
            <p:ph type="title"/>
          </p:nvPr>
        </p:nvSpPr>
        <p:spPr/>
        <p:txBody>
          <a:bodyPr/>
          <a:lstStyle/>
          <a:p>
            <a:r>
              <a:rPr lang="en-US" altLang="zh-CN" dirty="0"/>
              <a:t>Schedule</a:t>
            </a:r>
            <a:endParaRPr lang="zh-CN" altLang="en-US" dirty="0"/>
          </a:p>
        </p:txBody>
      </p:sp>
      <p:graphicFrame>
        <p:nvGraphicFramePr>
          <p:cNvPr id="4" name="内容占位符 3">
            <a:extLst>
              <a:ext uri="{FF2B5EF4-FFF2-40B4-BE49-F238E27FC236}">
                <a16:creationId xmlns:a16="http://schemas.microsoft.com/office/drawing/2014/main" id="{84990FB1-F208-4AC1-B90D-BED23FD76BA3}"/>
              </a:ext>
            </a:extLst>
          </p:cNvPr>
          <p:cNvGraphicFramePr>
            <a:graphicFrameLocks noGrp="1"/>
          </p:cNvGraphicFramePr>
          <p:nvPr>
            <p:ph idx="1"/>
            <p:extLst>
              <p:ext uri="{D42A27DB-BD31-4B8C-83A1-F6EECF244321}">
                <p14:modId xmlns:p14="http://schemas.microsoft.com/office/powerpoint/2010/main" val="1480721005"/>
              </p:ext>
            </p:extLst>
          </p:nvPr>
        </p:nvGraphicFramePr>
        <p:xfrm>
          <a:off x="838200" y="1435006"/>
          <a:ext cx="10835937" cy="4981609"/>
        </p:xfrm>
        <a:graphic>
          <a:graphicData uri="http://schemas.openxmlformats.org/drawingml/2006/table">
            <a:tbl>
              <a:tblPr firstRow="1" bandRow="1">
                <a:tableStyleId>{5C22544A-7EE6-4342-B048-85BDC9FD1C3A}</a:tableStyleId>
              </a:tblPr>
              <a:tblGrid>
                <a:gridCol w="2695113">
                  <a:extLst>
                    <a:ext uri="{9D8B030D-6E8A-4147-A177-3AD203B41FA5}">
                      <a16:colId xmlns:a16="http://schemas.microsoft.com/office/drawing/2014/main" val="729210824"/>
                    </a:ext>
                  </a:extLst>
                </a:gridCol>
                <a:gridCol w="3790765">
                  <a:extLst>
                    <a:ext uri="{9D8B030D-6E8A-4147-A177-3AD203B41FA5}">
                      <a16:colId xmlns:a16="http://schemas.microsoft.com/office/drawing/2014/main" val="961310004"/>
                    </a:ext>
                  </a:extLst>
                </a:gridCol>
                <a:gridCol w="4350059">
                  <a:extLst>
                    <a:ext uri="{9D8B030D-6E8A-4147-A177-3AD203B41FA5}">
                      <a16:colId xmlns:a16="http://schemas.microsoft.com/office/drawing/2014/main" val="1665953445"/>
                    </a:ext>
                  </a:extLst>
                </a:gridCol>
              </a:tblGrid>
              <a:tr h="357853">
                <a:tc>
                  <a:txBody>
                    <a:bodyPr/>
                    <a:lstStyle/>
                    <a:p>
                      <a:r>
                        <a:rPr lang="en-US" altLang="zh-CN" dirty="0"/>
                        <a:t>Preparation period</a:t>
                      </a:r>
                      <a:endParaRPr lang="zh-CN" altLang="en-US" dirty="0"/>
                    </a:p>
                  </a:txBody>
                  <a:tcPr/>
                </a:tc>
                <a:tc>
                  <a:txBody>
                    <a:bodyPr/>
                    <a:lstStyle/>
                    <a:p>
                      <a:r>
                        <a:rPr lang="en-US" altLang="zh-CN" dirty="0"/>
                        <a:t>Regular season</a:t>
                      </a:r>
                      <a:endParaRPr lang="zh-CN" altLang="en-US" dirty="0"/>
                    </a:p>
                  </a:txBody>
                  <a:tcPr/>
                </a:tc>
                <a:tc>
                  <a:txBody>
                    <a:bodyPr/>
                    <a:lstStyle/>
                    <a:p>
                      <a:r>
                        <a:rPr lang="en-US" altLang="zh-CN" dirty="0"/>
                        <a:t>Play-off</a:t>
                      </a:r>
                      <a:endParaRPr lang="zh-CN" altLang="en-US" dirty="0"/>
                    </a:p>
                  </a:txBody>
                  <a:tcPr/>
                </a:tc>
                <a:extLst>
                  <a:ext uri="{0D108BD9-81ED-4DB2-BD59-A6C34878D82A}">
                    <a16:rowId xmlns:a16="http://schemas.microsoft.com/office/drawing/2014/main" val="2260667738"/>
                  </a:ext>
                </a:extLst>
              </a:tr>
              <a:tr h="357853">
                <a:tc>
                  <a:txBody>
                    <a:bodyPr/>
                    <a:lstStyle/>
                    <a:p>
                      <a:r>
                        <a:rPr lang="en-US" altLang="zh-CN" dirty="0"/>
                        <a:t>Now ~ Oct 22</a:t>
                      </a:r>
                      <a:endParaRPr lang="zh-CN" altLang="en-US" dirty="0"/>
                    </a:p>
                  </a:txBody>
                  <a:tcPr/>
                </a:tc>
                <a:tc>
                  <a:txBody>
                    <a:bodyPr/>
                    <a:lstStyle/>
                    <a:p>
                      <a:r>
                        <a:rPr lang="en-US" altLang="zh-CN" dirty="0"/>
                        <a:t>Oct 15 ~ Dec 3 (6 weeks)</a:t>
                      </a:r>
                      <a:endParaRPr lang="zh-CN" altLang="en-US" dirty="0"/>
                    </a:p>
                  </a:txBody>
                  <a:tcPr/>
                </a:tc>
                <a:tc>
                  <a:txBody>
                    <a:bodyPr/>
                    <a:lstStyle/>
                    <a:p>
                      <a:r>
                        <a:rPr lang="en-US" altLang="zh-CN" dirty="0"/>
                        <a:t>Dec 4 ~ Dec 24</a:t>
                      </a:r>
                      <a:endParaRPr lang="zh-CN" altLang="en-US" dirty="0"/>
                    </a:p>
                  </a:txBody>
                  <a:tcPr/>
                </a:tc>
                <a:extLst>
                  <a:ext uri="{0D108BD9-81ED-4DB2-BD59-A6C34878D82A}">
                    <a16:rowId xmlns:a16="http://schemas.microsoft.com/office/drawing/2014/main" val="2339144639"/>
                  </a:ext>
                </a:extLst>
              </a:tr>
              <a:tr h="4250089">
                <a:tc>
                  <a:txBody>
                    <a:bodyPr/>
                    <a:lstStyle/>
                    <a:p>
                      <a:pPr marL="342900" indent="-342900">
                        <a:buAutoNum type="arabicPeriod"/>
                      </a:pPr>
                      <a:r>
                        <a:rPr lang="en-US" altLang="zh-CN" dirty="0"/>
                        <a:t>Team up</a:t>
                      </a:r>
                    </a:p>
                    <a:p>
                      <a:pPr marL="342900" indent="-342900">
                        <a:buAutoNum type="arabicPeriod"/>
                      </a:pPr>
                      <a:r>
                        <a:rPr lang="en-US" altLang="zh-CN" dirty="0"/>
                        <a:t>More than two month historical data will be sent to you as the initial training set. More data will be provided weekly as time goes by</a:t>
                      </a:r>
                    </a:p>
                    <a:p>
                      <a:pPr marL="342900" indent="-342900">
                        <a:buAutoNum type="arabicPeriod"/>
                      </a:pPr>
                      <a:r>
                        <a:rPr lang="en-US" altLang="zh-CN" dirty="0"/>
                        <a:t>You should read the instructions and demos carefully, play with data, then try to write your first strategy</a:t>
                      </a:r>
                      <a:endParaRPr lang="zh-CN" altLang="en-US" dirty="0"/>
                    </a:p>
                  </a:txBody>
                  <a:tcPr/>
                </a:tc>
                <a:tc>
                  <a:txBody>
                    <a:bodyPr/>
                    <a:lstStyle/>
                    <a:p>
                      <a:r>
                        <a:rPr lang="en-US" altLang="zh-CN" dirty="0"/>
                        <a:t>For each week:</a:t>
                      </a:r>
                    </a:p>
                    <a:p>
                      <a:pPr marL="342900" indent="-342900">
                        <a:buAutoNum type="arabicPeriod"/>
                      </a:pPr>
                      <a:r>
                        <a:rPr lang="en-US" altLang="zh-CN" dirty="0"/>
                        <a:t>Teams can upload new strategies before week starts (i.e. midnight of last Sunday) or just keep the old strategies for testing.</a:t>
                      </a:r>
                    </a:p>
                    <a:p>
                      <a:pPr marL="342900" indent="-342900">
                        <a:buAutoNum type="arabicPeriod"/>
                      </a:pPr>
                      <a:r>
                        <a:rPr lang="en-US" altLang="zh-CN" dirty="0"/>
                        <a:t>We will test strategies performance using data from this week (usually 5 trading days)</a:t>
                      </a:r>
                    </a:p>
                    <a:p>
                      <a:pPr marL="342900" indent="-342900">
                        <a:buAutoNum type="arabicPeriod"/>
                      </a:pPr>
                      <a:r>
                        <a:rPr lang="en-US" altLang="zh-CN" dirty="0"/>
                        <a:t>The performance leaderboard will be updated on Sunday</a:t>
                      </a:r>
                    </a:p>
                    <a:p>
                      <a:pPr marL="342900" indent="-342900">
                        <a:buAutoNum type="arabicPeriod"/>
                      </a:pPr>
                      <a:r>
                        <a:rPr lang="en-US" altLang="zh-CN" dirty="0"/>
                        <a:t>After that, new data from this week will be sent to you. You can add them to your training set</a:t>
                      </a:r>
                    </a:p>
                  </a:txBody>
                  <a:tcPr/>
                </a:tc>
                <a:tc>
                  <a:txBody>
                    <a:bodyPr/>
                    <a:lstStyle/>
                    <a:p>
                      <a:pPr marL="342900" indent="-342900">
                        <a:buAutoNum type="arabicPeriod"/>
                      </a:pPr>
                      <a:r>
                        <a:rPr lang="en-US" altLang="zh-CN" dirty="0"/>
                        <a:t>With the experience gained from regular season, you should write</a:t>
                      </a:r>
                      <a:r>
                        <a:rPr lang="zh-CN" altLang="en-US" dirty="0"/>
                        <a:t> </a:t>
                      </a:r>
                      <a:r>
                        <a:rPr lang="en-US" altLang="zh-CN" dirty="0"/>
                        <a:t>your “ultimate</a:t>
                      </a:r>
                      <a:r>
                        <a:rPr lang="zh-CN" altLang="en-US" dirty="0"/>
                        <a:t> </a:t>
                      </a:r>
                      <a:r>
                        <a:rPr lang="en-US" altLang="zh-CN" dirty="0"/>
                        <a:t>strategy” and upload it before Dec 17</a:t>
                      </a:r>
                    </a:p>
                    <a:p>
                      <a:pPr marL="342900" indent="-342900">
                        <a:buAutoNum type="arabicPeriod"/>
                      </a:pPr>
                      <a:r>
                        <a:rPr lang="en-US" altLang="zh-CN" dirty="0"/>
                        <a:t>Along with the code files, you should also upload a pdf report about the details of your strategies, including the methods, rationality, detailed process of data analysis, main result, etc.</a:t>
                      </a:r>
                    </a:p>
                    <a:p>
                      <a:pPr marL="342900" indent="-342900">
                        <a:buAutoNum type="arabicPeriod"/>
                      </a:pPr>
                      <a:r>
                        <a:rPr lang="en-US" altLang="zh-CN" dirty="0"/>
                        <a:t>We will grade your final report and test your strategies’ performance using the data from last week (Dec 18 ~ Dec 24)</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play-off</a:t>
                      </a:r>
                      <a:r>
                        <a:rPr lang="zh-CN" altLang="en-US" baseline="0" dirty="0"/>
                        <a:t> </a:t>
                      </a:r>
                      <a:r>
                        <a:rPr lang="en-US" altLang="zh-CN" baseline="0" dirty="0"/>
                        <a:t>contest</a:t>
                      </a:r>
                      <a:endParaRPr lang="en-US" altLang="zh-CN" dirty="0"/>
                    </a:p>
                  </a:txBody>
                  <a:tcPr/>
                </a:tc>
                <a:extLst>
                  <a:ext uri="{0D108BD9-81ED-4DB2-BD59-A6C34878D82A}">
                    <a16:rowId xmlns:a16="http://schemas.microsoft.com/office/drawing/2014/main" val="707568140"/>
                  </a:ext>
                </a:extLst>
              </a:tr>
            </a:tbl>
          </a:graphicData>
        </a:graphic>
      </p:graphicFrame>
    </p:spTree>
    <p:extLst>
      <p:ext uri="{BB962C8B-B14F-4D97-AF65-F5344CB8AC3E}">
        <p14:creationId xmlns:p14="http://schemas.microsoft.com/office/powerpoint/2010/main" val="332579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7C6CE-E500-4A47-BCCF-ADF217278292}"/>
              </a:ext>
            </a:extLst>
          </p:cNvPr>
          <p:cNvSpPr>
            <a:spLocks noGrp="1"/>
          </p:cNvSpPr>
          <p:nvPr>
            <p:ph type="title"/>
          </p:nvPr>
        </p:nvSpPr>
        <p:spPr/>
        <p:txBody>
          <a:bodyPr/>
          <a:lstStyle/>
          <a:p>
            <a:r>
              <a:rPr lang="en-US" altLang="zh-CN" dirty="0"/>
              <a:t>Scale of marks</a:t>
            </a:r>
            <a:endParaRPr lang="zh-CN" altLang="en-US" dirty="0"/>
          </a:p>
        </p:txBody>
      </p:sp>
      <p:graphicFrame>
        <p:nvGraphicFramePr>
          <p:cNvPr id="4" name="内容占位符 3">
            <a:extLst>
              <a:ext uri="{FF2B5EF4-FFF2-40B4-BE49-F238E27FC236}">
                <a16:creationId xmlns:a16="http://schemas.microsoft.com/office/drawing/2014/main" id="{F8A782CE-377A-4F47-8F2B-35A3EF05B4F5}"/>
              </a:ext>
            </a:extLst>
          </p:cNvPr>
          <p:cNvGraphicFramePr>
            <a:graphicFrameLocks noGrp="1"/>
          </p:cNvGraphicFramePr>
          <p:nvPr>
            <p:ph idx="1"/>
            <p:extLst>
              <p:ext uri="{D42A27DB-BD31-4B8C-83A1-F6EECF244321}">
                <p14:modId xmlns:p14="http://schemas.microsoft.com/office/powerpoint/2010/main" val="526549660"/>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632969">
                  <a:extLst>
                    <a:ext uri="{9D8B030D-6E8A-4147-A177-3AD203B41FA5}">
                      <a16:colId xmlns:a16="http://schemas.microsoft.com/office/drawing/2014/main" val="2398408327"/>
                    </a:ext>
                  </a:extLst>
                </a:gridCol>
                <a:gridCol w="2157274">
                  <a:extLst>
                    <a:ext uri="{9D8B030D-6E8A-4147-A177-3AD203B41FA5}">
                      <a16:colId xmlns:a16="http://schemas.microsoft.com/office/drawing/2014/main" val="1616463403"/>
                    </a:ext>
                  </a:extLst>
                </a:gridCol>
                <a:gridCol w="5725357">
                  <a:extLst>
                    <a:ext uri="{9D8B030D-6E8A-4147-A177-3AD203B41FA5}">
                      <a16:colId xmlns:a16="http://schemas.microsoft.com/office/drawing/2014/main" val="4056871691"/>
                    </a:ext>
                  </a:extLst>
                </a:gridCol>
              </a:tblGrid>
              <a:tr h="370840">
                <a:tc>
                  <a:txBody>
                    <a:bodyPr/>
                    <a:lstStyle/>
                    <a:p>
                      <a:pPr algn="l"/>
                      <a:endParaRPr lang="zh-CN" altLang="en-US" dirty="0"/>
                    </a:p>
                  </a:txBody>
                  <a:tcPr/>
                </a:tc>
                <a:tc>
                  <a:txBody>
                    <a:bodyPr/>
                    <a:lstStyle/>
                    <a:p>
                      <a:pPr algn="l"/>
                      <a:endParaRPr lang="zh-CN" altLang="en-US" dirty="0"/>
                    </a:p>
                  </a:txBody>
                  <a:tcPr/>
                </a:tc>
                <a:tc>
                  <a:txBody>
                    <a:bodyPr/>
                    <a:lstStyle/>
                    <a:p>
                      <a:pPr algn="l"/>
                      <a:endParaRPr lang="zh-CN" altLang="en-US"/>
                    </a:p>
                  </a:txBody>
                  <a:tcPr/>
                </a:tc>
                <a:extLst>
                  <a:ext uri="{0D108BD9-81ED-4DB2-BD59-A6C34878D82A}">
                    <a16:rowId xmlns:a16="http://schemas.microsoft.com/office/drawing/2014/main" val="1289094275"/>
                  </a:ext>
                </a:extLst>
              </a:tr>
              <a:tr h="370840">
                <a:tc gridSpan="2">
                  <a:txBody>
                    <a:bodyPr/>
                    <a:lstStyle/>
                    <a:p>
                      <a:pPr algn="l"/>
                      <a:r>
                        <a:rPr lang="en-US" altLang="zh-CN" dirty="0"/>
                        <a:t>Final Report</a:t>
                      </a:r>
                      <a:endParaRPr lang="zh-CN" altLang="en-US" dirty="0"/>
                    </a:p>
                  </a:txBody>
                  <a:tcPr/>
                </a:tc>
                <a:tc hMerge="1">
                  <a:txBody>
                    <a:bodyPr/>
                    <a:lstStyle/>
                    <a:p>
                      <a:pPr algn="ctr"/>
                      <a:endParaRPr lang="zh-CN" altLang="en-US" dirty="0"/>
                    </a:p>
                  </a:txBody>
                  <a:tcPr/>
                </a:tc>
                <a:tc>
                  <a:txBody>
                    <a:bodyPr/>
                    <a:lstStyle/>
                    <a:p>
                      <a:pPr algn="l"/>
                      <a:r>
                        <a:rPr lang="en-US" altLang="zh-CN" dirty="0"/>
                        <a:t>50%</a:t>
                      </a:r>
                      <a:endParaRPr lang="zh-CN" altLang="en-US" dirty="0"/>
                    </a:p>
                  </a:txBody>
                  <a:tcPr/>
                </a:tc>
                <a:extLst>
                  <a:ext uri="{0D108BD9-81ED-4DB2-BD59-A6C34878D82A}">
                    <a16:rowId xmlns:a16="http://schemas.microsoft.com/office/drawing/2014/main" val="3027180284"/>
                  </a:ext>
                </a:extLst>
              </a:tr>
              <a:tr h="370840">
                <a:tc rowSpan="2">
                  <a:txBody>
                    <a:bodyPr/>
                    <a:lstStyle/>
                    <a:p>
                      <a:pPr algn="l"/>
                      <a:r>
                        <a:rPr lang="en-US" altLang="zh-CN" dirty="0"/>
                        <a:t>Performance</a:t>
                      </a:r>
                      <a:endParaRPr lang="zh-CN" altLang="en-US" dirty="0"/>
                    </a:p>
                  </a:txBody>
                  <a:tcPr anchor="ctr"/>
                </a:tc>
                <a:tc>
                  <a:txBody>
                    <a:bodyPr/>
                    <a:lstStyle/>
                    <a:p>
                      <a:pPr algn="l"/>
                      <a:r>
                        <a:rPr lang="en-US" altLang="zh-CN" dirty="0"/>
                        <a:t>Regular season</a:t>
                      </a:r>
                      <a:endParaRPr lang="zh-CN" altLang="en-US" dirty="0"/>
                    </a:p>
                  </a:txBody>
                  <a:tcPr/>
                </a:tc>
                <a:tc rowSpan="2">
                  <a:txBody>
                    <a:bodyPr/>
                    <a:lstStyle/>
                    <a:p>
                      <a:pPr algn="l"/>
                      <a:r>
                        <a:rPr lang="en-US" altLang="zh-CN" dirty="0"/>
                        <a:t>50%</a:t>
                      </a:r>
                      <a:endParaRPr lang="zh-CN" altLang="en-US" dirty="0"/>
                    </a:p>
                  </a:txBody>
                  <a:tcPr anchor="ctr"/>
                </a:tc>
                <a:extLst>
                  <a:ext uri="{0D108BD9-81ED-4DB2-BD59-A6C34878D82A}">
                    <a16:rowId xmlns:a16="http://schemas.microsoft.com/office/drawing/2014/main" val="2055112506"/>
                  </a:ext>
                </a:extLst>
              </a:tr>
              <a:tr h="370840">
                <a:tc vMerge="1">
                  <a:txBody>
                    <a:bodyPr/>
                    <a:lstStyle/>
                    <a:p>
                      <a:endParaRPr lang="zh-CN" altLang="en-US" dirty="0"/>
                    </a:p>
                  </a:txBody>
                  <a:tcPr/>
                </a:tc>
                <a:tc>
                  <a:txBody>
                    <a:bodyPr/>
                    <a:lstStyle/>
                    <a:p>
                      <a:pPr algn="l"/>
                      <a:r>
                        <a:rPr lang="en-US" altLang="zh-CN" dirty="0"/>
                        <a:t>Play-off</a:t>
                      </a:r>
                      <a:endParaRPr lang="zh-CN" altLang="en-US" dirty="0"/>
                    </a:p>
                  </a:txBody>
                  <a:tcPr/>
                </a:tc>
                <a:tc vMerge="1">
                  <a:txBody>
                    <a:bodyPr/>
                    <a:lstStyle/>
                    <a:p>
                      <a:pPr algn="l"/>
                      <a:endParaRPr lang="zh-CN" altLang="en-US" dirty="0"/>
                    </a:p>
                  </a:txBody>
                  <a:tcPr/>
                </a:tc>
                <a:extLst>
                  <a:ext uri="{0D108BD9-81ED-4DB2-BD59-A6C34878D82A}">
                    <a16:rowId xmlns:a16="http://schemas.microsoft.com/office/drawing/2014/main" val="3046844669"/>
                  </a:ext>
                </a:extLst>
              </a:tr>
            </a:tbl>
          </a:graphicData>
        </a:graphic>
      </p:graphicFrame>
      <p:sp>
        <p:nvSpPr>
          <p:cNvPr id="5" name="文本框 4">
            <a:extLst>
              <a:ext uri="{FF2B5EF4-FFF2-40B4-BE49-F238E27FC236}">
                <a16:creationId xmlns:a16="http://schemas.microsoft.com/office/drawing/2014/main" id="{12261A18-4BE3-4F26-99ED-D1DB785DC0D7}"/>
              </a:ext>
            </a:extLst>
          </p:cNvPr>
          <p:cNvSpPr txBox="1"/>
          <p:nvPr/>
        </p:nvSpPr>
        <p:spPr>
          <a:xfrm>
            <a:off x="838200" y="3639845"/>
            <a:ext cx="10515600" cy="2862322"/>
          </a:xfrm>
          <a:prstGeom prst="rect">
            <a:avLst/>
          </a:prstGeom>
          <a:noFill/>
        </p:spPr>
        <p:txBody>
          <a:bodyPr wrap="square" rtlCol="0">
            <a:spAutoFit/>
          </a:bodyPr>
          <a:lstStyle/>
          <a:p>
            <a:r>
              <a:rPr lang="en-US" altLang="zh-CN" dirty="0"/>
              <a:t>Note:</a:t>
            </a:r>
          </a:p>
          <a:p>
            <a:pPr marL="342900" indent="-342900">
              <a:buFont typeface="+mj-lt"/>
              <a:buAutoNum type="arabicPeriod"/>
            </a:pPr>
            <a:r>
              <a:rPr lang="en-US" altLang="zh-CN" dirty="0"/>
              <a:t>The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your</a:t>
            </a:r>
            <a:r>
              <a:rPr lang="zh-CN" altLang="en-US" dirty="0"/>
              <a:t> </a:t>
            </a:r>
            <a:r>
              <a:rPr lang="en-US" altLang="zh-CN" dirty="0"/>
              <a:t>performance</a:t>
            </a:r>
            <a:r>
              <a:rPr lang="zh-CN" altLang="en-US" dirty="0"/>
              <a:t> </a:t>
            </a:r>
            <a:r>
              <a:rPr lang="en-US" altLang="zh-CN" dirty="0"/>
              <a:t>score</a:t>
            </a:r>
            <a:r>
              <a:rPr lang="zh-CN" altLang="en-US" dirty="0"/>
              <a:t> </a:t>
            </a:r>
            <a:r>
              <a:rPr lang="en-US" altLang="zh-CN" dirty="0"/>
              <a:t>that</a:t>
            </a:r>
            <a:r>
              <a:rPr lang="zh-CN" altLang="en-US" dirty="0"/>
              <a:t> </a:t>
            </a:r>
            <a:r>
              <a:rPr lang="en-US" altLang="zh-CN" dirty="0"/>
              <a:t>counts</a:t>
            </a:r>
            <a:r>
              <a:rPr lang="zh-CN" altLang="en-US" dirty="0"/>
              <a:t> </a:t>
            </a:r>
            <a:r>
              <a:rPr lang="en-US" altLang="zh-CN" dirty="0"/>
              <a:t>towards</a:t>
            </a:r>
            <a:r>
              <a:rPr lang="zh-CN" altLang="en-US" dirty="0"/>
              <a:t> </a:t>
            </a:r>
            <a:r>
              <a:rPr lang="en-US" altLang="zh-CN" dirty="0"/>
              <a:t>overall</a:t>
            </a:r>
            <a:r>
              <a:rPr lang="zh-CN" altLang="en-US" dirty="0"/>
              <a:t> </a:t>
            </a:r>
            <a:r>
              <a:rPr lang="en-US" altLang="zh-CN" dirty="0"/>
              <a:t>grade</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BEST</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your</a:t>
            </a:r>
            <a:r>
              <a:rPr lang="zh-CN" altLang="en-US" dirty="0"/>
              <a:t> </a:t>
            </a:r>
            <a:r>
              <a:rPr lang="en-US" altLang="zh-CN" dirty="0"/>
              <a:t>submission.</a:t>
            </a:r>
          </a:p>
          <a:p>
            <a:pPr marL="342900" indent="-342900">
              <a:buFont typeface="+mj-lt"/>
              <a:buAutoNum type="arabicPeriod"/>
            </a:pPr>
            <a:r>
              <a:rPr lang="en-US" altLang="zh-CN" dirty="0"/>
              <a:t>There</a:t>
            </a:r>
            <a:r>
              <a:rPr lang="zh-CN" altLang="en-US" dirty="0"/>
              <a:t> </a:t>
            </a:r>
            <a:r>
              <a:rPr lang="en-US" altLang="zh-CN" dirty="0"/>
              <a:t>are</a:t>
            </a:r>
            <a:r>
              <a:rPr lang="zh-CN" altLang="en-US" dirty="0"/>
              <a:t> </a:t>
            </a:r>
            <a:r>
              <a:rPr lang="en-US" altLang="zh-CN" dirty="0"/>
              <a:t>7</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testing</a:t>
            </a:r>
            <a:r>
              <a:rPr lang="zh-CN" altLang="en-US" dirty="0"/>
              <a:t> </a:t>
            </a:r>
            <a:r>
              <a:rPr lang="en-US" altLang="zh-CN" dirty="0"/>
              <a:t>chance</a:t>
            </a:r>
            <a:r>
              <a:rPr lang="zh-CN" altLang="en-US" dirty="0"/>
              <a:t> </a:t>
            </a:r>
            <a:r>
              <a:rPr lang="en-US" altLang="zh-CN" dirty="0"/>
              <a:t>for</a:t>
            </a:r>
            <a:r>
              <a:rPr lang="zh-CN" altLang="en-US" dirty="0"/>
              <a:t> </a:t>
            </a:r>
            <a:r>
              <a:rPr lang="en-US" altLang="zh-CN" dirty="0"/>
              <a:t>your</a:t>
            </a:r>
            <a:r>
              <a:rPr lang="zh-CN" altLang="en-US" dirty="0"/>
              <a:t> </a:t>
            </a:r>
            <a:r>
              <a:rPr lang="en-US" altLang="zh-CN" dirty="0"/>
              <a:t>team.</a:t>
            </a:r>
            <a:r>
              <a:rPr lang="zh-CN" altLang="en-US" dirty="0"/>
              <a:t> </a:t>
            </a:r>
            <a:r>
              <a:rPr lang="en-US" altLang="zh-CN" dirty="0"/>
              <a:t>6</a:t>
            </a:r>
            <a:r>
              <a:rPr lang="zh-CN" altLang="en-US" dirty="0"/>
              <a:t> </a:t>
            </a:r>
            <a:r>
              <a:rPr lang="en-US" altLang="zh-CN" dirty="0"/>
              <a:t>weeks</a:t>
            </a:r>
            <a:r>
              <a:rPr lang="zh-CN" altLang="en-US" dirty="0"/>
              <a:t> </a:t>
            </a:r>
            <a:r>
              <a:rPr lang="en-US" altLang="zh-CN" dirty="0"/>
              <a:t>for</a:t>
            </a:r>
            <a:r>
              <a:rPr lang="zh-CN" altLang="en-US" dirty="0"/>
              <a:t> </a:t>
            </a:r>
            <a:r>
              <a:rPr lang="en-US" altLang="zh-CN" dirty="0"/>
              <a:t>regular</a:t>
            </a:r>
            <a:r>
              <a:rPr lang="zh-CN" altLang="en-US" dirty="0"/>
              <a:t> </a:t>
            </a:r>
            <a:r>
              <a:rPr lang="en-US" altLang="zh-CN" dirty="0"/>
              <a:t>season</a:t>
            </a:r>
            <a:r>
              <a:rPr lang="zh-CN" altLang="en-US" dirty="0"/>
              <a:t> </a:t>
            </a:r>
            <a:r>
              <a:rPr lang="en-US" altLang="zh-CN" dirty="0"/>
              <a:t>and</a:t>
            </a:r>
            <a:r>
              <a:rPr lang="zh-CN" altLang="en-US" dirty="0"/>
              <a:t> </a:t>
            </a:r>
            <a:r>
              <a:rPr lang="en-US" altLang="zh-CN" dirty="0"/>
              <a:t>1</a:t>
            </a:r>
            <a:r>
              <a:rPr lang="zh-CN" altLang="en-US" dirty="0"/>
              <a:t> </a:t>
            </a:r>
            <a:r>
              <a:rPr lang="en-US" altLang="zh-CN" dirty="0"/>
              <a:t>week</a:t>
            </a:r>
            <a:r>
              <a:rPr lang="zh-CN" altLang="en-US" dirty="0"/>
              <a:t> </a:t>
            </a:r>
            <a:r>
              <a:rPr lang="en-US" altLang="zh-CN" dirty="0"/>
              <a:t>for</a:t>
            </a:r>
            <a:r>
              <a:rPr lang="zh-CN" altLang="en-US" dirty="0"/>
              <a:t> </a:t>
            </a:r>
            <a:r>
              <a:rPr lang="en-US" altLang="zh-CN" dirty="0"/>
              <a:t>the</a:t>
            </a:r>
            <a:r>
              <a:rPr lang="zh-CN" altLang="en-US" dirty="0"/>
              <a:t> </a:t>
            </a:r>
            <a:r>
              <a:rPr lang="en-US" altLang="zh-CN" dirty="0"/>
              <a:t>play-off.</a:t>
            </a:r>
            <a:r>
              <a:rPr lang="zh-CN" altLang="en-US" dirty="0"/>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will</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penalty</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your</a:t>
            </a:r>
            <a:r>
              <a:rPr lang="zh-CN" altLang="en-US" dirty="0">
                <a:solidFill>
                  <a:srgbClr val="FF0000"/>
                </a:solidFill>
              </a:rPr>
              <a:t> </a:t>
            </a:r>
            <a:r>
              <a:rPr lang="en-US" altLang="zh-CN" dirty="0">
                <a:solidFill>
                  <a:srgbClr val="FF0000"/>
                </a:solidFill>
              </a:rPr>
              <a:t>team</a:t>
            </a:r>
            <a:r>
              <a:rPr lang="zh-CN" altLang="en-US" dirty="0">
                <a:solidFill>
                  <a:srgbClr val="FF0000"/>
                </a:solidFill>
              </a:rPr>
              <a:t> </a:t>
            </a:r>
            <a:r>
              <a:rPr lang="en-US" altLang="zh-CN" dirty="0">
                <a:solidFill>
                  <a:srgbClr val="FF0000"/>
                </a:solidFill>
              </a:rPr>
              <a:t>do</a:t>
            </a:r>
            <a:r>
              <a:rPr lang="zh-CN" altLang="en-US" dirty="0">
                <a:solidFill>
                  <a:srgbClr val="FF0000"/>
                </a:solidFill>
              </a:rPr>
              <a:t> </a:t>
            </a:r>
            <a:r>
              <a:rPr lang="en-US" altLang="zh-CN" dirty="0">
                <a:solidFill>
                  <a:srgbClr val="FF0000"/>
                </a:solidFill>
              </a:rPr>
              <a:t>not</a:t>
            </a:r>
            <a:r>
              <a:rPr lang="zh-CN" altLang="en-US" dirty="0">
                <a:solidFill>
                  <a:srgbClr val="FF0000"/>
                </a:solidFill>
              </a:rPr>
              <a:t> </a:t>
            </a:r>
            <a:r>
              <a:rPr lang="en-US" altLang="zh-CN" dirty="0">
                <a:solidFill>
                  <a:srgbClr val="FF0000"/>
                </a:solidFill>
              </a:rPr>
              <a:t>choose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submit</a:t>
            </a:r>
            <a:r>
              <a:rPr lang="zh-CN" altLang="en-US" dirty="0">
                <a:solidFill>
                  <a:srgbClr val="FF0000"/>
                </a:solidFill>
              </a:rPr>
              <a:t> </a:t>
            </a:r>
            <a:r>
              <a:rPr lang="en-US" altLang="zh-CN" dirty="0">
                <a:solidFill>
                  <a:srgbClr val="FF0000"/>
                </a:solidFill>
              </a:rPr>
              <a:t>your</a:t>
            </a:r>
            <a:r>
              <a:rPr lang="zh-CN" altLang="en-US" dirty="0">
                <a:solidFill>
                  <a:srgbClr val="FF0000"/>
                </a:solidFill>
              </a:rPr>
              <a:t> </a:t>
            </a:r>
            <a:r>
              <a:rPr lang="en-US" altLang="zh-CN" dirty="0">
                <a:solidFill>
                  <a:srgbClr val="FF0000"/>
                </a:solidFill>
              </a:rPr>
              <a:t>week</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some</a:t>
            </a:r>
            <a:r>
              <a:rPr lang="zh-CN" altLang="en-US" dirty="0">
                <a:solidFill>
                  <a:srgbClr val="FF0000"/>
                </a:solidFill>
              </a:rPr>
              <a:t> </a:t>
            </a:r>
            <a:r>
              <a:rPr lang="en-US" altLang="zh-CN" dirty="0">
                <a:solidFill>
                  <a:srgbClr val="FF0000"/>
                </a:solidFill>
              </a:rPr>
              <a:t>weeks</a:t>
            </a:r>
            <a:r>
              <a:rPr lang="en-US" altLang="zh-CN" dirty="0"/>
              <a:t>.</a:t>
            </a:r>
            <a:r>
              <a:rPr lang="zh-CN" altLang="en-US" dirty="0"/>
              <a:t> </a:t>
            </a:r>
            <a:r>
              <a:rPr lang="en-US" altLang="zh-CN" dirty="0"/>
              <a:t>But</a:t>
            </a:r>
            <a:r>
              <a:rPr lang="zh-CN" altLang="en-US" dirty="0"/>
              <a:t> </a:t>
            </a:r>
            <a:r>
              <a:rPr lang="en-US" altLang="zh-CN" dirty="0"/>
              <a:t>the</a:t>
            </a:r>
            <a:r>
              <a:rPr lang="zh-CN" altLang="en-US" dirty="0"/>
              <a:t> </a:t>
            </a:r>
            <a:r>
              <a:rPr lang="en-US" altLang="zh-CN" dirty="0"/>
              <a:t>more</a:t>
            </a:r>
            <a:r>
              <a:rPr lang="zh-CN" altLang="en-US" dirty="0"/>
              <a:t> </a:t>
            </a:r>
            <a:r>
              <a:rPr lang="en-US" altLang="zh-CN" dirty="0"/>
              <a:t>weeks</a:t>
            </a:r>
            <a:r>
              <a:rPr lang="zh-CN" altLang="en-US" dirty="0"/>
              <a:t> </a:t>
            </a:r>
            <a:r>
              <a:rPr lang="en-US" altLang="zh-CN" dirty="0"/>
              <a:t>you</a:t>
            </a:r>
            <a:r>
              <a:rPr lang="zh-CN" altLang="en-US" dirty="0"/>
              <a:t> </a:t>
            </a:r>
            <a:r>
              <a:rPr lang="en-US" altLang="zh-CN" dirty="0"/>
              <a:t>join</a:t>
            </a:r>
            <a:r>
              <a:rPr lang="zh-CN" altLang="en-US" dirty="0"/>
              <a:t> </a:t>
            </a:r>
            <a:r>
              <a:rPr lang="en-US" altLang="zh-CN" dirty="0"/>
              <a:t>in,</a:t>
            </a:r>
            <a:r>
              <a:rPr lang="zh-CN" altLang="en-US" dirty="0"/>
              <a:t> </a:t>
            </a:r>
            <a:r>
              <a:rPr lang="en-US" altLang="zh-CN" dirty="0"/>
              <a:t>the</a:t>
            </a:r>
            <a:r>
              <a:rPr lang="zh-CN" altLang="en-US" dirty="0"/>
              <a:t> </a:t>
            </a:r>
            <a:r>
              <a:rPr lang="en-US" altLang="zh-CN" dirty="0"/>
              <a:t>more</a:t>
            </a:r>
            <a:r>
              <a:rPr lang="zh-CN" altLang="en-US" dirty="0"/>
              <a:t> </a:t>
            </a:r>
            <a:r>
              <a:rPr lang="en-US" altLang="zh-CN" dirty="0"/>
              <a:t>chance</a:t>
            </a:r>
            <a:r>
              <a:rPr lang="zh-CN" altLang="en-US" dirty="0"/>
              <a:t> </a:t>
            </a:r>
            <a:r>
              <a:rPr lang="en-US" altLang="zh-CN" dirty="0"/>
              <a:t>your</a:t>
            </a:r>
            <a:r>
              <a:rPr lang="zh-CN" altLang="en-US" dirty="0"/>
              <a:t> </a:t>
            </a:r>
            <a:r>
              <a:rPr lang="en-US" altLang="zh-CN" dirty="0"/>
              <a:t>team</a:t>
            </a:r>
            <a:r>
              <a:rPr lang="zh-CN" altLang="en-US" dirty="0"/>
              <a:t> </a:t>
            </a:r>
            <a:r>
              <a:rPr lang="en-US" altLang="zh-CN" dirty="0"/>
              <a:t>may</a:t>
            </a:r>
            <a:r>
              <a:rPr lang="zh-CN" altLang="en-US" dirty="0"/>
              <a:t> </a:t>
            </a:r>
            <a:r>
              <a:rPr lang="en-US" altLang="zh-CN" dirty="0"/>
              <a:t>get</a:t>
            </a:r>
            <a:r>
              <a:rPr lang="zh-CN" altLang="en-US" dirty="0"/>
              <a:t> </a:t>
            </a:r>
            <a:r>
              <a:rPr lang="en-US" altLang="zh-CN" dirty="0"/>
              <a:t>a</a:t>
            </a:r>
            <a:r>
              <a:rPr lang="zh-CN" altLang="en-US" dirty="0"/>
              <a:t> </a:t>
            </a:r>
            <a:r>
              <a:rPr lang="en-US" altLang="zh-CN" dirty="0"/>
              <a:t>good</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On</a:t>
            </a:r>
            <a:r>
              <a:rPr lang="zh-CN" altLang="en-US" dirty="0"/>
              <a:t> </a:t>
            </a:r>
            <a:r>
              <a:rPr lang="en-US" altLang="zh-CN" dirty="0"/>
              <a:t>the</a:t>
            </a:r>
            <a:r>
              <a:rPr lang="zh-CN" altLang="en-US" dirty="0"/>
              <a:t> </a:t>
            </a:r>
            <a:r>
              <a:rPr lang="en-US" altLang="zh-CN" dirty="0"/>
              <a:t>other</a:t>
            </a:r>
            <a:r>
              <a:rPr lang="zh-CN" altLang="en-US" dirty="0"/>
              <a:t> </a:t>
            </a:r>
            <a:r>
              <a:rPr lang="en-US" altLang="zh-CN" dirty="0"/>
              <a:t>hand,</a:t>
            </a:r>
            <a:r>
              <a:rPr lang="zh-CN" altLang="en-US" dirty="0"/>
              <a:t> </a:t>
            </a:r>
            <a:r>
              <a:rPr lang="en-US" altLang="zh-CN" dirty="0"/>
              <a:t>if</a:t>
            </a:r>
            <a:r>
              <a:rPr lang="zh-CN" altLang="en-US" dirty="0"/>
              <a:t> </a:t>
            </a:r>
            <a:r>
              <a:rPr lang="en-US" altLang="zh-CN" dirty="0"/>
              <a:t>your</a:t>
            </a:r>
            <a:r>
              <a:rPr lang="zh-CN" altLang="en-US" dirty="0"/>
              <a:t> </a:t>
            </a:r>
            <a:r>
              <a:rPr lang="en-US" altLang="zh-CN" dirty="0"/>
              <a:t>team</a:t>
            </a:r>
            <a:r>
              <a:rPr lang="zh-CN" altLang="en-US" dirty="0"/>
              <a:t> </a:t>
            </a:r>
            <a:r>
              <a:rPr lang="en-US" altLang="zh-CN" dirty="0"/>
              <a:t>only</a:t>
            </a:r>
            <a:r>
              <a:rPr lang="zh-CN" altLang="en-US" dirty="0"/>
              <a:t> </a:t>
            </a:r>
            <a:r>
              <a:rPr lang="en-US" altLang="zh-CN" dirty="0"/>
              <a:t>submit</a:t>
            </a:r>
            <a:r>
              <a:rPr lang="zh-CN" altLang="en-US" dirty="0"/>
              <a:t> </a:t>
            </a:r>
            <a:r>
              <a:rPr lang="en-US" altLang="zh-CN" dirty="0"/>
              <a:t>your</a:t>
            </a:r>
            <a:r>
              <a:rPr lang="zh-CN" altLang="en-US" dirty="0"/>
              <a:t> </a:t>
            </a:r>
            <a:r>
              <a:rPr lang="en-US" altLang="zh-CN" dirty="0"/>
              <a:t>work</a:t>
            </a:r>
            <a:r>
              <a:rPr lang="zh-CN" altLang="en-US" dirty="0"/>
              <a:t> </a:t>
            </a:r>
            <a:r>
              <a:rPr lang="en-US" altLang="zh-CN" dirty="0"/>
              <a:t>on</a:t>
            </a:r>
            <a:r>
              <a:rPr lang="zh-CN" altLang="en-US" dirty="0"/>
              <a:t> </a:t>
            </a:r>
            <a:r>
              <a:rPr lang="en-US" altLang="zh-CN" dirty="0"/>
              <a:t>one</a:t>
            </a:r>
            <a:r>
              <a:rPr lang="zh-CN" altLang="en-US" dirty="0"/>
              <a:t> </a:t>
            </a:r>
            <a:r>
              <a:rPr lang="en-US" altLang="zh-CN" dirty="0"/>
              <a:t>or</a:t>
            </a:r>
            <a:r>
              <a:rPr lang="zh-CN" altLang="en-US" dirty="0"/>
              <a:t> </a:t>
            </a:r>
            <a:r>
              <a:rPr lang="en-US" altLang="zh-CN" dirty="0"/>
              <a:t>two</a:t>
            </a:r>
            <a:r>
              <a:rPr lang="zh-CN" altLang="en-US" dirty="0"/>
              <a:t> </a:t>
            </a:r>
            <a:r>
              <a:rPr lang="en-US" altLang="zh-CN" dirty="0"/>
              <a:t>weeks,</a:t>
            </a:r>
            <a:r>
              <a:rPr lang="zh-CN" altLang="en-US" dirty="0"/>
              <a:t> </a:t>
            </a:r>
            <a:r>
              <a:rPr lang="en-US" altLang="zh-CN" dirty="0"/>
              <a:t>your</a:t>
            </a:r>
            <a:r>
              <a:rPr lang="zh-CN" altLang="en-US" dirty="0"/>
              <a:t> </a:t>
            </a:r>
            <a:r>
              <a:rPr lang="en-US" altLang="zh-CN" dirty="0"/>
              <a:t>performance</a:t>
            </a:r>
            <a:r>
              <a:rPr lang="zh-CN" altLang="en-US" dirty="0"/>
              <a:t> </a:t>
            </a:r>
            <a:r>
              <a:rPr lang="en-US" altLang="zh-CN" dirty="0"/>
              <a:t>score</a:t>
            </a:r>
            <a:r>
              <a:rPr lang="zh-CN" altLang="en-US" dirty="0"/>
              <a:t> </a:t>
            </a:r>
            <a:r>
              <a:rPr lang="en-US" altLang="zh-CN" dirty="0"/>
              <a:t>may</a:t>
            </a:r>
            <a:r>
              <a:rPr lang="zh-CN" altLang="en-US" dirty="0"/>
              <a:t> </a:t>
            </a:r>
            <a:r>
              <a:rPr lang="en-US" altLang="zh-CN" dirty="0"/>
              <a:t>have</a:t>
            </a:r>
            <a:r>
              <a:rPr lang="zh-CN" altLang="en-US" dirty="0"/>
              <a:t> </a:t>
            </a:r>
            <a:r>
              <a:rPr lang="en-US" altLang="zh-CN" dirty="0"/>
              <a:t>a</a:t>
            </a:r>
            <a:r>
              <a:rPr lang="zh-CN" altLang="en-US" dirty="0"/>
              <a:t> </a:t>
            </a:r>
            <a:r>
              <a:rPr lang="en-US" altLang="zh-CN" dirty="0"/>
              <a:t>risk</a:t>
            </a:r>
            <a:r>
              <a:rPr lang="zh-CN" altLang="en-US" dirty="0"/>
              <a:t> </a:t>
            </a:r>
            <a:r>
              <a:rPr lang="en-US" altLang="zh-CN" dirty="0"/>
              <a:t>of</a:t>
            </a:r>
            <a:r>
              <a:rPr lang="zh-CN" altLang="en-US" dirty="0"/>
              <a:t> </a:t>
            </a:r>
            <a:r>
              <a:rPr lang="en-US" altLang="zh-CN" dirty="0"/>
              <a:t>being</a:t>
            </a:r>
            <a:r>
              <a:rPr lang="zh-CN" altLang="en-US" dirty="0"/>
              <a:t> </a:t>
            </a:r>
            <a:r>
              <a:rPr lang="en-US" altLang="zh-CN" dirty="0"/>
              <a:t>bad</a:t>
            </a:r>
            <a:r>
              <a:rPr lang="zh-CN" altLang="en-US" dirty="0"/>
              <a:t> </a:t>
            </a:r>
            <a:r>
              <a:rPr lang="en-US" altLang="zh-CN" dirty="0"/>
              <a:t>due</a:t>
            </a:r>
            <a:r>
              <a:rPr lang="zh-CN" altLang="en-US" dirty="0"/>
              <a:t> </a:t>
            </a:r>
            <a:r>
              <a:rPr lang="en-US" altLang="zh-CN" dirty="0"/>
              <a:t>to</a:t>
            </a:r>
            <a:r>
              <a:rPr lang="zh-CN" altLang="en-US" dirty="0"/>
              <a:t> </a:t>
            </a:r>
            <a:r>
              <a:rPr lang="en-US" altLang="zh-CN" dirty="0"/>
              <a:t>occasional</a:t>
            </a:r>
            <a:r>
              <a:rPr lang="zh-CN" altLang="en-US" dirty="0"/>
              <a:t> </a:t>
            </a:r>
            <a:r>
              <a:rPr lang="en-US" altLang="zh-CN" dirty="0"/>
              <a:t>issues.</a:t>
            </a:r>
          </a:p>
          <a:p>
            <a:pPr marL="342900" indent="-342900">
              <a:buFont typeface="+mj-lt"/>
              <a:buAutoNum type="arabicPeriod"/>
            </a:pPr>
            <a:r>
              <a:rPr lang="en-US" altLang="zh-CN" dirty="0"/>
              <a:t>Leader</a:t>
            </a:r>
            <a:r>
              <a:rPr lang="zh-CN" altLang="en-US" dirty="0"/>
              <a:t> </a:t>
            </a:r>
            <a:r>
              <a:rPr lang="en-US" altLang="zh-CN" dirty="0"/>
              <a:t>board</a:t>
            </a:r>
            <a:r>
              <a:rPr lang="zh-CN" altLang="en-US" dirty="0"/>
              <a:t> </a:t>
            </a:r>
            <a:r>
              <a:rPr lang="en-US" altLang="zh-CN" dirty="0"/>
              <a:t>will</a:t>
            </a:r>
            <a:r>
              <a:rPr lang="zh-CN" altLang="en-US" dirty="0"/>
              <a:t> </a:t>
            </a:r>
            <a:r>
              <a:rPr lang="en-US" altLang="zh-CN" dirty="0"/>
              <a:t>be</a:t>
            </a:r>
            <a:r>
              <a:rPr lang="zh-CN" altLang="en-US" dirty="0"/>
              <a:t> </a:t>
            </a:r>
            <a:r>
              <a:rPr lang="en-US" altLang="zh-CN" dirty="0"/>
              <a:t>published</a:t>
            </a:r>
            <a:r>
              <a:rPr lang="zh-CN" altLang="en-US" dirty="0"/>
              <a:t> </a:t>
            </a:r>
            <a:r>
              <a:rPr lang="en-US" altLang="zh-CN" dirty="0"/>
              <a:t>every</a:t>
            </a:r>
            <a:r>
              <a:rPr lang="zh-CN" altLang="en-US" dirty="0"/>
              <a:t> </a:t>
            </a:r>
            <a:r>
              <a:rPr lang="en-US" altLang="zh-CN" dirty="0"/>
              <a:t>week</a:t>
            </a:r>
            <a:r>
              <a:rPr lang="zh-CN" altLang="en-US" dirty="0"/>
              <a:t> </a:t>
            </a:r>
            <a:r>
              <a:rPr lang="en-US" altLang="zh-CN" dirty="0"/>
              <a:t>since</a:t>
            </a:r>
            <a:r>
              <a:rPr lang="zh-CN" altLang="en-US" dirty="0"/>
              <a:t> </a:t>
            </a:r>
            <a:r>
              <a:rPr lang="en-US" altLang="zh-CN" dirty="0"/>
              <a:t>regular</a:t>
            </a:r>
            <a:r>
              <a:rPr lang="zh-CN" altLang="en-US" dirty="0"/>
              <a:t> </a:t>
            </a:r>
            <a:r>
              <a:rPr lang="en-US" altLang="zh-CN" dirty="0"/>
              <a:t>season</a:t>
            </a:r>
            <a:r>
              <a:rPr lang="zh-CN" altLang="en-US" dirty="0"/>
              <a:t> </a:t>
            </a:r>
            <a:r>
              <a:rPr lang="en-US" altLang="zh-CN" dirty="0"/>
              <a:t>starts.</a:t>
            </a:r>
            <a:r>
              <a:rPr lang="zh-CN" altLang="en-US" dirty="0"/>
              <a:t> </a:t>
            </a:r>
            <a:r>
              <a:rPr lang="en-US" altLang="zh-CN" dirty="0"/>
              <a:t>There</a:t>
            </a:r>
            <a:r>
              <a:rPr lang="zh-CN" altLang="en-US" dirty="0"/>
              <a:t> </a:t>
            </a:r>
            <a:r>
              <a:rPr lang="en-US" altLang="zh-CN" dirty="0"/>
              <a:t>will</a:t>
            </a:r>
            <a:r>
              <a:rPr lang="zh-CN" altLang="en-US" dirty="0"/>
              <a:t> </a:t>
            </a:r>
            <a:r>
              <a:rPr lang="en-US" altLang="zh-CN" dirty="0"/>
              <a:t>be</a:t>
            </a:r>
            <a:r>
              <a:rPr lang="zh-CN" altLang="en-US" dirty="0"/>
              <a:t> </a:t>
            </a:r>
            <a:r>
              <a:rPr lang="en-US" altLang="zh-CN" dirty="0"/>
              <a:t>extra</a:t>
            </a:r>
            <a:r>
              <a:rPr lang="zh-CN" altLang="en-US" dirty="0"/>
              <a:t> </a:t>
            </a:r>
            <a:r>
              <a:rPr lang="en-US" altLang="zh-CN" dirty="0"/>
              <a:t>reward</a:t>
            </a:r>
            <a:r>
              <a:rPr lang="zh-CN" altLang="en-US" dirty="0"/>
              <a:t> </a:t>
            </a:r>
            <a:r>
              <a:rPr lang="en-US" altLang="zh-CN" dirty="0"/>
              <a:t>for</a:t>
            </a:r>
            <a:r>
              <a:rPr lang="zh-CN" altLang="en-US" dirty="0"/>
              <a:t> </a:t>
            </a:r>
            <a:r>
              <a:rPr lang="en-US" altLang="zh-CN" dirty="0"/>
              <a:t>the</a:t>
            </a:r>
            <a:r>
              <a:rPr lang="zh-CN" altLang="en-US" dirty="0"/>
              <a:t> </a:t>
            </a:r>
            <a:r>
              <a:rPr lang="en-US" altLang="zh-CN" dirty="0"/>
              <a:t>front-runners</a:t>
            </a:r>
            <a:r>
              <a:rPr lang="zh-CN" altLang="en-US" dirty="0"/>
              <a:t> </a:t>
            </a:r>
            <a:r>
              <a:rPr lang="en-US" altLang="zh-CN" dirty="0"/>
              <a:t>of</a:t>
            </a:r>
            <a:r>
              <a:rPr lang="zh-CN" altLang="en-US" dirty="0"/>
              <a:t> </a:t>
            </a:r>
            <a:r>
              <a:rPr lang="en-US" altLang="zh-CN" dirty="0"/>
              <a:t>the</a:t>
            </a:r>
            <a:r>
              <a:rPr lang="zh-CN" altLang="en-US" dirty="0"/>
              <a:t> </a:t>
            </a:r>
            <a:r>
              <a:rPr lang="en-US" altLang="zh-CN" dirty="0"/>
              <a:t>leader</a:t>
            </a:r>
            <a:r>
              <a:rPr lang="zh-CN" altLang="en-US" dirty="0"/>
              <a:t> </a:t>
            </a:r>
            <a:r>
              <a:rPr lang="en-US" altLang="zh-CN" dirty="0"/>
              <a:t>board.</a:t>
            </a:r>
          </a:p>
        </p:txBody>
      </p:sp>
    </p:spTree>
    <p:extLst>
      <p:ext uri="{BB962C8B-B14F-4D97-AF65-F5344CB8AC3E}">
        <p14:creationId xmlns:p14="http://schemas.microsoft.com/office/powerpoint/2010/main" val="18560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1CD22-1B1B-43EE-99F4-9B63010CC09D}"/>
              </a:ext>
            </a:extLst>
          </p:cNvPr>
          <p:cNvSpPr>
            <a:spLocks noGrp="1"/>
          </p:cNvSpPr>
          <p:nvPr>
            <p:ph type="title"/>
          </p:nvPr>
        </p:nvSpPr>
        <p:spPr/>
        <p:txBody>
          <a:bodyPr/>
          <a:lstStyle/>
          <a:p>
            <a:r>
              <a:rPr lang="en-US" altLang="zh-CN" dirty="0">
                <a:solidFill>
                  <a:srgbClr val="FF0000"/>
                </a:solidFill>
              </a:rPr>
              <a:t>Important! </a:t>
            </a:r>
            <a:r>
              <a:rPr lang="en-US" altLang="zh-CN" dirty="0"/>
              <a:t>How to upload your strategy</a:t>
            </a:r>
            <a:endParaRPr lang="zh-CN" altLang="en-US" dirty="0"/>
          </a:p>
        </p:txBody>
      </p:sp>
      <p:sp>
        <p:nvSpPr>
          <p:cNvPr id="3" name="内容占位符 2">
            <a:extLst>
              <a:ext uri="{FF2B5EF4-FFF2-40B4-BE49-F238E27FC236}">
                <a16:creationId xmlns:a16="http://schemas.microsoft.com/office/drawing/2014/main" id="{6C544413-C71E-4E64-A957-22BE771167B9}"/>
              </a:ext>
            </a:extLst>
          </p:cNvPr>
          <p:cNvSpPr>
            <a:spLocks noGrp="1"/>
          </p:cNvSpPr>
          <p:nvPr>
            <p:ph idx="1"/>
          </p:nvPr>
        </p:nvSpPr>
        <p:spPr>
          <a:xfrm>
            <a:off x="838200" y="1825625"/>
            <a:ext cx="10515600" cy="4351338"/>
          </a:xfrm>
        </p:spPr>
        <p:txBody>
          <a:bodyPr>
            <a:normAutofit lnSpcReduction="10000"/>
          </a:bodyPr>
          <a:lstStyle/>
          <a:p>
            <a:pPr marL="514350" indent="-514350">
              <a:buFont typeface="+mj-lt"/>
              <a:buAutoNum type="arabicPeriod"/>
            </a:pPr>
            <a:r>
              <a:rPr lang="en-US" altLang="zh-CN" dirty="0"/>
              <a:t>Create a folder whose name is your team name. The folder name should only contain </a:t>
            </a:r>
            <a:r>
              <a:rPr lang="en-US" altLang="zh-CN" dirty="0" err="1"/>
              <a:t>a~z</a:t>
            </a:r>
            <a:r>
              <a:rPr lang="en-US" altLang="zh-CN" dirty="0"/>
              <a:t>, A~Z, 0~9 and underscore and not be too long. If your team name containing illegal characters (like Chinese characters) or too long, try to use some shorthand, pinyin etc. and report the name to TA.</a:t>
            </a:r>
          </a:p>
          <a:p>
            <a:pPr marL="514350" indent="-514350">
              <a:buFont typeface="+mj-lt"/>
              <a:buAutoNum type="arabicPeriod"/>
            </a:pPr>
            <a:r>
              <a:rPr lang="en-US" altLang="zh-CN" dirty="0"/>
              <a:t>In this folder, there must have a “</a:t>
            </a:r>
            <a:r>
              <a:rPr lang="en-US" altLang="zh-CN" dirty="0" err="1"/>
              <a:t>strategy.R</a:t>
            </a:r>
            <a:r>
              <a:rPr lang="en-US" altLang="zh-CN" dirty="0"/>
              <a:t>” file. You can also add other facility files in this folder. See the comments in demos for more information.</a:t>
            </a:r>
          </a:p>
          <a:p>
            <a:pPr marL="514350" indent="-514350">
              <a:buFont typeface="+mj-lt"/>
              <a:buAutoNum type="arabicPeriod"/>
            </a:pPr>
            <a:r>
              <a:rPr lang="en-US" altLang="zh-CN" dirty="0"/>
              <a:t>Make sure your </a:t>
            </a:r>
            <a:r>
              <a:rPr lang="en-US" altLang="zh-CN" dirty="0" err="1"/>
              <a:t>strategy.R</a:t>
            </a:r>
            <a:r>
              <a:rPr lang="en-US" altLang="zh-CN" dirty="0"/>
              <a:t> can pass the testing program (</a:t>
            </a:r>
            <a:r>
              <a:rPr lang="en-US" altLang="zh-CN" dirty="0" err="1"/>
              <a:t>test.R</a:t>
            </a:r>
            <a:r>
              <a:rPr lang="en-US" altLang="zh-CN" dirty="0"/>
              <a:t>) without error (You may need to reset the working folder and data path in </a:t>
            </a:r>
            <a:r>
              <a:rPr lang="en-US" altLang="zh-CN" dirty="0" err="1"/>
              <a:t>test.R</a:t>
            </a:r>
            <a:r>
              <a:rPr lang="en-US" altLang="zh-CN" dirty="0"/>
              <a:t> firstly).</a:t>
            </a:r>
          </a:p>
        </p:txBody>
      </p:sp>
    </p:spTree>
    <p:extLst>
      <p:ext uri="{BB962C8B-B14F-4D97-AF65-F5344CB8AC3E}">
        <p14:creationId xmlns:p14="http://schemas.microsoft.com/office/powerpoint/2010/main" val="32140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0000"/>
                </a:solidFill>
              </a:rPr>
              <a:t>Important! </a:t>
            </a:r>
            <a:r>
              <a:rPr lang="en-US" altLang="zh-CN" dirty="0"/>
              <a:t>How to upload your strategy</a:t>
            </a:r>
            <a:endParaRPr lang="en-US" dirty="0"/>
          </a:p>
        </p:txBody>
      </p:sp>
      <p:sp>
        <p:nvSpPr>
          <p:cNvPr id="4" name="Content Placeholder 3"/>
          <p:cNvSpPr>
            <a:spLocks noGrp="1"/>
          </p:cNvSpPr>
          <p:nvPr>
            <p:ph sz="half" idx="2"/>
          </p:nvPr>
        </p:nvSpPr>
        <p:spPr>
          <a:xfrm>
            <a:off x="5272644" y="1825625"/>
            <a:ext cx="6081156" cy="4351338"/>
          </a:xfrm>
        </p:spPr>
        <p:txBody>
          <a:bodyPr>
            <a:normAutofit fontScale="77500" lnSpcReduction="20000"/>
          </a:bodyPr>
          <a:lstStyle/>
          <a:p>
            <a:r>
              <a:rPr lang="en-US" altLang="zh-CN" dirty="0"/>
              <a:t>If you feel OK, zip the folder to a .zip file, whose name is also your team name, then upload this zip file to </a:t>
            </a:r>
            <a:r>
              <a:rPr lang="en-US" altLang="zh-CN" dirty="0">
                <a:solidFill>
                  <a:srgbClr val="0070C0"/>
                </a:solidFill>
              </a:rPr>
              <a:t>https://docs.google.com/forms/d/1gxm_ZNTJu_bPtY9iVZMyj4qq3VH4X6TiK6QHiXZyKdA </a:t>
            </a:r>
            <a:r>
              <a:rPr lang="en-US" altLang="zh-CN" dirty="0"/>
              <a:t>(need a google account to upload files)</a:t>
            </a:r>
            <a:endParaRPr lang="zh-CN" altLang="en-US" dirty="0"/>
          </a:p>
          <a:p>
            <a:r>
              <a:rPr lang="en-US" altLang="zh-CN" dirty="0"/>
              <a:t>Choose</a:t>
            </a:r>
            <a:r>
              <a:rPr lang="zh-CN" altLang="en-US" dirty="0"/>
              <a:t> </a:t>
            </a:r>
            <a:r>
              <a:rPr lang="en-US" altLang="zh-CN" dirty="0"/>
              <a:t>the</a:t>
            </a:r>
            <a:r>
              <a:rPr lang="zh-CN" altLang="en-US" dirty="0"/>
              <a:t> </a:t>
            </a:r>
            <a:r>
              <a:rPr lang="en-US" altLang="zh-CN" dirty="0"/>
              <a:t>proper</a:t>
            </a:r>
            <a:r>
              <a:rPr lang="zh-CN" altLang="en-US" dirty="0"/>
              <a:t> </a:t>
            </a:r>
            <a:r>
              <a:rPr lang="en-US" altLang="zh-CN" dirty="0"/>
              <a:t>address</a:t>
            </a:r>
            <a:r>
              <a:rPr lang="zh-CN" altLang="en-US" dirty="0"/>
              <a:t> </a:t>
            </a:r>
            <a:r>
              <a:rPr lang="en-US" altLang="zh-CN" dirty="0"/>
              <a:t>to</a:t>
            </a:r>
            <a:r>
              <a:rPr lang="zh-CN" altLang="en-US" dirty="0"/>
              <a:t> </a:t>
            </a:r>
            <a:r>
              <a:rPr lang="en-US" altLang="zh-CN" dirty="0"/>
              <a:t>upload</a:t>
            </a:r>
            <a:r>
              <a:rPr lang="zh-CN" altLang="en-US" dirty="0"/>
              <a:t> </a:t>
            </a:r>
            <a:r>
              <a:rPr lang="en-US" altLang="zh-CN" dirty="0"/>
              <a:t>your</a:t>
            </a:r>
            <a:r>
              <a:rPr lang="zh-CN" altLang="en-US" dirty="0"/>
              <a:t> </a:t>
            </a:r>
            <a:r>
              <a:rPr lang="en-US" altLang="zh-CN" dirty="0"/>
              <a:t>file</a:t>
            </a:r>
            <a:r>
              <a:rPr lang="zh-CN" altLang="en-US" dirty="0"/>
              <a:t> </a:t>
            </a:r>
            <a:r>
              <a:rPr lang="en-US" altLang="zh-CN" dirty="0"/>
              <a:t>before</a:t>
            </a:r>
            <a:r>
              <a:rPr lang="zh-CN" altLang="en-US" dirty="0"/>
              <a:t> </a:t>
            </a:r>
            <a:r>
              <a:rPr lang="en-US" altLang="zh-CN" dirty="0"/>
              <a:t>deadline.</a:t>
            </a:r>
            <a:r>
              <a:rPr lang="zh-CN" altLang="en-US" dirty="0"/>
              <a:t> </a:t>
            </a:r>
            <a:r>
              <a:rPr lang="en-US" altLang="zh-CN" dirty="0"/>
              <a:t>After</a:t>
            </a:r>
            <a:r>
              <a:rPr lang="zh-CN" altLang="en-US" dirty="0"/>
              <a:t> </a:t>
            </a:r>
            <a:r>
              <a:rPr lang="en-US" altLang="zh-CN" dirty="0"/>
              <a:t>deadline,</a:t>
            </a:r>
            <a:r>
              <a:rPr lang="zh-CN" altLang="en-US" dirty="0"/>
              <a:t> </a:t>
            </a:r>
            <a:r>
              <a:rPr lang="en-US" altLang="zh-CN" dirty="0"/>
              <a:t>all</a:t>
            </a:r>
            <a:r>
              <a:rPr lang="zh-CN" altLang="en-US" dirty="0"/>
              <a:t> </a:t>
            </a:r>
            <a:r>
              <a:rPr lang="en-US" altLang="zh-CN" dirty="0"/>
              <a:t>uploaded</a:t>
            </a:r>
            <a:r>
              <a:rPr lang="zh-CN" altLang="en-US" dirty="0"/>
              <a:t> </a:t>
            </a:r>
            <a:r>
              <a:rPr lang="en-US" altLang="zh-CN" dirty="0"/>
              <a:t>files</a:t>
            </a:r>
            <a:r>
              <a:rPr lang="zh-CN" altLang="en-US" dirty="0"/>
              <a:t> </a:t>
            </a:r>
            <a:r>
              <a:rPr lang="en-US" altLang="zh-CN" dirty="0"/>
              <a:t>will</a:t>
            </a:r>
            <a:r>
              <a:rPr lang="zh-CN" altLang="en-US" dirty="0"/>
              <a:t> </a:t>
            </a:r>
            <a:r>
              <a:rPr lang="en-US" altLang="zh-CN" dirty="0"/>
              <a:t>be</a:t>
            </a:r>
            <a:r>
              <a:rPr lang="zh-CN" altLang="en-US" dirty="0"/>
              <a:t> </a:t>
            </a:r>
            <a:r>
              <a:rPr lang="en-US" altLang="zh-CN" dirty="0"/>
              <a:t>frozen.</a:t>
            </a:r>
            <a:r>
              <a:rPr lang="zh-CN" altLang="en-US" dirty="0"/>
              <a:t> </a:t>
            </a:r>
            <a:endParaRPr lang="en-US" altLang="zh-CN" dirty="0"/>
          </a:p>
          <a:p>
            <a:r>
              <a:rPr lang="en-US" altLang="zh-CN" dirty="0"/>
              <a:t>If</a:t>
            </a:r>
            <a:r>
              <a:rPr lang="zh-CN" altLang="en-US" dirty="0"/>
              <a:t> </a:t>
            </a:r>
            <a:r>
              <a:rPr lang="en-US" altLang="zh-CN" dirty="0"/>
              <a:t>your</a:t>
            </a:r>
            <a:r>
              <a:rPr lang="zh-CN" altLang="en-US" dirty="0"/>
              <a:t> </a:t>
            </a:r>
            <a:r>
              <a:rPr lang="en-US" altLang="zh-CN" dirty="0"/>
              <a:t>team</a:t>
            </a:r>
            <a:r>
              <a:rPr lang="zh-CN" altLang="en-US" dirty="0"/>
              <a:t> </a:t>
            </a:r>
            <a:r>
              <a:rPr lang="en-US" altLang="zh-CN" dirty="0"/>
              <a:t>don’t</a:t>
            </a:r>
            <a:r>
              <a:rPr lang="zh-CN" altLang="en-US" dirty="0"/>
              <a:t> </a:t>
            </a:r>
            <a:r>
              <a:rPr lang="en-US" altLang="zh-CN" dirty="0"/>
              <a:t>have</a:t>
            </a:r>
            <a:r>
              <a:rPr lang="zh-CN" altLang="en-US" dirty="0"/>
              <a:t> </a:t>
            </a:r>
            <a:r>
              <a:rPr lang="en-US" altLang="zh-CN" dirty="0"/>
              <a:t>a</a:t>
            </a:r>
            <a:r>
              <a:rPr lang="zh-CN" altLang="en-US" dirty="0"/>
              <a:t> </a:t>
            </a:r>
            <a:r>
              <a:rPr lang="en-US" altLang="zh-CN" dirty="0"/>
              <a:t>new</a:t>
            </a:r>
            <a:r>
              <a:rPr lang="zh-CN" altLang="en-US" dirty="0"/>
              <a:t> </a:t>
            </a:r>
            <a:r>
              <a:rPr lang="en-US" altLang="zh-CN" dirty="0"/>
              <a:t>strategy</a:t>
            </a:r>
            <a:r>
              <a:rPr lang="zh-CN" altLang="en-US" dirty="0"/>
              <a:t> </a:t>
            </a:r>
            <a:r>
              <a:rPr lang="en-US" altLang="zh-CN" dirty="0"/>
              <a:t>for</a:t>
            </a:r>
            <a:r>
              <a:rPr lang="zh-CN" altLang="en-US" dirty="0"/>
              <a:t> </a:t>
            </a:r>
            <a:r>
              <a:rPr lang="en-US" altLang="zh-CN" dirty="0"/>
              <a:t>some</a:t>
            </a:r>
            <a:r>
              <a:rPr lang="zh-CN" altLang="en-US" dirty="0"/>
              <a:t> </a:t>
            </a:r>
            <a:r>
              <a:rPr lang="en-US" altLang="zh-CN" dirty="0"/>
              <a:t>weeks,</a:t>
            </a:r>
            <a:r>
              <a:rPr lang="zh-CN" altLang="en-US" dirty="0"/>
              <a:t> </a:t>
            </a:r>
            <a:r>
              <a:rPr lang="en-US" altLang="zh-CN" dirty="0"/>
              <a:t>you</a:t>
            </a:r>
            <a:r>
              <a:rPr lang="zh-CN" altLang="en-US" dirty="0"/>
              <a:t> </a:t>
            </a:r>
            <a:r>
              <a:rPr lang="en-US" altLang="zh-CN" dirty="0"/>
              <a:t>can</a:t>
            </a:r>
            <a:r>
              <a:rPr lang="zh-CN" altLang="en-US" dirty="0"/>
              <a:t> </a:t>
            </a:r>
            <a:r>
              <a:rPr lang="en-US" altLang="zh-CN" dirty="0"/>
              <a:t>also</a:t>
            </a:r>
            <a:r>
              <a:rPr lang="zh-CN" altLang="en-US" dirty="0"/>
              <a:t> </a:t>
            </a:r>
            <a:r>
              <a:rPr lang="en-US" altLang="zh-CN" dirty="0"/>
              <a:t>choose</a:t>
            </a:r>
            <a:r>
              <a:rPr lang="zh-CN" altLang="en-US" dirty="0"/>
              <a:t> </a:t>
            </a:r>
            <a:r>
              <a:rPr lang="en-US" altLang="zh-CN" dirty="0"/>
              <a:t>to</a:t>
            </a:r>
            <a:r>
              <a:rPr lang="zh-CN" altLang="en-US" dirty="0"/>
              <a:t> </a:t>
            </a:r>
            <a:r>
              <a:rPr lang="en-US" altLang="zh-CN" dirty="0"/>
              <a:t>submit</a:t>
            </a:r>
            <a:r>
              <a:rPr lang="zh-CN" altLang="en-US" dirty="0"/>
              <a:t> </a:t>
            </a:r>
            <a:r>
              <a:rPr lang="en-US" altLang="zh-CN" dirty="0"/>
              <a:t>your</a:t>
            </a:r>
            <a:r>
              <a:rPr lang="zh-CN" altLang="en-US" dirty="0"/>
              <a:t> </a:t>
            </a:r>
            <a:r>
              <a:rPr lang="en-US" altLang="zh-CN" dirty="0"/>
              <a:t>old</a:t>
            </a:r>
            <a:r>
              <a:rPr lang="zh-CN" altLang="en-US" dirty="0"/>
              <a:t> </a:t>
            </a:r>
            <a:r>
              <a:rPr lang="en-US" altLang="zh-CN" dirty="0"/>
              <a:t>strategy</a:t>
            </a:r>
            <a:r>
              <a:rPr lang="zh-CN" altLang="en-US" dirty="0"/>
              <a:t> </a:t>
            </a:r>
            <a:r>
              <a:rPr lang="en-US" altLang="zh-CN" dirty="0"/>
              <a:t>to</a:t>
            </a:r>
            <a:r>
              <a:rPr lang="zh-CN" altLang="en-US" dirty="0"/>
              <a:t> </a:t>
            </a:r>
            <a:r>
              <a:rPr lang="en-US" altLang="zh-CN" dirty="0"/>
              <a:t>new</a:t>
            </a:r>
            <a:r>
              <a:rPr lang="zh-CN" altLang="en-US" dirty="0"/>
              <a:t> </a:t>
            </a:r>
            <a:r>
              <a:rPr lang="en-US" altLang="zh-CN" dirty="0"/>
              <a:t>week</a:t>
            </a:r>
            <a:r>
              <a:rPr lang="zh-CN" altLang="en-US" dirty="0"/>
              <a:t> </a:t>
            </a:r>
            <a:r>
              <a:rPr lang="en-US" altLang="zh-CN" dirty="0"/>
              <a:t>address</a:t>
            </a:r>
            <a:r>
              <a:rPr lang="en-US" altLang="zh-CN" dirty="0" smtClean="0"/>
              <a:t>.</a:t>
            </a:r>
          </a:p>
          <a:p>
            <a:r>
              <a:rPr lang="en-US" dirty="0"/>
              <a:t>Don’t forget to click submit</a:t>
            </a:r>
          </a:p>
          <a:p>
            <a:r>
              <a:rPr lang="en-US" dirty="0"/>
              <a:t>Please submit your files into the right folder(Python or R)</a:t>
            </a:r>
          </a:p>
          <a:p>
            <a:endParaRPr lang="en-US" dirty="0"/>
          </a:p>
        </p:txBody>
      </p:sp>
      <p:sp>
        <p:nvSpPr>
          <p:cNvPr id="3" name="内容占位符 2"/>
          <p:cNvSpPr>
            <a:spLocks noGrp="1"/>
          </p:cNvSpPr>
          <p:nvPr>
            <p:ph sz="half" idx="1"/>
          </p:nvPr>
        </p:nvSpPr>
        <p:spPr/>
        <p:txBody>
          <a:bodyPr>
            <a:normAutofit fontScale="77500" lnSpcReduction="20000"/>
          </a:bodyPr>
          <a:lstStyle/>
          <a:p>
            <a:endParaRPr lang="en-US"/>
          </a:p>
        </p:txBody>
      </p:sp>
      <p:pic>
        <p:nvPicPr>
          <p:cNvPr id="5" name="图片 4"/>
          <p:cNvPicPr>
            <a:picLocks noChangeAspect="1"/>
          </p:cNvPicPr>
          <p:nvPr/>
        </p:nvPicPr>
        <p:blipFill>
          <a:blip r:embed="rId2"/>
          <a:stretch>
            <a:fillRect/>
          </a:stretch>
        </p:blipFill>
        <p:spPr>
          <a:xfrm>
            <a:off x="953330" y="1330214"/>
            <a:ext cx="4204184" cy="5342159"/>
          </a:xfrm>
          <a:prstGeom prst="rect">
            <a:avLst/>
          </a:prstGeom>
        </p:spPr>
      </p:pic>
    </p:spTree>
    <p:extLst>
      <p:ext uri="{BB962C8B-B14F-4D97-AF65-F5344CB8AC3E}">
        <p14:creationId xmlns:p14="http://schemas.microsoft.com/office/powerpoint/2010/main" val="198268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30D4-C98E-4F13-B53A-2DCEFD904F91}"/>
              </a:ext>
            </a:extLst>
          </p:cNvPr>
          <p:cNvSpPr>
            <a:spLocks noGrp="1"/>
          </p:cNvSpPr>
          <p:nvPr>
            <p:ph type="title"/>
          </p:nvPr>
        </p:nvSpPr>
        <p:spPr/>
        <p:txBody>
          <a:bodyPr/>
          <a:lstStyle/>
          <a:p>
            <a:r>
              <a:rPr lang="en-US" altLang="zh-CN" dirty="0"/>
              <a:t>Criterion for evaluation of Final Reports</a:t>
            </a:r>
            <a:endParaRPr lang="zh-CN" altLang="en-US" dirty="0"/>
          </a:p>
        </p:txBody>
      </p:sp>
      <p:sp>
        <p:nvSpPr>
          <p:cNvPr id="3" name="内容占位符 2">
            <a:extLst>
              <a:ext uri="{FF2B5EF4-FFF2-40B4-BE49-F238E27FC236}">
                <a16:creationId xmlns:a16="http://schemas.microsoft.com/office/drawing/2014/main" id="{6AD78A2C-A9AA-4680-819C-5D13879C7E3D}"/>
              </a:ext>
            </a:extLst>
          </p:cNvPr>
          <p:cNvSpPr>
            <a:spLocks noGrp="1"/>
          </p:cNvSpPr>
          <p:nvPr>
            <p:ph idx="1"/>
          </p:nvPr>
        </p:nvSpPr>
        <p:spPr/>
        <p:txBody>
          <a:bodyPr/>
          <a:lstStyle/>
          <a:p>
            <a:r>
              <a:rPr lang="en-US" altLang="zh-CN" dirty="0"/>
              <a:t>Presentation skills (description of your idea and process of analysis, interpretation of your main result, data visualization, etc.)</a:t>
            </a:r>
          </a:p>
          <a:p>
            <a:r>
              <a:rPr lang="en-US" altLang="zh-CN" dirty="0"/>
              <a:t>Analysis methodology</a:t>
            </a:r>
          </a:p>
          <a:p>
            <a:r>
              <a:rPr lang="en-US" altLang="zh-CN" dirty="0"/>
              <a:t>Novelty of strategy</a:t>
            </a:r>
          </a:p>
        </p:txBody>
      </p:sp>
    </p:spTree>
    <p:extLst>
      <p:ext uri="{BB962C8B-B14F-4D97-AF65-F5344CB8AC3E}">
        <p14:creationId xmlns:p14="http://schemas.microsoft.com/office/powerpoint/2010/main" val="148928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information.csv</a:t>
            </a:r>
            <a:endParaRPr lang="zh-CN" altLang="en-US" dirty="0"/>
          </a:p>
        </p:txBody>
      </p:sp>
      <p:graphicFrame>
        <p:nvGraphicFramePr>
          <p:cNvPr id="5" name="内容占位符 4">
            <a:extLst>
              <a:ext uri="{FF2B5EF4-FFF2-40B4-BE49-F238E27FC236}">
                <a16:creationId xmlns:a16="http://schemas.microsoft.com/office/drawing/2014/main" id="{3BF00EAC-14D0-41B7-A077-5ECED3963C8D}"/>
              </a:ext>
            </a:extLst>
          </p:cNvPr>
          <p:cNvGraphicFramePr>
            <a:graphicFrameLocks noGrp="1"/>
          </p:cNvGraphicFramePr>
          <p:nvPr>
            <p:ph idx="1"/>
            <p:extLst>
              <p:ext uri="{D42A27DB-BD31-4B8C-83A1-F6EECF244321}">
                <p14:modId xmlns:p14="http://schemas.microsoft.com/office/powerpoint/2010/main" val="2160820076"/>
              </p:ext>
            </p:extLst>
          </p:nvPr>
        </p:nvGraphicFramePr>
        <p:xfrm>
          <a:off x="776056" y="1470519"/>
          <a:ext cx="10515600" cy="5191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899215860"/>
                    </a:ext>
                  </a:extLst>
                </a:gridCol>
                <a:gridCol w="2103120">
                  <a:extLst>
                    <a:ext uri="{9D8B030D-6E8A-4147-A177-3AD203B41FA5}">
                      <a16:colId xmlns:a16="http://schemas.microsoft.com/office/drawing/2014/main" val="1026506580"/>
                    </a:ext>
                  </a:extLst>
                </a:gridCol>
                <a:gridCol w="2103120">
                  <a:extLst>
                    <a:ext uri="{9D8B030D-6E8A-4147-A177-3AD203B41FA5}">
                      <a16:colId xmlns:a16="http://schemas.microsoft.com/office/drawing/2014/main" val="446813948"/>
                    </a:ext>
                  </a:extLst>
                </a:gridCol>
                <a:gridCol w="2103120">
                  <a:extLst>
                    <a:ext uri="{9D8B030D-6E8A-4147-A177-3AD203B41FA5}">
                      <a16:colId xmlns:a16="http://schemas.microsoft.com/office/drawing/2014/main" val="746131670"/>
                    </a:ext>
                  </a:extLst>
                </a:gridCol>
                <a:gridCol w="2103120">
                  <a:extLst>
                    <a:ext uri="{9D8B030D-6E8A-4147-A177-3AD203B41FA5}">
                      <a16:colId xmlns:a16="http://schemas.microsoft.com/office/drawing/2014/main" val="3133356810"/>
                    </a:ext>
                  </a:extLst>
                </a:gridCol>
              </a:tblGrid>
              <a:tr h="370840">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code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English_name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Chinese_name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margin_rate</a:t>
                      </a:r>
                    </a:p>
                  </a:txBody>
                  <a:tcPr marL="7620" marR="7620" marT="7620" marB="0" anchor="ct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unit_per_lot</a:t>
                      </a:r>
                    </a:p>
                  </a:txBody>
                  <a:tcPr marL="7620" marR="7620" marT="7620" marB="0" anchor="ctr"/>
                </a:tc>
                <a:extLst>
                  <a:ext uri="{0D108BD9-81ED-4DB2-BD59-A6C34878D82A}">
                    <a16:rowId xmlns:a16="http://schemas.microsoft.com/office/drawing/2014/main" val="1272130058"/>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1</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豆一</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3494760245"/>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AG.SHF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SILVER</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白银</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7620" marR="7620" marT="7620" marB="0" anchor="ctr"/>
                </a:tc>
                <a:extLst>
                  <a:ext uri="{0D108BD9-81ED-4DB2-BD59-A6C34878D82A}">
                    <a16:rowId xmlns:a16="http://schemas.microsoft.com/office/drawing/2014/main" val="2457078133"/>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AU.SHF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GOLD</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黄金</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1000</a:t>
                      </a:r>
                    </a:p>
                  </a:txBody>
                  <a:tcPr marL="7620" marR="7620" marT="7620" marB="0" anchor="ctr"/>
                </a:tc>
                <a:extLst>
                  <a:ext uri="{0D108BD9-81ED-4DB2-BD59-A6C34878D82A}">
                    <a16:rowId xmlns:a16="http://schemas.microsoft.com/office/drawing/2014/main" val="69254583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IRON ORE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铁矿石</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62252920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IC.CFE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CSI 500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中证</a:t>
                      </a:r>
                      <a:r>
                        <a:rPr lang="en-US" altLang="zh-CN" sz="1100" b="0" i="0" u="none" strike="noStrike">
                          <a:solidFill>
                            <a:srgbClr val="000000"/>
                          </a:solidFill>
                          <a:effectLst/>
                          <a:latin typeface="等线" panose="02010600030101010101" pitchFamily="2" charset="-122"/>
                          <a:ea typeface="等线" panose="02010600030101010101" pitchFamily="2" charset="-122"/>
                        </a:rPr>
                        <a:t>500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ctr"/>
                </a:tc>
                <a:extLst>
                  <a:ext uri="{0D108BD9-81ED-4DB2-BD59-A6C34878D82A}">
                    <a16:rowId xmlns:a16="http://schemas.microsoft.com/office/drawing/2014/main" val="2680552823"/>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IF.CFE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CSI 300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沪深</a:t>
                      </a:r>
                      <a:r>
                        <a:rPr lang="en-US" altLang="zh-CN" sz="1100" b="0" i="0" u="none" strike="noStrike">
                          <a:solidFill>
                            <a:srgbClr val="000000"/>
                          </a:solidFill>
                          <a:effectLst/>
                          <a:latin typeface="等线" panose="02010600030101010101" pitchFamily="2" charset="-122"/>
                          <a:ea typeface="等线" panose="02010600030101010101" pitchFamily="2" charset="-122"/>
                        </a:rPr>
                        <a:t>300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a:t>
                      </a:r>
                    </a:p>
                  </a:txBody>
                  <a:tcPr marL="7620" marR="7620" marT="7620" marB="0" anchor="ctr"/>
                </a:tc>
                <a:extLst>
                  <a:ext uri="{0D108BD9-81ED-4DB2-BD59-A6C34878D82A}">
                    <a16:rowId xmlns:a16="http://schemas.microsoft.com/office/drawing/2014/main" val="376537610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IH.CFE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SSE 50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上证</a:t>
                      </a:r>
                      <a:r>
                        <a:rPr lang="en-US" altLang="zh-CN" sz="1100" b="0" i="0" u="none" strike="noStrike">
                          <a:solidFill>
                            <a:srgbClr val="000000"/>
                          </a:solidFill>
                          <a:effectLst/>
                          <a:latin typeface="等线" panose="02010600030101010101" pitchFamily="2" charset="-122"/>
                          <a:ea typeface="等线" panose="02010600030101010101" pitchFamily="2" charset="-122"/>
                        </a:rPr>
                        <a:t>50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a:t>
                      </a:r>
                    </a:p>
                  </a:txBody>
                  <a:tcPr marL="7620" marR="7620" marT="7620" marB="0" anchor="ctr"/>
                </a:tc>
                <a:extLst>
                  <a:ext uri="{0D108BD9-81ED-4DB2-BD59-A6C34878D82A}">
                    <a16:rowId xmlns:a16="http://schemas.microsoft.com/office/drawing/2014/main" val="1639025439"/>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J.DCE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COKE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焦炭</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222716939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JM.DCE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COKING COAL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焦煤</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ctr"/>
                </a:tc>
                <a:extLst>
                  <a:ext uri="{0D108BD9-81ED-4DB2-BD59-A6C34878D82A}">
                    <a16:rowId xmlns:a16="http://schemas.microsoft.com/office/drawing/2014/main" val="252465008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MEAL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豆粕</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97907666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RB.SHF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REBAR</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螺纹钢</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0.09</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303691731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Y.DCE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OIL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豆油</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46096525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ZC.CZC</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CZCE THERMAL COAL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CZCE</a:t>
                      </a:r>
                      <a:r>
                        <a:rPr lang="zh-CN" altLang="en-US" sz="1100" b="0" i="0" u="none" strike="noStrike">
                          <a:solidFill>
                            <a:srgbClr val="000000"/>
                          </a:solidFill>
                          <a:effectLst/>
                          <a:latin typeface="等线" panose="02010600030101010101" pitchFamily="2" charset="-122"/>
                          <a:ea typeface="等线" panose="02010600030101010101" pitchFamily="2" charset="-122"/>
                        </a:rPr>
                        <a:t>动力煤</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0.08</a:t>
                      </a:r>
                    </a:p>
                  </a:txBody>
                  <a:tcPr marL="7620" marR="7620" marT="7620" marB="0" anchor="ct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782478187"/>
                  </a:ext>
                </a:extLst>
              </a:tr>
            </a:tbl>
          </a:graphicData>
        </a:graphic>
      </p:graphicFrame>
    </p:spTree>
    <p:extLst>
      <p:ext uri="{BB962C8B-B14F-4D97-AF65-F5344CB8AC3E}">
        <p14:creationId xmlns:p14="http://schemas.microsoft.com/office/powerpoint/2010/main" val="32157360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2061</Words>
  <Application>Microsoft Office PowerPoint</Application>
  <PresentationFormat>宽屏</PresentationFormat>
  <Paragraphs>173</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Project Instruction  (R Version)</vt:lpstr>
      <vt:lpstr>Brief description of the project</vt:lpstr>
      <vt:lpstr>About the files in this dropbox folder</vt:lpstr>
      <vt:lpstr>Schedule</vt:lpstr>
      <vt:lpstr>Scale of marks</vt:lpstr>
      <vt:lpstr>Important! How to upload your strategy</vt:lpstr>
      <vt:lpstr>Important! How to upload your strategy</vt:lpstr>
      <vt:lpstr>Criterion for evaluation of Final Reports</vt:lpstr>
      <vt:lpstr>Data Explanation: information.csv</vt:lpstr>
      <vt:lpstr>Data Explanation: information.csv</vt:lpstr>
      <vt:lpstr>Data Explanation: Rdata files</vt:lpstr>
      <vt:lpstr>Data Explanation: data_format1</vt:lpstr>
      <vt:lpstr>Data Explanation: data_format2</vt:lpstr>
      <vt:lpstr>Trading Guideline</vt:lpstr>
      <vt:lpstr>Trading Guideline</vt:lpstr>
      <vt:lpstr>How to write your strategy function?</vt:lpstr>
      <vt:lpstr>How to write your strategy function?</vt:lpstr>
      <vt:lpstr>How to test your strategy’s performance?</vt:lpstr>
      <vt:lpstr>Some suggestions</vt:lpstr>
      <vt:lpstr>Some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MAFS 5140 Project Instruction</dc:title>
  <dc:creator>Yushi YE</dc:creator>
  <cp:lastModifiedBy>Hongyu Mao</cp:lastModifiedBy>
  <cp:revision>55</cp:revision>
  <dcterms:created xsi:type="dcterms:W3CDTF">2017-09-24T08:15:22Z</dcterms:created>
  <dcterms:modified xsi:type="dcterms:W3CDTF">2017-09-25T04:52:36Z</dcterms:modified>
</cp:coreProperties>
</file>