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906" autoAdjust="0"/>
  </p:normalViewPr>
  <p:slideViewPr>
    <p:cSldViewPr snapToGrid="0">
      <p:cViewPr>
        <p:scale>
          <a:sx n="100" d="100"/>
          <a:sy n="100" d="100"/>
        </p:scale>
        <p:origin x="85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F1FF8-F000-4FD9-8B93-9C693982523E}"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DB76F-DFC0-44DA-A595-49060AC48A28}" type="slidenum">
              <a:rPr lang="en-US" smtClean="0"/>
              <a:t>‹#›</a:t>
            </a:fld>
            <a:endParaRPr lang="en-US"/>
          </a:p>
        </p:txBody>
      </p:sp>
    </p:spTree>
    <p:extLst>
      <p:ext uri="{BB962C8B-B14F-4D97-AF65-F5344CB8AC3E}">
        <p14:creationId xmlns:p14="http://schemas.microsoft.com/office/powerpoint/2010/main" val="52091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example: the number of times a paper is rejected from a journal before being accepted for publication.</a:t>
            </a:r>
          </a:p>
          <a:p>
            <a:endParaRPr lang="en-US" dirty="0"/>
          </a:p>
          <a:p>
            <a:r>
              <a:rPr lang="en-US" dirty="0"/>
              <a:t>Poisson is limiting case of NB distribution.</a:t>
            </a:r>
          </a:p>
        </p:txBody>
      </p:sp>
      <p:sp>
        <p:nvSpPr>
          <p:cNvPr id="4" name="Slide Number Placeholder 3"/>
          <p:cNvSpPr>
            <a:spLocks noGrp="1"/>
          </p:cNvSpPr>
          <p:nvPr>
            <p:ph type="sldNum" sz="quarter" idx="10"/>
          </p:nvPr>
        </p:nvSpPr>
        <p:spPr/>
        <p:txBody>
          <a:bodyPr/>
          <a:lstStyle/>
          <a:p>
            <a:fld id="{A00DB76F-DFC0-44DA-A595-49060AC48A28}" type="slidenum">
              <a:rPr lang="en-US" smtClean="0"/>
              <a:t>2</a:t>
            </a:fld>
            <a:endParaRPr lang="en-US"/>
          </a:p>
        </p:txBody>
      </p:sp>
    </p:spTree>
    <p:extLst>
      <p:ext uri="{BB962C8B-B14F-4D97-AF65-F5344CB8AC3E}">
        <p14:creationId xmlns:p14="http://schemas.microsoft.com/office/powerpoint/2010/main" val="1747791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analogy, each observation in an OLS regression is drawn from a normal distribution with a mean given by </a:t>
            </a:r>
            <a:r>
              <a:rPr lang="en-US" dirty="0" err="1"/>
              <a:t>X_i</a:t>
            </a:r>
            <a:r>
              <a:rPr lang="en-US" dirty="0"/>
              <a:t> Beta.</a:t>
            </a:r>
          </a:p>
        </p:txBody>
      </p:sp>
      <p:sp>
        <p:nvSpPr>
          <p:cNvPr id="4" name="Slide Number Placeholder 3"/>
          <p:cNvSpPr>
            <a:spLocks noGrp="1"/>
          </p:cNvSpPr>
          <p:nvPr>
            <p:ph type="sldNum" sz="quarter" idx="10"/>
          </p:nvPr>
        </p:nvSpPr>
        <p:spPr/>
        <p:txBody>
          <a:bodyPr/>
          <a:lstStyle/>
          <a:p>
            <a:fld id="{A00DB76F-DFC0-44DA-A595-49060AC48A28}" type="slidenum">
              <a:rPr lang="en-US" smtClean="0"/>
              <a:t>3</a:t>
            </a:fld>
            <a:endParaRPr lang="en-US"/>
          </a:p>
        </p:txBody>
      </p:sp>
    </p:spTree>
    <p:extLst>
      <p:ext uri="{BB962C8B-B14F-4D97-AF65-F5344CB8AC3E}">
        <p14:creationId xmlns:p14="http://schemas.microsoft.com/office/powerpoint/2010/main" val="20601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negative binomial is a special case of the </a:t>
            </a:r>
            <a:r>
              <a:rPr lang="en-US" dirty="0" err="1"/>
              <a:t>poisson</a:t>
            </a:r>
            <a:r>
              <a:rPr lang="en-US" dirty="0"/>
              <a:t> distribution, and is sometimes referred to as an “</a:t>
            </a:r>
            <a:r>
              <a:rPr lang="en-US" dirty="0" err="1"/>
              <a:t>overdispersed</a:t>
            </a:r>
            <a:r>
              <a:rPr lang="en-US" dirty="0"/>
              <a:t> Poisson”. That r parameter governs just how </a:t>
            </a:r>
            <a:r>
              <a:rPr lang="en-US" dirty="0" err="1"/>
              <a:t>overdispersed</a:t>
            </a:r>
            <a:r>
              <a:rPr lang="en-US" dirty="0"/>
              <a:t> it is.</a:t>
            </a:r>
          </a:p>
        </p:txBody>
      </p:sp>
      <p:sp>
        <p:nvSpPr>
          <p:cNvPr id="4" name="Slide Number Placeholder 3"/>
          <p:cNvSpPr>
            <a:spLocks noGrp="1"/>
          </p:cNvSpPr>
          <p:nvPr>
            <p:ph type="sldNum" sz="quarter" idx="10"/>
          </p:nvPr>
        </p:nvSpPr>
        <p:spPr/>
        <p:txBody>
          <a:bodyPr/>
          <a:lstStyle/>
          <a:p>
            <a:fld id="{A00DB76F-DFC0-44DA-A595-49060AC48A28}" type="slidenum">
              <a:rPr lang="en-US" smtClean="0"/>
              <a:t>4</a:t>
            </a:fld>
            <a:endParaRPr lang="en-US"/>
          </a:p>
        </p:txBody>
      </p:sp>
    </p:spTree>
    <p:extLst>
      <p:ext uri="{BB962C8B-B14F-4D97-AF65-F5344CB8AC3E}">
        <p14:creationId xmlns:p14="http://schemas.microsoft.com/office/powerpoint/2010/main" val="391765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Random-Walk: draw r* from a normal distribution centered on </a:t>
            </a:r>
            <a:r>
              <a:rPr lang="en-US" dirty="0" err="1"/>
              <a:t>r^g</a:t>
            </a:r>
            <a:r>
              <a:rPr lang="en-US" dirty="0"/>
              <a:t> but left-truncated at 0.</a:t>
            </a:r>
          </a:p>
          <a:p>
            <a:endParaRPr lang="en-US" dirty="0"/>
          </a:p>
          <a:p>
            <a:r>
              <a:rPr lang="en-US" dirty="0"/>
              <a:t>We don’t have any real restrictions on the betas, but we DO need to have all of the </a:t>
            </a:r>
            <a:r>
              <a:rPr lang="en-US" dirty="0" err="1"/>
              <a:t>mus</a:t>
            </a:r>
            <a:r>
              <a:rPr lang="en-US" dirty="0"/>
              <a:t> be greater than 0. Thankfully, the likelihood gets very close to 0 if mu becomes too small, which makes it unlikely that we accept draws of theta which bring mu close to 0.</a:t>
            </a:r>
          </a:p>
        </p:txBody>
      </p:sp>
      <p:sp>
        <p:nvSpPr>
          <p:cNvPr id="4" name="Slide Number Placeholder 3"/>
          <p:cNvSpPr>
            <a:spLocks noGrp="1"/>
          </p:cNvSpPr>
          <p:nvPr>
            <p:ph type="sldNum" sz="quarter" idx="10"/>
          </p:nvPr>
        </p:nvSpPr>
        <p:spPr/>
        <p:txBody>
          <a:bodyPr/>
          <a:lstStyle/>
          <a:p>
            <a:fld id="{A00DB76F-DFC0-44DA-A595-49060AC48A28}" type="slidenum">
              <a:rPr lang="en-US" smtClean="0"/>
              <a:t>5</a:t>
            </a:fld>
            <a:endParaRPr lang="en-US"/>
          </a:p>
        </p:txBody>
      </p:sp>
    </p:spTree>
    <p:extLst>
      <p:ext uri="{BB962C8B-B14F-4D97-AF65-F5344CB8AC3E}">
        <p14:creationId xmlns:p14="http://schemas.microsoft.com/office/powerpoint/2010/main" val="17064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184061-3E1E-4D16-AE8E-733F25A75D29}" type="datetime1">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9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2A62-3AA3-47A7-B4DB-E0D2B5745BD2}" type="datetime1">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596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F515D-A63A-4F7B-AAE2-952CAAF74679}" type="datetime1">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410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C8B5F-F5FC-4E16-98D7-77D18E3A1B21}" type="datetime1">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860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DC0047-E2B1-4024-90E8-19B492EEC684}" type="datetime1">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4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79CE7C-4CAC-40AA-8BCE-EF772664EB57}" type="datetime1">
              <a:rPr lang="en-US" smtClean="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05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8CAE0-DD09-443B-8702-DFABF5E06DA9}" type="datetime1">
              <a:rPr lang="en-US" smtClean="0"/>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0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6FF66-34A1-4CFB-8916-6A985BE34D73}" type="datetime1">
              <a:rPr lang="en-US" smtClean="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657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EDEE78-2C66-4293-9323-8C3E39E8B187}" type="datetime1">
              <a:rPr lang="en-US" smtClean="0"/>
              <a:t>5/30/2018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59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040FF9-1BED-4911-B0B6-29A09C24733C}" type="datetime1">
              <a:rPr lang="en-US" smtClean="0"/>
              <a:t>5/30/2018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871773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32DE3D-488E-404F-AE24-7A897C66F21A}" type="datetime1">
              <a:rPr lang="en-US" smtClean="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6274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AE1976-9286-412E-B102-42011EED82E6}" type="datetime1">
              <a:rPr lang="en-US" smtClean="0"/>
              <a:t>5/30/2018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0541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41B7-0EA9-43F0-B538-D6961E19805B}"/>
              </a:ext>
            </a:extLst>
          </p:cNvPr>
          <p:cNvSpPr>
            <a:spLocks noGrp="1"/>
          </p:cNvSpPr>
          <p:nvPr>
            <p:ph type="ctrTitle"/>
          </p:nvPr>
        </p:nvSpPr>
        <p:spPr/>
        <p:txBody>
          <a:bodyPr>
            <a:normAutofit/>
          </a:bodyPr>
          <a:lstStyle/>
          <a:p>
            <a:r>
              <a:rPr lang="en-US" dirty="0"/>
              <a:t>Bayesian Estimation of Negative Binomial Regression</a:t>
            </a:r>
          </a:p>
        </p:txBody>
      </p:sp>
      <p:sp>
        <p:nvSpPr>
          <p:cNvPr id="3" name="Subtitle 2">
            <a:extLst>
              <a:ext uri="{FF2B5EF4-FFF2-40B4-BE49-F238E27FC236}">
                <a16:creationId xmlns:a16="http://schemas.microsoft.com/office/drawing/2014/main" id="{B3D3885A-F4A0-4D97-B1EC-E00523FF0B40}"/>
              </a:ext>
            </a:extLst>
          </p:cNvPr>
          <p:cNvSpPr>
            <a:spLocks noGrp="1"/>
          </p:cNvSpPr>
          <p:nvPr>
            <p:ph type="subTitle" idx="1"/>
          </p:nvPr>
        </p:nvSpPr>
        <p:spPr/>
        <p:txBody>
          <a:bodyPr/>
          <a:lstStyle/>
          <a:p>
            <a:r>
              <a:rPr lang="en-US" dirty="0"/>
              <a:t>Zachary Kiefer</a:t>
            </a:r>
          </a:p>
        </p:txBody>
      </p:sp>
      <p:sp>
        <p:nvSpPr>
          <p:cNvPr id="4" name="Slide Number Placeholder 3">
            <a:extLst>
              <a:ext uri="{FF2B5EF4-FFF2-40B4-BE49-F238E27FC236}">
                <a16:creationId xmlns:a16="http://schemas.microsoft.com/office/drawing/2014/main" id="{D1BBC2AB-B2EF-4164-B569-86860BB36A84}"/>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415698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E4A0-36A7-49FC-9EF0-70E1DF5A5FE4}"/>
              </a:ext>
            </a:extLst>
          </p:cNvPr>
          <p:cNvSpPr>
            <a:spLocks noGrp="1"/>
          </p:cNvSpPr>
          <p:nvPr>
            <p:ph type="title"/>
          </p:nvPr>
        </p:nvSpPr>
        <p:spPr/>
        <p:txBody>
          <a:bodyPr/>
          <a:lstStyle/>
          <a:p>
            <a:r>
              <a:rPr lang="en-US" dirty="0"/>
              <a:t>The Negative Binomial Distribution</a:t>
            </a:r>
          </a:p>
        </p:txBody>
      </p:sp>
      <p:sp>
        <p:nvSpPr>
          <p:cNvPr id="3" name="Content Placeholder 2">
            <a:extLst>
              <a:ext uri="{FF2B5EF4-FFF2-40B4-BE49-F238E27FC236}">
                <a16:creationId xmlns:a16="http://schemas.microsoft.com/office/drawing/2014/main" id="{96DA0BB7-232B-4994-BF38-41FB12B6DC27}"/>
              </a:ext>
            </a:extLst>
          </p:cNvPr>
          <p:cNvSpPr>
            <a:spLocks noGrp="1"/>
          </p:cNvSpPr>
          <p:nvPr>
            <p:ph idx="1"/>
          </p:nvPr>
        </p:nvSpPr>
        <p:spPr/>
        <p:txBody>
          <a:bodyPr>
            <a:normAutofit/>
          </a:bodyPr>
          <a:lstStyle/>
          <a:p>
            <a:r>
              <a:rPr lang="en-US" dirty="0"/>
              <a:t>Consider a simple experiment which has probability of success </a:t>
            </a:r>
            <a:r>
              <a:rPr lang="en-US" i="1" dirty="0"/>
              <a:t>p,</a:t>
            </a:r>
            <a:r>
              <a:rPr lang="en-US" dirty="0"/>
              <a:t> and which is repeated until it has failed </a:t>
            </a:r>
            <a:r>
              <a:rPr lang="en-US" i="1" dirty="0"/>
              <a:t>r </a:t>
            </a:r>
            <a:r>
              <a:rPr lang="en-US" dirty="0"/>
              <a:t>times.</a:t>
            </a:r>
          </a:p>
          <a:p>
            <a:r>
              <a:rPr lang="en-US" dirty="0"/>
              <a:t>The negative binomial distribution </a:t>
            </a:r>
            <a:r>
              <a:rPr lang="en-US" i="1" dirty="0"/>
              <a:t>NB(r, p)</a:t>
            </a:r>
            <a:r>
              <a:rPr lang="en-US" dirty="0"/>
              <a:t> measures the probability of observing some number of successes </a:t>
            </a:r>
            <a:r>
              <a:rPr lang="en-US" i="1" dirty="0"/>
              <a:t>k</a:t>
            </a:r>
            <a:r>
              <a:rPr lang="en-US" dirty="0"/>
              <a:t> before the </a:t>
            </a:r>
            <a:r>
              <a:rPr lang="en-US" i="1" dirty="0" err="1"/>
              <a:t>rth</a:t>
            </a:r>
            <a:r>
              <a:rPr lang="en-US" dirty="0"/>
              <a:t> failure.</a:t>
            </a:r>
          </a:p>
          <a:p>
            <a:r>
              <a:rPr lang="en-US" dirty="0"/>
              <a:t>This makes the negative binomial distribution useful for modeling “time-to-failure” or “time-to-event” data.</a:t>
            </a:r>
          </a:p>
          <a:p>
            <a:pPr lvl="1"/>
            <a:r>
              <a:rPr lang="en-US" dirty="0"/>
              <a:t>E.g. the amount of time someone chooses to remain unemployed before deciding to leave the labor force. </a:t>
            </a:r>
          </a:p>
          <a:p>
            <a:r>
              <a:rPr lang="en-US" dirty="0"/>
              <a:t>The NB distribution is also useful as an alternative to the Poisson distribution, since it relaxes the restriction, made under Poisson, that the mean be equal to the variance.</a:t>
            </a:r>
          </a:p>
        </p:txBody>
      </p:sp>
      <p:sp>
        <p:nvSpPr>
          <p:cNvPr id="4" name="Slide Number Placeholder 3">
            <a:extLst>
              <a:ext uri="{FF2B5EF4-FFF2-40B4-BE49-F238E27FC236}">
                <a16:creationId xmlns:a16="http://schemas.microsoft.com/office/drawing/2014/main" id="{81DABEC2-656C-4DFA-938F-21B053F9CDAF}"/>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4120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FE35-823F-4FD9-BB61-CA43BBE11B05}"/>
              </a:ext>
            </a:extLst>
          </p:cNvPr>
          <p:cNvSpPr>
            <a:spLocks noGrp="1"/>
          </p:cNvSpPr>
          <p:nvPr>
            <p:ph type="title"/>
          </p:nvPr>
        </p:nvSpPr>
        <p:spPr/>
        <p:txBody>
          <a:bodyPr/>
          <a:lstStyle/>
          <a:p>
            <a:r>
              <a:rPr lang="en-US" dirty="0"/>
              <a:t>Alternative Parameterization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8CE519-82BA-4520-9857-F3B76D83BBD2}"/>
                  </a:ext>
                </a:extLst>
              </p:cNvPr>
              <p:cNvSpPr>
                <a:spLocks noGrp="1"/>
              </p:cNvSpPr>
              <p:nvPr>
                <p:ph idx="1"/>
              </p:nvPr>
            </p:nvSpPr>
            <p:spPr/>
            <p:txBody>
              <a:bodyPr>
                <a:normAutofit fontScale="92500" lnSpcReduction="20000"/>
              </a:bodyPr>
              <a:lstStyle/>
              <a:p>
                <a:r>
                  <a:rPr lang="en-US" dirty="0"/>
                  <a:t>The pdf of the negative binomial distribution is normally written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𝑘</m:t>
                          </m:r>
                        </m:e>
                        <m:e>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𝑟</m:t>
                          </m:r>
                        </m:e>
                      </m:d>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−1</m:t>
                                </m:r>
                              </m:e>
                            </m:mr>
                            <m:mr>
                              <m:e>
                                <m:r>
                                  <a:rPr lang="en-US" i="1">
                                    <a:latin typeface="Cambria Math" panose="02040503050406030204" pitchFamily="18" charset="0"/>
                                  </a:rPr>
                                  <m:t>𝑘</m:t>
                                </m:r>
                              </m:e>
                            </m:mr>
                          </m:m>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1 −</m:t>
                              </m:r>
                              <m:r>
                                <a:rPr lang="en-US" i="1">
                                  <a:latin typeface="Cambria Math" panose="02040503050406030204" pitchFamily="18" charset="0"/>
                                </a:rPr>
                                <m:t>𝑝</m:t>
                              </m:r>
                            </m:e>
                          </m:d>
                        </m:e>
                        <m:sup>
                          <m:r>
                            <a:rPr lang="en-US" i="1">
                              <a:latin typeface="Cambria Math" panose="02040503050406030204" pitchFamily="18" charset="0"/>
                            </a:rPr>
                            <m:t>𝑟</m:t>
                          </m:r>
                        </m:sup>
                      </m:sSup>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𝑘</m:t>
                          </m:r>
                        </m:sup>
                      </m:sSup>
                    </m:oMath>
                  </m:oMathPara>
                </a14:m>
                <a:endParaRPr lang="en-US" dirty="0"/>
              </a:p>
              <a:p>
                <a:r>
                  <a:rPr lang="en-US" dirty="0"/>
                  <a:t>Although it can be described using </a:t>
                </a:r>
                <a:r>
                  <a:rPr lang="en-US" i="1" dirty="0"/>
                  <a:t>r </a:t>
                </a:r>
                <a:r>
                  <a:rPr lang="en-US" dirty="0"/>
                  <a:t>and </a:t>
                </a:r>
                <a:r>
                  <a:rPr lang="en-US" i="1" dirty="0"/>
                  <a:t>p</a:t>
                </a:r>
                <a:r>
                  <a:rPr lang="en-US" dirty="0"/>
                  <a:t>, it’s often more intuitive to use an alternative parameterization of the negative binomial distribution, </a:t>
                </a:r>
                <a:r>
                  <a:rPr lang="en-US" i="1" dirty="0"/>
                  <a:t>NB(m, r)</a:t>
                </a:r>
                <a:r>
                  <a:rPr lang="en-US" dirty="0"/>
                  <a:t> in which </a:t>
                </a:r>
                <a14:m>
                  <m:oMath xmlns:m="http://schemas.openxmlformats.org/officeDocument/2006/math">
                    <m:r>
                      <a:rPr lang="en-US" i="1" dirty="0" smtClean="0">
                        <a:latin typeface="Cambria Math" panose="02040503050406030204" pitchFamily="18" charset="0"/>
                      </a:rPr>
                      <m:t>𝑚</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𝑝𝑟</m:t>
                        </m:r>
                      </m:num>
                      <m:den>
                        <m:r>
                          <a:rPr lang="en-US" b="0" i="1" dirty="0" smtClean="0">
                            <a:latin typeface="Cambria Math" panose="02040503050406030204" pitchFamily="18" charset="0"/>
                          </a:rPr>
                          <m:t>1−</m:t>
                        </m:r>
                        <m:r>
                          <a:rPr lang="en-US" b="0" i="1" dirty="0" smtClean="0">
                            <a:latin typeface="Cambria Math" panose="02040503050406030204" pitchFamily="18" charset="0"/>
                          </a:rPr>
                          <m:t>𝑝</m:t>
                        </m:r>
                      </m:den>
                    </m:f>
                  </m:oMath>
                </a14:m>
                <a:r>
                  <a:rPr lang="en-US" dirty="0"/>
                  <a:t> is the mean of the distribution: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Γ</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𝑟</m:t>
                              </m:r>
                            </m:e>
                          </m:d>
                        </m:num>
                        <m:den>
                          <m:r>
                            <a:rPr lang="en-US" b="0" i="1" smtClean="0">
                              <a:latin typeface="Cambria Math" panose="02040503050406030204" pitchFamily="18" charset="0"/>
                            </a:rPr>
                            <m:t>𝑘</m:t>
                          </m:r>
                          <m:r>
                            <a:rPr lang="en-US" b="0" i="1" smtClean="0">
                              <a:latin typeface="Cambria Math" panose="02040503050406030204" pitchFamily="18" charset="0"/>
                            </a:rPr>
                            <m:t>!</m:t>
                          </m:r>
                          <m:r>
                            <m:rPr>
                              <m:sty m:val="p"/>
                            </m:rPr>
                            <a:rPr lang="en-US" b="0" i="0" smtClean="0">
                              <a:latin typeface="Cambria Math" panose="02040503050406030204" pitchFamily="18" charset="0"/>
                            </a:rPr>
                            <m:t>Γ</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𝑚</m:t>
                                  </m:r>
                                </m:den>
                              </m:f>
                            </m:e>
                          </m:d>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𝑚</m:t>
                                  </m:r>
                                </m:den>
                              </m:f>
                            </m:e>
                          </m:d>
                        </m:e>
                        <m:sup>
                          <m:r>
                            <a:rPr lang="en-US" b="0" i="1" smtClean="0">
                              <a:latin typeface="Cambria Math" panose="02040503050406030204" pitchFamily="18" charset="0"/>
                            </a:rPr>
                            <m:t>𝑟</m:t>
                          </m:r>
                        </m:sup>
                      </m:sSup>
                    </m:oMath>
                  </m:oMathPara>
                </a14:m>
                <a:endParaRPr lang="en-US" dirty="0"/>
              </a:p>
              <a:p>
                <a:r>
                  <a:rPr lang="en-US" dirty="0"/>
                  <a:t>This parameterization is particularly useful in binomial regression, as it allows us to describe a data-generating process as follows:</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𝑁𝐵</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𝑟</m:t>
                        </m:r>
                      </m:e>
                    </m:d>
                  </m:oMath>
                </a14:m>
                <a:endParaRPr lang="en-US" b="0" dirty="0"/>
              </a:p>
              <a:p>
                <a:r>
                  <a:rPr lang="en-US" dirty="0"/>
                  <a:t>This is to say, each observation of </a:t>
                </a:r>
                <a:r>
                  <a:rPr lang="en-US" i="1" dirty="0" err="1"/>
                  <a:t>y</a:t>
                </a:r>
                <a:r>
                  <a:rPr lang="en-US" i="1" baseline="-25000" dirty="0" err="1"/>
                  <a:t>i</a:t>
                </a:r>
                <a:r>
                  <a:rPr lang="en-US" i="1" dirty="0"/>
                  <a:t> </a:t>
                </a:r>
                <a:r>
                  <a:rPr lang="en-US" dirty="0"/>
                  <a:t>is drawn from a negative binomial distribution with a mean given by </a:t>
                </a:r>
                <a:r>
                  <a:rPr lang="en-US" i="1" dirty="0"/>
                  <a:t>X</a:t>
                </a:r>
                <a:r>
                  <a:rPr lang="en-US" i="1" baseline="-25000" dirty="0"/>
                  <a:t>i</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 </m:t>
                    </m:r>
                  </m:oMath>
                </a14:m>
                <a:r>
                  <a:rPr lang="en-US" dirty="0"/>
                  <a:t>and parameter r, where </a:t>
                </a:r>
                <a:r>
                  <a:rPr lang="en-US" i="1" dirty="0"/>
                  <a:t>X</a:t>
                </a:r>
                <a:r>
                  <a:rPr lang="en-US" i="1" baseline="-25000" dirty="0"/>
                  <a:t>i</a:t>
                </a:r>
                <a:r>
                  <a:rPr lang="en-US" dirty="0"/>
                  <a:t> is some vector of explanatory variables.</a:t>
                </a:r>
              </a:p>
            </p:txBody>
          </p:sp>
        </mc:Choice>
        <mc:Fallback>
          <p:sp>
            <p:nvSpPr>
              <p:cNvPr id="3" name="Content Placeholder 2">
                <a:extLst>
                  <a:ext uri="{FF2B5EF4-FFF2-40B4-BE49-F238E27FC236}">
                    <a16:creationId xmlns:a16="http://schemas.microsoft.com/office/drawing/2014/main" id="{D58CE519-82BA-4520-9857-F3B76D83BBD2}"/>
                  </a:ext>
                </a:extLst>
              </p:cNvPr>
              <p:cNvSpPr>
                <a:spLocks noGrp="1" noRot="1" noChangeAspect="1" noMove="1" noResize="1" noEditPoints="1" noAdjustHandles="1" noChangeArrowheads="1" noChangeShapeType="1" noTextEdit="1"/>
              </p:cNvSpPr>
              <p:nvPr>
                <p:ph idx="1"/>
              </p:nvPr>
            </p:nvSpPr>
            <p:spPr>
              <a:blipFill>
                <a:blip r:embed="rId3"/>
                <a:stretch>
                  <a:fillRect l="-545" t="-2576" r="-15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7FF8CB8-3AE2-4FE2-97D8-5BFB078B03C8}"/>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5715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3A5D-A50D-47C7-B1BE-58EC977854F2}"/>
              </a:ext>
            </a:extLst>
          </p:cNvPr>
          <p:cNvSpPr>
            <a:spLocks noGrp="1"/>
          </p:cNvSpPr>
          <p:nvPr>
            <p:ph type="title"/>
          </p:nvPr>
        </p:nvSpPr>
        <p:spPr/>
        <p:txBody>
          <a:bodyPr/>
          <a:lstStyle/>
          <a:p>
            <a:r>
              <a:rPr lang="en-US" dirty="0"/>
              <a:t>Bayesian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ABBE18-C296-498E-84A7-5FE39CC075F9}"/>
                  </a:ext>
                </a:extLst>
              </p:cNvPr>
              <p:cNvSpPr>
                <a:spLocks noGrp="1"/>
              </p:cNvSpPr>
              <p:nvPr>
                <p:ph idx="1"/>
              </p:nvPr>
            </p:nvSpPr>
            <p:spPr/>
            <p:txBody>
              <a:bodyPr/>
              <a:lstStyle/>
              <a:p>
                <a:r>
                  <a:rPr lang="en-US" dirty="0"/>
                  <a:t>If we want to estimate this model in a Bayesian framework, there will be two objects of interest:</a:t>
                </a:r>
              </a:p>
              <a:p>
                <a:pPr lvl="1"/>
                <a14:m>
                  <m:oMath xmlns:m="http://schemas.openxmlformats.org/officeDocument/2006/math">
                    <m:r>
                      <a:rPr lang="en-US" i="1">
                        <a:latin typeface="Cambria Math" panose="02040503050406030204" pitchFamily="18" charset="0"/>
                      </a:rPr>
                      <m:t>𝛽</m:t>
                    </m:r>
                  </m:oMath>
                </a14:m>
                <a:r>
                  <a:rPr lang="en-US" dirty="0"/>
                  <a:t>, a vector of coefficients attached to our explanatory variables, and</a:t>
                </a:r>
              </a:p>
              <a:p>
                <a:pPr lvl="1"/>
                <a:r>
                  <a:rPr lang="en-US" i="1" dirty="0"/>
                  <a:t>r</a:t>
                </a:r>
                <a:r>
                  <a:rPr lang="en-US" dirty="0"/>
                  <a:t>, the number of failures.</a:t>
                </a:r>
              </a:p>
              <a:p>
                <a:pPr lvl="2"/>
                <a:r>
                  <a:rPr lang="en-US" i="1" dirty="0"/>
                  <a:t>r</a:t>
                </a:r>
                <a:r>
                  <a:rPr lang="en-US" dirty="0"/>
                  <a:t> can also be interpreted as a “dispersion parameter” governing the variance of the distribution.</a:t>
                </a:r>
              </a:p>
              <a:p>
                <a:r>
                  <a:rPr lang="en-US" dirty="0"/>
                  <a:t>We will estimate this model using the Metropolis-Hastings algorithm.</a:t>
                </a:r>
              </a:p>
            </p:txBody>
          </p:sp>
        </mc:Choice>
        <mc:Fallback xmlns="">
          <p:sp>
            <p:nvSpPr>
              <p:cNvPr id="3" name="Content Placeholder 2">
                <a:extLst>
                  <a:ext uri="{FF2B5EF4-FFF2-40B4-BE49-F238E27FC236}">
                    <a16:creationId xmlns:a16="http://schemas.microsoft.com/office/drawing/2014/main" id="{38ABBE18-C296-498E-84A7-5FE39CC075F9}"/>
                  </a:ext>
                </a:extLst>
              </p:cNvPr>
              <p:cNvSpPr>
                <a:spLocks noGrp="1" noRot="1" noChangeAspect="1" noMove="1" noResize="1" noEditPoints="1" noAdjustHandles="1" noChangeArrowheads="1" noChangeShapeType="1" noTextEdit="1"/>
              </p:cNvSpPr>
              <p:nvPr>
                <p:ph idx="1"/>
              </p:nvPr>
            </p:nvSpPr>
            <p:spPr>
              <a:blipFill>
                <a:blip r:embed="rId3"/>
                <a:stretch>
                  <a:fillRect l="-606" t="-1667" r="-9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CE0FC9-647E-43C6-8D60-73769B390455}"/>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90313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1E23-05F6-4487-BEEE-636368B137C9}"/>
              </a:ext>
            </a:extLst>
          </p:cNvPr>
          <p:cNvSpPr>
            <a:spLocks noGrp="1"/>
          </p:cNvSpPr>
          <p:nvPr>
            <p:ph type="title"/>
          </p:nvPr>
        </p:nvSpPr>
        <p:spPr/>
        <p:txBody>
          <a:bodyPr/>
          <a:lstStyle/>
          <a:p>
            <a:r>
              <a:rPr lang="en-US" dirty="0"/>
              <a:t>Metropolis-Hastings Acceptance 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D2DFAB-7A20-4083-BF2F-F2CE2421FAC4}"/>
                  </a:ext>
                </a:extLst>
              </p:cNvPr>
              <p:cNvSpPr>
                <a:spLocks noGrp="1"/>
              </p:cNvSpPr>
              <p:nvPr>
                <p:ph idx="1"/>
              </p:nvPr>
            </p:nvSpPr>
            <p:spPr/>
            <p:txBody>
              <a:bodyPr>
                <a:normAutofit fontScale="92500" lnSpcReduction="10000"/>
              </a:bodyPr>
              <a:lstStyle/>
              <a:p>
                <a:r>
                  <a:rPr lang="en-US" dirty="0"/>
                  <a:t>Recall the M-H acceptance ratio given by:</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𝑔</m:t>
                              </m:r>
                            </m:sup>
                          </m:sSup>
                          <m:r>
                            <a:rPr lang="en-US" b="0" i="1" smtClean="0">
                              <a:latin typeface="Cambria Math" panose="02040503050406030204" pitchFamily="18" charset="0"/>
                            </a:rPr>
                            <m:t>)</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𝑔</m:t>
                              </m:r>
                            </m:sup>
                          </m:sSup>
                          <m:r>
                            <a:rPr lang="en-US" b="0" i="1" smtClean="0">
                              <a:latin typeface="Cambria Math" panose="02040503050406030204" pitchFamily="18" charset="0"/>
                            </a:rPr>
                            <m:t>)</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𝑞</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𝑔</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𝑞</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𝑔</m:t>
                              </m:r>
                            </m:sup>
                          </m:sSup>
                          <m:r>
                            <a:rPr lang="en-US" b="0" i="1" smtClean="0">
                              <a:latin typeface="Cambria Math" panose="02040503050406030204" pitchFamily="18" charset="0"/>
                            </a:rPr>
                            <m:t>)</m:t>
                          </m:r>
                        </m:den>
                      </m:f>
                    </m:oMath>
                  </m:oMathPara>
                </a14:m>
                <a:endParaRPr lang="en-US" dirty="0"/>
              </a:p>
              <a:p>
                <a:r>
                  <a:rPr lang="en-US" dirty="0"/>
                  <a:t>We can use a symmetric proposal density, such that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𝑔</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𝑔</m:t>
                        </m:r>
                      </m:sup>
                    </m:sSup>
                    <m:r>
                      <a:rPr lang="en-US" i="1">
                        <a:latin typeface="Cambria Math" panose="02040503050406030204" pitchFamily="18" charset="0"/>
                      </a:rPr>
                      <m:t>)</m:t>
                    </m:r>
                  </m:oMath>
                </a14:m>
                <a:r>
                  <a:rPr lang="en-US" dirty="0"/>
                  <a:t>, to make this last factor drop out.</a:t>
                </a:r>
              </a:p>
              <a:p>
                <a:pPr lvl="1"/>
                <a:r>
                  <a:rPr lang="en-US" dirty="0"/>
                  <a:t>In this case, a practical implementation is to propose </a:t>
                </a:r>
                <a14:m>
                  <m:oMath xmlns:m="http://schemas.openxmlformats.org/officeDocument/2006/math">
                    <m:r>
                      <a:rPr lang="en-US" i="1">
                        <a:latin typeface="Cambria Math" panose="02040503050406030204" pitchFamily="18" charset="0"/>
                      </a:rPr>
                      <m:t>𝛽</m:t>
                    </m:r>
                  </m:oMath>
                </a14:m>
                <a:r>
                  <a:rPr lang="en-US" dirty="0"/>
                  <a:t> using a random-walk, and </a:t>
                </a:r>
                <a:r>
                  <a:rPr lang="en-US" i="1" dirty="0"/>
                  <a:t>r </a:t>
                </a:r>
                <a:r>
                  <a:rPr lang="en-US" dirty="0"/>
                  <a:t>from a truncated random-walk, since we must always have </a:t>
                </a:r>
                <a:r>
                  <a:rPr lang="en-US" i="1" dirty="0"/>
                  <a:t>r</a:t>
                </a:r>
                <a:r>
                  <a:rPr lang="en-US" dirty="0"/>
                  <a:t> &gt; 0.</a:t>
                </a:r>
              </a:p>
              <a:p>
                <a:r>
                  <a:rPr lang="en-US" dirty="0"/>
                  <a:t>We can also use an uninformative prior, such that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𝑔</m:t>
                            </m:r>
                          </m:sup>
                        </m:sSup>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𝑔</m:t>
                        </m:r>
                      </m:sup>
                    </m:sSup>
                  </m:oMath>
                </a14:m>
                <a:r>
                  <a:rPr lang="en-US" dirty="0"/>
                  <a:t>. </a:t>
                </a:r>
              </a:p>
              <a:p>
                <a:pPr lvl="1"/>
                <a:r>
                  <a:rPr lang="en-US" dirty="0"/>
                  <a:t>It isn’t necessary to explicitly define such a prior, but it can be thought of as a continuous uniform distribution over an arbitrarily large (or just </a:t>
                </a:r>
                <a:r>
                  <a:rPr lang="en-US" i="1" dirty="0"/>
                  <a:t>very</a:t>
                </a:r>
                <a:r>
                  <a:rPr lang="en-US" dirty="0"/>
                  <a:t> large) support.</a:t>
                </a:r>
              </a:p>
              <a:p>
                <a:pPr lvl="1"/>
                <a:r>
                  <a:rPr lang="en-US" dirty="0"/>
                  <a:t>If we want, we can also use informative priors by slightly modifying our code in one place, which will be seen later.</a:t>
                </a:r>
              </a:p>
              <a:p>
                <a:r>
                  <a:rPr lang="en-US" dirty="0"/>
                  <a:t>Using these distributions reduces the acceptance ratio to just the likelihood ratio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𝑔</m:t>
                            </m:r>
                          </m:sup>
                        </m:sSup>
                        <m:r>
                          <a:rPr lang="en-US" i="1">
                            <a:latin typeface="Cambria Math" panose="02040503050406030204" pitchFamily="18" charset="0"/>
                          </a:rPr>
                          <m:t>)</m:t>
                        </m:r>
                      </m:den>
                    </m:f>
                  </m:oMath>
                </a14:m>
                <a:r>
                  <a:rPr lang="en-US" dirty="0"/>
                  <a:t>.</a:t>
                </a:r>
              </a:p>
            </p:txBody>
          </p:sp>
        </mc:Choice>
        <mc:Fallback>
          <p:sp>
            <p:nvSpPr>
              <p:cNvPr id="3" name="Content Placeholder 2">
                <a:extLst>
                  <a:ext uri="{FF2B5EF4-FFF2-40B4-BE49-F238E27FC236}">
                    <a16:creationId xmlns:a16="http://schemas.microsoft.com/office/drawing/2014/main" id="{DDD2DFAB-7A20-4083-BF2F-F2CE2421FAC4}"/>
                  </a:ext>
                </a:extLst>
              </p:cNvPr>
              <p:cNvSpPr>
                <a:spLocks noGrp="1" noRot="1" noChangeAspect="1" noMove="1" noResize="1" noEditPoints="1" noAdjustHandles="1" noChangeArrowheads="1" noChangeShapeType="1" noTextEdit="1"/>
              </p:cNvSpPr>
              <p:nvPr>
                <p:ph idx="1"/>
              </p:nvPr>
            </p:nvSpPr>
            <p:spPr>
              <a:blipFill>
                <a:blip r:embed="rId3"/>
                <a:stretch>
                  <a:fillRect l="-545" t="-1970" r="-8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3A403F0-23A1-48F7-97BF-A33B965C0503}"/>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76504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C5BD-536E-421C-8D2E-ABACA9525ABF}"/>
              </a:ext>
            </a:extLst>
          </p:cNvPr>
          <p:cNvSpPr>
            <a:spLocks noGrp="1"/>
          </p:cNvSpPr>
          <p:nvPr>
            <p:ph type="title"/>
          </p:nvPr>
        </p:nvSpPr>
        <p:spPr/>
        <p:txBody>
          <a:bodyPr/>
          <a:lstStyle/>
          <a:p>
            <a:r>
              <a:rPr lang="en-US" dirty="0"/>
              <a:t>Computing the Log-Likelihood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24379C-6FCC-4F90-B33F-E346895D1417}"/>
                  </a:ext>
                </a:extLst>
              </p:cNvPr>
              <p:cNvSpPr>
                <a:spLocks noGrp="1"/>
              </p:cNvSpPr>
              <p:nvPr>
                <p:ph idx="1"/>
              </p:nvPr>
            </p:nvSpPr>
            <p:spPr/>
            <p:txBody>
              <a:bodyPr>
                <a:normAutofit lnSpcReduction="10000"/>
              </a:bodyPr>
              <a:lstStyle/>
              <a:p>
                <a:r>
                  <a:rPr lang="en-US" dirty="0"/>
                  <a:t>An effective implementation of the M-H algorithm is to calculate only the log-acceptance ratio, which in this case is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𝑔</m:t>
                                        </m:r>
                                      </m:sup>
                                    </m:sSup>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𝑔</m:t>
                                    </m:r>
                                  </m:sup>
                                </m:sSup>
                              </m:e>
                            </m:d>
                          </m:e>
                        </m:d>
                      </m:e>
                    </m:func>
                  </m:oMath>
                </a14:m>
                <a:r>
                  <a:rPr lang="en-US" dirty="0"/>
                  <a:t>.</a:t>
                </a:r>
              </a:p>
              <a:p>
                <a:r>
                  <a:rPr lang="en-US" dirty="0"/>
                  <a:t>Recalling our earlier parameterization of the NB distribution, we can compute these log-likelihoods as follows:</a:t>
                </a:r>
              </a:p>
              <a:p>
                <a:pPr algn="ctr"/>
                <a14:m>
                  <m:oMath xmlns:m="http://schemas.openxmlformats.org/officeDocument/2006/math">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r>
                              <a:rPr lang="en-US" sz="1400" i="1">
                                <a:latin typeface="Cambria Math" panose="02040503050406030204" pitchFamily="18" charset="0"/>
                              </a:rPr>
                              <m:t>𝑃</m:t>
                            </m:r>
                            <m:d>
                              <m:dPr>
                                <m:ctrlPr>
                                  <a:rPr lang="en-US" sz="1400" i="1">
                                    <a:latin typeface="Cambria Math" panose="02040503050406030204" pitchFamily="18" charset="0"/>
                                  </a:rPr>
                                </m:ctrlPr>
                              </m:dPr>
                              <m:e>
                                <m:r>
                                  <a:rPr lang="en-US" sz="1400" i="1">
                                    <a:latin typeface="Cambria Math" panose="02040503050406030204" pitchFamily="18" charset="0"/>
                                  </a:rPr>
                                  <m:t>𝑌</m:t>
                                </m:r>
                              </m:e>
                              <m:e>
                                <m:r>
                                  <a:rPr lang="en-US" sz="1400" b="0" i="1" smtClean="0">
                                    <a:latin typeface="Cambria Math" panose="02040503050406030204" pitchFamily="18" charset="0"/>
                                  </a:rPr>
                                  <m:t>𝜃</m:t>
                                </m:r>
                              </m:e>
                            </m:d>
                          </m:e>
                        </m:d>
                      </m:e>
                    </m:func>
                    <m:r>
                      <a:rPr lang="en-US" sz="1400" b="0" i="1" smtClean="0">
                        <a:latin typeface="Cambria Math" panose="02040503050406030204" pitchFamily="18" charset="0"/>
                      </a:rPr>
                      <m:t>=</m:t>
                    </m:r>
                    <m:nary>
                      <m:naryPr>
                        <m:chr m:val="∑"/>
                        <m:limLoc m:val="subSup"/>
                        <m:ctrlPr>
                          <a:rPr lang="en-US" sz="1400" b="0" i="1" smtClean="0">
                            <a:latin typeface="Cambria Math" panose="02040503050406030204" pitchFamily="18" charset="0"/>
                          </a:rPr>
                        </m:ctrlPr>
                      </m:naryPr>
                      <m:sub>
                        <m:r>
                          <m:rPr>
                            <m:brk m:alnAt="25"/>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𝑁</m:t>
                        </m:r>
                      </m:sup>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e>
                                    <m:r>
                                      <a:rPr lang="en-US" sz="1400" b="0" i="1" smtClean="0">
                                        <a:latin typeface="Cambria Math" panose="02040503050406030204" pitchFamily="18" charset="0"/>
                                      </a:rPr>
                                      <m:t>𝜃</m:t>
                                    </m:r>
                                  </m:e>
                                </m:d>
                              </m:e>
                            </m:d>
                          </m:e>
                        </m:func>
                        <m:r>
                          <a:rPr lang="en-US" sz="1400" b="0" i="1" smtClean="0">
                            <a:latin typeface="Cambria Math" panose="02040503050406030204" pitchFamily="18" charset="0"/>
                          </a:rPr>
                          <m:t>= </m:t>
                        </m:r>
                      </m:e>
                    </m:nary>
                    <m:nary>
                      <m:naryPr>
                        <m:chr m:val="∑"/>
                        <m:limLoc m:val="subSup"/>
                        <m:ctrlPr>
                          <a:rPr lang="en-US" sz="1400" i="1" smtClean="0">
                            <a:latin typeface="Cambria Math" panose="02040503050406030204" pitchFamily="18" charset="0"/>
                          </a:rPr>
                        </m:ctrlPr>
                      </m:naryPr>
                      <m:sub>
                        <m:r>
                          <m:rPr>
                            <m:brk m:alnAt="25"/>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𝑁</m:t>
                        </m:r>
                      </m:sup>
                      <m:e>
                        <m:d>
                          <m:dPr>
                            <m:begChr m:val="["/>
                            <m:endChr m:val="]"/>
                            <m:ctrlPr>
                              <a:rPr lang="en-US" sz="1400" i="1" smtClean="0">
                                <a:latin typeface="Cambria Math" panose="02040503050406030204" pitchFamily="18" charset="0"/>
                              </a:rPr>
                            </m:ctrlPr>
                          </m:dPr>
                          <m:e>
                            <m:r>
                              <a:rPr lang="en-US" sz="1400" b="0" i="1" smtClean="0">
                                <a:latin typeface="Cambria Math" panose="02040503050406030204" pitchFamily="18" charset="0"/>
                              </a:rPr>
                              <m:t>𝑟</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𝑟</m:t>
                                        </m:r>
                                      </m:num>
                                      <m:den>
                                        <m:r>
                                          <a:rPr lang="en-US" sz="1400" i="1">
                                            <a:latin typeface="Cambria Math" panose="02040503050406030204" pitchFamily="18" charset="0"/>
                                          </a:rPr>
                                          <m:t>𝑟</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𝑖</m:t>
                                            </m:r>
                                          </m:sub>
                                        </m:sSub>
                                      </m:den>
                                    </m:f>
                                  </m:e>
                                </m:d>
                              </m:e>
                            </m:func>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𝑖</m:t>
                                            </m:r>
                                          </m:sub>
                                        </m:sSub>
                                      </m:num>
                                      <m:den>
                                        <m:r>
                                          <a:rPr lang="en-US" sz="1400" i="1">
                                            <a:latin typeface="Cambria Math" panose="02040503050406030204" pitchFamily="18" charset="0"/>
                                          </a:rPr>
                                          <m:t>𝑟</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𝑖</m:t>
                                            </m:r>
                                          </m:sub>
                                        </m:sSub>
                                      </m:den>
                                    </m:f>
                                  </m:e>
                                </m:d>
                                <m:r>
                                  <a:rPr lang="en-US" sz="1400" i="1">
                                    <a:latin typeface="Cambria Math" panose="02040503050406030204" pitchFamily="18" charset="0"/>
                                  </a:rPr>
                                  <m:t> </m:t>
                                </m:r>
                              </m:e>
                            </m:func>
                            <m:r>
                              <a:rPr lang="en-US" sz="1400" b="0" i="1" smtClean="0">
                                <a:latin typeface="Cambria Math" panose="02040503050406030204" pitchFamily="18" charset="0"/>
                              </a:rPr>
                              <m:t>+</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r>
                                  <m:rPr>
                                    <m:sty m:val="p"/>
                                  </m:rPr>
                                  <a:rPr lang="en-US" sz="1400">
                                    <a:latin typeface="Cambria Math" panose="02040503050406030204" pitchFamily="18" charset="0"/>
                                  </a:rPr>
                                  <m:t>Γ</m:t>
                                </m:r>
                                <m:d>
                                  <m:dPr>
                                    <m:ctrlPr>
                                      <a:rPr lang="en-US" sz="1400" i="1">
                                        <a:latin typeface="Cambria Math" panose="02040503050406030204" pitchFamily="18" charset="0"/>
                                      </a:rPr>
                                    </m:ctrlPr>
                                  </m:dPr>
                                  <m:e>
                                    <m:r>
                                      <a:rPr lang="en-US" sz="1400" i="1">
                                        <a:latin typeface="Cambria Math" panose="02040503050406030204" pitchFamily="18" charset="0"/>
                                      </a:rPr>
                                      <m:t>𝑟</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e>
                                </m:d>
                                <m:r>
                                  <a:rPr lang="en-US" sz="1400" i="1">
                                    <a:latin typeface="Cambria Math" panose="02040503050406030204" pitchFamily="18" charset="0"/>
                                  </a:rPr>
                                  <m:t>−</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r>
                                      <m:rPr>
                                        <m:sty m:val="p"/>
                                      </m:rPr>
                                      <a:rPr lang="en-US" sz="1400">
                                        <a:latin typeface="Cambria Math" panose="02040503050406030204" pitchFamily="18" charset="0"/>
                                      </a:rPr>
                                      <m:t>Γ</m:t>
                                    </m:r>
                                    <m:d>
                                      <m:dPr>
                                        <m:ctrlPr>
                                          <a:rPr lang="en-US" sz="1400" i="1">
                                            <a:latin typeface="Cambria Math" panose="02040503050406030204" pitchFamily="18" charset="0"/>
                                          </a:rPr>
                                        </m:ctrlPr>
                                      </m:dPr>
                                      <m:e>
                                        <m:r>
                                          <a:rPr lang="en-US" sz="1400" i="1">
                                            <a:latin typeface="Cambria Math" panose="02040503050406030204" pitchFamily="18" charset="0"/>
                                          </a:rPr>
                                          <m:t>𝑟</m:t>
                                        </m:r>
                                      </m:e>
                                    </m:d>
                                  </m:e>
                                </m:func>
                              </m:e>
                            </m:func>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e>
                                </m:d>
                              </m:e>
                            </m:func>
                          </m:e>
                        </m:d>
                      </m:e>
                    </m:nary>
                  </m:oMath>
                </a14:m>
                <a:endParaRPr lang="en-US" sz="1400" b="0" dirty="0"/>
              </a:p>
              <a:p>
                <a:r>
                  <a:rPr lang="en-US" dirty="0"/>
                  <a:t>When we then take the difference of log-likelihoods, this simplifies somewhat:</a:t>
                </a:r>
              </a:p>
              <a:p>
                <a:pPr marL="0" indent="0" algn="ctr">
                  <a:buNone/>
                </a:pPr>
                <a14:m>
                  <m:oMath xmlns:m="http://schemas.openxmlformats.org/officeDocument/2006/math">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log</m:t>
                        </m:r>
                      </m:fName>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𝑌</m:t>
                                    </m:r>
                                  </m:e>
                                  <m:e>
                                    <m:sSup>
                                      <m:sSupPr>
                                        <m:ctrlPr>
                                          <a:rPr lang="en-US" sz="1200" i="1">
                                            <a:latin typeface="Cambria Math" panose="02040503050406030204" pitchFamily="18" charset="0"/>
                                          </a:rPr>
                                        </m:ctrlPr>
                                      </m:sSupPr>
                                      <m:e>
                                        <m:r>
                                          <a:rPr lang="en-US" sz="1200" i="1">
                                            <a:latin typeface="Cambria Math" panose="02040503050406030204" pitchFamily="18" charset="0"/>
                                          </a:rPr>
                                          <m:t>𝜃</m:t>
                                        </m:r>
                                      </m:e>
                                      <m:sup>
                                        <m:r>
                                          <a:rPr lang="en-US" sz="1200" i="1">
                                            <a:latin typeface="Cambria Math" panose="02040503050406030204" pitchFamily="18" charset="0"/>
                                          </a:rPr>
                                          <m:t>∗</m:t>
                                        </m:r>
                                      </m:sup>
                                    </m:sSup>
                                  </m:e>
                                </m:d>
                              </m:num>
                              <m:den>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𝑌</m:t>
                                    </m:r>
                                  </m:e>
                                  <m:e>
                                    <m:sSup>
                                      <m:sSupPr>
                                        <m:ctrlPr>
                                          <a:rPr lang="en-US" sz="1200" i="1">
                                            <a:latin typeface="Cambria Math" panose="02040503050406030204" pitchFamily="18" charset="0"/>
                                          </a:rPr>
                                        </m:ctrlPr>
                                      </m:sSupPr>
                                      <m:e>
                                        <m:r>
                                          <a:rPr lang="en-US" sz="1200" i="1">
                                            <a:latin typeface="Cambria Math" panose="02040503050406030204" pitchFamily="18" charset="0"/>
                                          </a:rPr>
                                          <m:t>𝜃</m:t>
                                        </m:r>
                                      </m:e>
                                      <m:sup>
                                        <m:r>
                                          <a:rPr lang="en-US" sz="1200" i="1">
                                            <a:latin typeface="Cambria Math" panose="02040503050406030204" pitchFamily="18" charset="0"/>
                                          </a:rPr>
                                          <m:t>𝑔</m:t>
                                        </m:r>
                                      </m:sup>
                                    </m:sSup>
                                  </m:e>
                                </m:d>
                              </m:den>
                            </m:f>
                          </m:e>
                        </m:d>
                      </m:e>
                    </m:func>
                  </m:oMath>
                </a14:m>
                <a:r>
                  <a:rPr lang="en-US" sz="1200" b="0" dirty="0"/>
                  <a:t> = </a:t>
                </a:r>
                <a14:m>
                  <m:oMath xmlns:m="http://schemas.openxmlformats.org/officeDocument/2006/math">
                    <m:nary>
                      <m:naryPr>
                        <m:chr m:val="∑"/>
                        <m:limLoc m:val="subSup"/>
                        <m:ctrlPr>
                          <a:rPr lang="en-US" sz="1200" i="1">
                            <a:latin typeface="Cambria Math" panose="02040503050406030204" pitchFamily="18" charset="0"/>
                          </a:rPr>
                        </m:ctrlPr>
                      </m:naryPr>
                      <m:sub>
                        <m:r>
                          <m:rPr>
                            <m:brk m:alnAt="25"/>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𝑁</m:t>
                        </m:r>
                      </m:sup>
                      <m:e>
                        <m:d>
                          <m:dPr>
                            <m:begChr m:val="["/>
                            <m:endChr m:val="]"/>
                            <m:ctrlPr>
                              <a:rPr lang="en-US" sz="1200" i="1">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m:t>
                                </m:r>
                              </m:sup>
                            </m:sSup>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log</m:t>
                                </m:r>
                              </m:fName>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m:t>
                                            </m:r>
                                          </m:sup>
                                        </m:sSup>
                                      </m:num>
                                      <m:den>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m:t>
                                            </m:r>
                                          </m:sup>
                                        </m:sSup>
                                        <m:r>
                                          <a:rPr lang="en-US" sz="1200" i="1">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i="1">
                                                <a:latin typeface="Cambria Math" panose="02040503050406030204" pitchFamily="18" charset="0"/>
                                              </a:rPr>
                                              <m:t>𝑚</m:t>
                                            </m:r>
                                          </m:e>
                                          <m:sub>
                                            <m:r>
                                              <a:rPr lang="en-US" sz="1200" i="1">
                                                <a:latin typeface="Cambria Math" panose="02040503050406030204" pitchFamily="18" charset="0"/>
                                              </a:rPr>
                                              <m:t>𝑖</m:t>
                                            </m:r>
                                          </m:sub>
                                          <m:sup>
                                            <m:r>
                                              <a:rPr lang="en-US" sz="1200" b="0" i="1" smtClean="0">
                                                <a:latin typeface="Cambria Math" panose="02040503050406030204" pitchFamily="18" charset="0"/>
                                              </a:rPr>
                                              <m:t>∗</m:t>
                                            </m:r>
                                          </m:sup>
                                        </m:sSubSup>
                                      </m:den>
                                    </m:f>
                                  </m:e>
                                </m:d>
                              </m:e>
                            </m:func>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𝑔</m:t>
                                </m:r>
                              </m:sup>
                            </m:sSup>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log</m:t>
                                </m:r>
                              </m:fName>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𝑔</m:t>
                                            </m:r>
                                          </m:sup>
                                        </m:sSup>
                                      </m:num>
                                      <m:den>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𝑔</m:t>
                                            </m:r>
                                          </m:sup>
                                        </m:sSup>
                                        <m:r>
                                          <a:rPr lang="en-US" sz="1200" i="1">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i="1">
                                                <a:latin typeface="Cambria Math" panose="02040503050406030204" pitchFamily="18" charset="0"/>
                                              </a:rPr>
                                              <m:t>𝑚</m:t>
                                            </m:r>
                                          </m:e>
                                          <m:sub>
                                            <m:r>
                                              <a:rPr lang="en-US" sz="1200" i="1">
                                                <a:latin typeface="Cambria Math" panose="02040503050406030204" pitchFamily="18" charset="0"/>
                                              </a:rPr>
                                              <m:t>𝑖</m:t>
                                            </m:r>
                                          </m:sub>
                                          <m:sup>
                                            <m:r>
                                              <a:rPr lang="en-US" sz="1200" b="0" i="1" smtClean="0">
                                                <a:latin typeface="Cambria Math" panose="02040503050406030204" pitchFamily="18" charset="0"/>
                                              </a:rPr>
                                              <m:t>𝑔</m:t>
                                            </m:r>
                                          </m:sup>
                                        </m:sSubSup>
                                      </m:den>
                                    </m:f>
                                  </m:e>
                                </m:d>
                              </m:e>
                            </m:func>
                            <m:r>
                              <a:rPr lang="en-US" sz="1200" b="0" i="1" smtClean="0">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log</m:t>
                                </m:r>
                              </m:fName>
                              <m:e>
                                <m:r>
                                  <m:rPr>
                                    <m:sty m:val="p"/>
                                  </m:rPr>
                                  <a:rPr lang="en-US" sz="1200">
                                    <a:latin typeface="Cambria Math" panose="02040503050406030204" pitchFamily="18" charset="0"/>
                                  </a:rPr>
                                  <m:t>Γ</m:t>
                                </m:r>
                                <m:d>
                                  <m:dPr>
                                    <m:ctrlPr>
                                      <a:rPr lang="en-US" sz="1200" i="1">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m:t>
                                        </m:r>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d>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log</m:t>
                                    </m:r>
                                  </m:fName>
                                  <m:e>
                                    <m:r>
                                      <m:rPr>
                                        <m:sty m:val="p"/>
                                      </m:rPr>
                                      <a:rPr lang="en-US" sz="1200">
                                        <a:latin typeface="Cambria Math" panose="02040503050406030204" pitchFamily="18" charset="0"/>
                                      </a:rPr>
                                      <m:t>Γ</m:t>
                                    </m:r>
                                    <m:d>
                                      <m:dPr>
                                        <m:ctrlPr>
                                          <a:rPr lang="en-US" sz="1200" i="1">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𝑔</m:t>
                                            </m:r>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d>
                                  </m:e>
                                </m:func>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log</m:t>
                                    </m:r>
                                  </m:fName>
                                  <m:e>
                                    <m:d>
                                      <m:dPr>
                                        <m:ctrlPr>
                                          <a:rPr lang="en-US" sz="1200" i="1">
                                            <a:latin typeface="Cambria Math" panose="02040503050406030204" pitchFamily="18" charset="0"/>
                                          </a:rPr>
                                        </m:ctrlPr>
                                      </m:dPr>
                                      <m:e>
                                        <m:f>
                                          <m:fPr>
                                            <m:ctrlPr>
                                              <a:rPr lang="en-US" sz="1200" i="1" smtClean="0">
                                                <a:latin typeface="Cambria Math" panose="02040503050406030204" pitchFamily="18" charset="0"/>
                                              </a:rPr>
                                            </m:ctrlPr>
                                          </m:fPr>
                                          <m:num>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𝑚</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num>
                                          <m:den>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𝑚</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𝑔</m:t>
                                                </m:r>
                                              </m:sup>
                                            </m:sSubSup>
                                          </m:den>
                                        </m:f>
                                        <m:f>
                                          <m:fPr>
                                            <m:ctrlPr>
                                              <a:rPr lang="en-US" sz="1200" i="1">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𝑔</m:t>
                                                </m:r>
                                              </m:sup>
                                            </m:sSup>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i="1">
                                                    <a:latin typeface="Cambria Math" panose="02040503050406030204" pitchFamily="18" charset="0"/>
                                                  </a:rPr>
                                                  <m:t>𝑚</m:t>
                                                </m:r>
                                              </m:e>
                                              <m:sub>
                                                <m:r>
                                                  <a:rPr lang="en-US" sz="1200" i="1">
                                                    <a:latin typeface="Cambria Math" panose="02040503050406030204" pitchFamily="18" charset="0"/>
                                                  </a:rPr>
                                                  <m:t>𝑖</m:t>
                                                </m:r>
                                              </m:sub>
                                              <m:sup>
                                                <m:r>
                                                  <a:rPr lang="en-US" sz="1200" b="0" i="1" smtClean="0">
                                                    <a:latin typeface="Cambria Math" panose="02040503050406030204" pitchFamily="18" charset="0"/>
                                                  </a:rPr>
                                                  <m:t>𝑔</m:t>
                                                </m:r>
                                              </m:sup>
                                            </m:sSubSup>
                                          </m:num>
                                          <m:den>
                                            <m:sSup>
                                              <m:sSupPr>
                                                <m:ctrlPr>
                                                  <a:rPr lang="en-US" sz="1200" b="0" i="1" smtClean="0">
                                                    <a:latin typeface="Cambria Math" panose="02040503050406030204" pitchFamily="18" charset="0"/>
                                                  </a:rPr>
                                                </m:ctrlPr>
                                              </m:sSupPr>
                                              <m:e>
                                                <m:r>
                                                  <a:rPr lang="en-US" sz="1200" i="1">
                                                    <a:latin typeface="Cambria Math" panose="02040503050406030204" pitchFamily="18" charset="0"/>
                                                  </a:rPr>
                                                  <m:t>𝑟</m:t>
                                                </m:r>
                                              </m:e>
                                              <m:sup>
                                                <m:r>
                                                  <a:rPr lang="en-US" sz="1200" b="0" i="1" smtClean="0">
                                                    <a:latin typeface="Cambria Math" panose="02040503050406030204" pitchFamily="18" charset="0"/>
                                                  </a:rPr>
                                                  <m:t>∗</m:t>
                                                </m:r>
                                              </m:sup>
                                            </m:sSup>
                                            <m:r>
                                              <a:rPr lang="en-US" sz="1200" i="1">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i="1">
                                                    <a:latin typeface="Cambria Math" panose="02040503050406030204" pitchFamily="18" charset="0"/>
                                                  </a:rPr>
                                                  <m:t>𝑚</m:t>
                                                </m:r>
                                              </m:e>
                                              <m:sub>
                                                <m:r>
                                                  <a:rPr lang="en-US" sz="1200" i="1">
                                                    <a:latin typeface="Cambria Math" panose="02040503050406030204" pitchFamily="18" charset="0"/>
                                                  </a:rPr>
                                                  <m:t>𝑖</m:t>
                                                </m:r>
                                              </m:sub>
                                              <m:sup>
                                                <m:r>
                                                  <a:rPr lang="en-US" sz="1200" b="0" i="1" smtClean="0">
                                                    <a:latin typeface="Cambria Math" panose="02040503050406030204" pitchFamily="18" charset="0"/>
                                                  </a:rPr>
                                                  <m:t>∗</m:t>
                                                </m:r>
                                              </m:sup>
                                            </m:sSubSup>
                                          </m:den>
                                        </m:f>
                                      </m:e>
                                    </m:d>
                                  </m:e>
                                </m:func>
                              </m:e>
                            </m:func>
                          </m:e>
                        </m:d>
                      </m:e>
                    </m:nary>
                    <m:r>
                      <a:rPr lang="en-US" sz="1200" b="0" i="0" smtClean="0">
                        <a:latin typeface="Cambria Math" panose="02040503050406030204" pitchFamily="18" charset="0"/>
                      </a:rPr>
                      <m:t>+</m:t>
                    </m:r>
                    <m:r>
                      <a:rPr lang="en-US" sz="1200" b="0" i="1" smtClean="0">
                        <a:latin typeface="Cambria Math" panose="02040503050406030204" pitchFamily="18" charset="0"/>
                      </a:rPr>
                      <m:t>𝑁</m:t>
                    </m:r>
                    <m:d>
                      <m:dPr>
                        <m:ctrlPr>
                          <a:rPr lang="en-US" sz="1200" b="0" i="1" smtClean="0">
                            <a:latin typeface="Cambria Math" panose="02040503050406030204" pitchFamily="18" charset="0"/>
                          </a:rPr>
                        </m:ctrlPr>
                      </m:dPr>
                      <m:e>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log</m:t>
                            </m:r>
                          </m:fName>
                          <m:e>
                            <m:r>
                              <m:rPr>
                                <m:sty m:val="p"/>
                              </m:rPr>
                              <a:rPr lang="en-US" sz="1200" b="0" i="0" smtClean="0">
                                <a:latin typeface="Cambria Math" panose="02040503050406030204" pitchFamily="18" charset="0"/>
                              </a:rPr>
                              <m:t>Γ</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𝑔</m:t>
                                    </m:r>
                                  </m:sup>
                                </m:sSup>
                              </m:e>
                            </m:d>
                          </m:e>
                        </m:func>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log</m:t>
                            </m:r>
                          </m:fName>
                          <m:e>
                            <m:r>
                              <m:rPr>
                                <m:sty m:val="p"/>
                              </m:rPr>
                              <a:rPr lang="en-US" sz="1200" b="0" i="0" smtClean="0">
                                <a:latin typeface="Cambria Math" panose="02040503050406030204" pitchFamily="18" charset="0"/>
                              </a:rPr>
                              <m:t>Γ</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m:t>
                                    </m:r>
                                  </m:sup>
                                </m:sSup>
                              </m:e>
                            </m:d>
                          </m:e>
                        </m:func>
                      </m:e>
                    </m:d>
                  </m:oMath>
                </a14:m>
                <a:endParaRPr lang="en-US" sz="1200" b="0" i="1" dirty="0"/>
              </a:p>
              <a:p>
                <a:r>
                  <a:rPr lang="en-US" dirty="0"/>
                  <a:t>A computationally straightforward way to compute this is to break it down by terms: each of the five terms inside of the sum can be computed using vectorized functions. Then, the resulting vectors can be added together, summed, and added to the sixth, scalar, term to obtain the log-acceptance ratio.</a:t>
                </a:r>
              </a:p>
            </p:txBody>
          </p:sp>
        </mc:Choice>
        <mc:Fallback xmlns="">
          <p:sp>
            <p:nvSpPr>
              <p:cNvPr id="3" name="Content Placeholder 2">
                <a:extLst>
                  <a:ext uri="{FF2B5EF4-FFF2-40B4-BE49-F238E27FC236}">
                    <a16:creationId xmlns:a16="http://schemas.microsoft.com/office/drawing/2014/main" id="{3224379C-6FCC-4F90-B33F-E346895D1417}"/>
                  </a:ext>
                </a:extLst>
              </p:cNvPr>
              <p:cNvSpPr>
                <a:spLocks noGrp="1" noRot="1" noChangeAspect="1" noMove="1" noResize="1" noEditPoints="1" noAdjustHandles="1" noChangeArrowheads="1" noChangeShapeType="1" noTextEdit="1"/>
              </p:cNvSpPr>
              <p:nvPr>
                <p:ph idx="1"/>
              </p:nvPr>
            </p:nvSpPr>
            <p:spPr>
              <a:blipFill>
                <a:blip r:embed="rId2"/>
                <a:stretch>
                  <a:fillRect l="-606" t="-2273" r="-1515" b="-18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74E96C0-1D29-4BB6-8CBC-96A79AA3EC3A}"/>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8978587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1160</TotalTime>
  <Words>802</Words>
  <Application>Microsoft Office PowerPoint</Application>
  <PresentationFormat>Widescreen</PresentationFormat>
  <Paragraphs>56</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Cambria Math</vt:lpstr>
      <vt:lpstr>Retrospect</vt:lpstr>
      <vt:lpstr>Bayesian Estimation of Negative Binomial Regression</vt:lpstr>
      <vt:lpstr>The Negative Binomial Distribution</vt:lpstr>
      <vt:lpstr>Alternative Parameterization</vt:lpstr>
      <vt:lpstr>Bayesian Model</vt:lpstr>
      <vt:lpstr>Metropolis-Hastings Acceptance Ratio</vt:lpstr>
      <vt:lpstr>Computing the Log-Likelihood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Estimation of Negative Binomial Regression</dc:title>
  <dc:creator>Zachary Kiefer</dc:creator>
  <cp:lastModifiedBy>Zachary Kiefer</cp:lastModifiedBy>
  <cp:revision>22</cp:revision>
  <dcterms:created xsi:type="dcterms:W3CDTF">2018-05-30T00:04:35Z</dcterms:created>
  <dcterms:modified xsi:type="dcterms:W3CDTF">2018-05-30T20:17:49Z</dcterms:modified>
</cp:coreProperties>
</file>