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2"/>
  </p:notesMasterIdLst>
  <p:sldIdLst>
    <p:sldId id="256" r:id="rId4"/>
    <p:sldId id="257" r:id="rId5"/>
    <p:sldId id="302" r:id="rId6"/>
    <p:sldId id="303" r:id="rId7"/>
    <p:sldId id="301" r:id="rId8"/>
    <p:sldId id="258" r:id="rId9"/>
    <p:sldId id="259" r:id="rId10"/>
    <p:sldId id="380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334" r:id="rId21"/>
    <p:sldId id="357" r:id="rId22"/>
    <p:sldId id="356" r:id="rId23"/>
    <p:sldId id="411" r:id="rId24"/>
    <p:sldId id="328" r:id="rId25"/>
    <p:sldId id="269" r:id="rId26"/>
    <p:sldId id="270" r:id="rId27"/>
    <p:sldId id="271" r:id="rId28"/>
    <p:sldId id="272" r:id="rId29"/>
    <p:sldId id="273" r:id="rId30"/>
    <p:sldId id="428" r:id="rId31"/>
    <p:sldId id="429" r:id="rId33"/>
    <p:sldId id="364" r:id="rId34"/>
    <p:sldId id="412" r:id="rId35"/>
    <p:sldId id="413" r:id="rId36"/>
    <p:sldId id="414" r:id="rId37"/>
    <p:sldId id="329" r:id="rId38"/>
    <p:sldId id="275" r:id="rId39"/>
    <p:sldId id="276" r:id="rId40"/>
    <p:sldId id="277" r:id="rId41"/>
    <p:sldId id="416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020" y="56"/>
      </p:cViewPr>
      <p:guideLst>
        <p:guide orient="horz" pos="2290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899160" y="2348865"/>
            <a:ext cx="7772400" cy="205295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br>
              <a:rPr lang="zh-CN" altLang="en-US" sz="4800" b="1" kern="1200" baseline="0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j-cs"/>
              </a:rPr>
            </a:br>
            <a:br>
              <a:rPr lang="zh-CN" altLang="en-US" sz="4800" b="1" kern="1200" baseline="0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j-cs"/>
              </a:rPr>
            </a:br>
            <a:r>
              <a:rPr lang="zh-CN" altLang="en-US" sz="4800" b="1" kern="1200" baseline="0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j-cs"/>
              </a:rPr>
              <a:t>八年级下册物理中段考</a:t>
            </a:r>
            <a:br>
              <a:rPr lang="zh-CN" altLang="en-US" sz="4800" b="1" kern="1200" baseline="0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j-cs"/>
              </a:rPr>
            </a:br>
            <a:br>
              <a:rPr lang="zh-CN" altLang="en-US" sz="5400" b="1" kern="1200" baseline="0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j-cs"/>
              </a:rPr>
            </a:br>
            <a:r>
              <a:rPr lang="zh-CN" altLang="en-US" sz="6600" b="1" kern="1200" baseline="0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j-cs"/>
              </a:rPr>
              <a:t>实验专题复习</a:t>
            </a:r>
            <a:br>
              <a:rPr lang="zh-CN" altLang="en-US" sz="6600" b="1" kern="1200" baseline="0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j-cs"/>
              </a:rPr>
            </a:br>
            <a:br>
              <a:rPr lang="zh-CN" altLang="en-US" sz="3200" b="1" kern="1200" baseline="0" dirty="0">
                <a:latin typeface="黑体" panose="02010609060101010101" pitchFamily="1" charset="-122"/>
                <a:ea typeface="黑体" panose="02010609060101010101" pitchFamily="1" charset="-122"/>
                <a:cs typeface="+mj-cs"/>
              </a:rPr>
            </a:br>
            <a:endParaRPr lang="zh-CN" altLang="en-US" sz="6600" b="1" kern="1200" baseline="0" dirty="0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100"/>
          <p:cNvSpPr txBox="1"/>
          <p:nvPr/>
        </p:nvSpPr>
        <p:spPr>
          <a:xfrm>
            <a:off x="0" y="0"/>
            <a:ext cx="914400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33375" indent="-333375"/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）小伟要探究猜想③，他将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木块切去一半</a:t>
            </a:r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，重复甲的操作过程，如图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丁所示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他比较甲和丁的实验结果，得出结论：滑动摩擦力的大小与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接触面积的大小</a:t>
            </a:r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有关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你认为他的结论可靠吗？答：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__________.</a:t>
            </a:r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小伟在实验中存在的问题是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______________________ .</a:t>
            </a:r>
            <a:b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6</a:t>
            </a:r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）小伟要探究猜想④（</a:t>
            </a:r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速度的快慢）</a:t>
            </a:r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，重复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甲、丙</a:t>
            </a:r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操作过程，小伟分别以较快和较慢的速度拉动木块做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匀速直线运动</a:t>
            </a:r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，发现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F2</a:t>
            </a:r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＞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F1</a:t>
            </a:r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，他认为滑动摩擦力大小与速度大小有关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他的结论是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____________</a:t>
            </a:r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（填“正确”或“错误”）的，理由是 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_____________________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290" name="图片 7"/>
          <p:cNvPicPr>
            <a:picLocks noChangeAspect="1"/>
          </p:cNvPicPr>
          <p:nvPr/>
        </p:nvPicPr>
        <p:blipFill>
          <a:blip r:embed="rId1"/>
          <a:srcRect r="21942"/>
          <a:stretch>
            <a:fillRect/>
          </a:stretch>
        </p:blipFill>
        <p:spPr>
          <a:xfrm>
            <a:off x="461963" y="4747895"/>
            <a:ext cx="7499350" cy="2071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189855" y="1346835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不可靠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00388" y="1764030"/>
            <a:ext cx="508158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没有控制压力相等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2090" y="3573145"/>
            <a:ext cx="147891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错误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7855" y="4156710"/>
            <a:ext cx="47034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4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没有控制接触面的粗糙程度相</a:t>
            </a:r>
            <a:r>
              <a:rPr lang="zh-CN" altLang="zh-CN" sz="24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同</a:t>
            </a:r>
            <a:endParaRPr lang="zh-CN" altLang="zh-CN" sz="24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  <p:bldP spid="3" grpId="3"/>
      <p:bldP spid="4" grpId="3"/>
      <p:bldP spid="5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382838" y="2995613"/>
            <a:ext cx="4216400" cy="2109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文本框 101"/>
          <p:cNvSpPr txBox="1"/>
          <p:nvPr/>
        </p:nvSpPr>
        <p:spPr>
          <a:xfrm>
            <a:off x="107950" y="236538"/>
            <a:ext cx="87661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）交流评估时，某小组提出：实验过程中，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弹簧测力计的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示数不容易稳定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小伟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对实验装置进行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改动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，如下图所示，重复实验，发现效果更好。实验中，小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伟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（选填“一定”或“不一定”）要匀速拉动长木板。</a:t>
            </a:r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49650" y="1735138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不一定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02"/>
          <p:cNvSpPr txBox="1"/>
          <p:nvPr/>
        </p:nvSpPr>
        <p:spPr>
          <a:xfrm>
            <a:off x="158750" y="215900"/>
            <a:ext cx="863917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实验二　探究杠杆的平衡条件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r>
              <a:rPr lang="zh-CN" altLang="zh-CN" sz="32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【例】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在探究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“杠杆的平衡条件”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实验中．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（1）实验前，杠杆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静止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在如下图所示位置，此时杠杆处于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状态（填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平衡”或“不平衡”），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支点在杠杆中间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是为了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____________________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；调节杠杆平衡时，应确保杠杆上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（填“悬挂”或“不悬挂”）钩码。</a:t>
            </a:r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38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2651125" y="5086350"/>
            <a:ext cx="2924175" cy="149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438400" y="1649413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平衡</a:t>
            </a:r>
            <a:endParaRPr lang="zh-CN" altLang="zh-CN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800" y="2686050"/>
            <a:ext cx="565626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消除杠杆自重对实验的影响</a:t>
            </a:r>
            <a:endParaRPr lang="zh-CN" altLang="zh-CN" sz="28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7350" y="3198813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不悬挂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  <p:bldP spid="3" grpId="3"/>
      <p:bldP spid="4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04"/>
          <p:cNvSpPr txBox="1"/>
          <p:nvPr/>
        </p:nvSpPr>
        <p:spPr>
          <a:xfrm>
            <a:off x="187325" y="193675"/>
            <a:ext cx="8769350" cy="4030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当杠杆静止时，发现杠杆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左端下沉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，这时应将左端的平衡螺母向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（填“左”或“右”）端调节，直到杠杆在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平衡，目的是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．某小组同学在杠杆左右两侧分别挂上不同数量的钩码，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同时调节平衡螺母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使杠杆平衡。你认为他们的做法是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（填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正确的”或“错误的”）；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70400" y="712788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右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53100" y="1158875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水平位置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8300" y="1606550"/>
            <a:ext cx="313531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便于测量力臂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8838" y="2557463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错误的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  <p:bldP spid="3" grpId="3"/>
      <p:bldP spid="4" grpId="3"/>
      <p:bldP spid="5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99"/>
          <p:cNvSpPr txBox="1"/>
          <p:nvPr/>
        </p:nvSpPr>
        <p:spPr>
          <a:xfrm>
            <a:off x="158750" y="107950"/>
            <a:ext cx="8639175" cy="5507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33375" indent="-333375"/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）某同学通过以上实验操作及数据分析，</a:t>
            </a:r>
            <a:endParaRPr lang="zh-CN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33375" indent="-333375"/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记录实验数据的表格如下，请将表格空白处补充完整．</a:t>
            </a:r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33375" indent="-333375"/>
            <a:endParaRPr lang="zh-CN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33375" indent="-333375"/>
            <a:endParaRPr lang="zh-CN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33375" indent="-333375"/>
            <a:endParaRPr lang="zh-CN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33375" indent="-333375"/>
            <a:endParaRPr lang="zh-CN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33375" indent="-333375"/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得出杠杆的平衡条件是：动力×动力臂=阻力×阻力臂．你认为他的结论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_________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（填“可靠”或“不可靠”），理由是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_____________________________________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． </a:t>
            </a:r>
            <a:endParaRPr lang="zh-CN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68400" y="1725613"/>
          <a:ext cx="646176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390"/>
                <a:gridCol w="1164590"/>
                <a:gridCol w="1664335"/>
                <a:gridCol w="1449705"/>
                <a:gridCol w="1475740"/>
              </a:tblGrid>
              <a:tr h="910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次数</a:t>
                      </a:r>
                      <a:endParaRPr lang="en-US" altLang="en-US" sz="2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动力F</a:t>
                      </a:r>
                      <a:r>
                        <a:rPr lang="en-US" sz="280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（N）</a:t>
                      </a:r>
                      <a:endParaRPr lang="en-US" altLang="en-US" sz="2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2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u="sng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阻力臂l</a:t>
                      </a:r>
                      <a:r>
                        <a:rPr lang="en-US" sz="280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（m）</a:t>
                      </a:r>
                      <a:endParaRPr lang="en-US" altLang="en-US" sz="2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4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0.3</a:t>
                      </a:r>
                      <a:endParaRPr lang="en-US" altLang="en-US" sz="2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28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156200" y="4027488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不可靠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8798" y="4940618"/>
            <a:ext cx="7713662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只通过一组数据得出的结论不具普遍性（具有偶然性）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1335" y="1804035"/>
            <a:ext cx="1503363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动力臂L</a:t>
            </a:r>
            <a:r>
              <a:rPr lang="en-US" altLang="zh-CN" sz="2400" b="1" baseline="-25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（m）</a:t>
            </a:r>
            <a:endParaRPr lang="zh-CN" altLang="zh-CN" sz="2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8853" y="1770698"/>
            <a:ext cx="1122362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阻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力F</a:t>
            </a:r>
            <a:r>
              <a:rPr lang="en-US" altLang="zh-CN" sz="2400" b="1" baseline="-25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（N） </a:t>
            </a:r>
            <a:endParaRPr lang="zh-CN" altLang="zh-CN" sz="2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72225" y="2667000"/>
            <a:ext cx="79851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0.6</a:t>
            </a:r>
            <a:endParaRPr lang="en-US" altLang="zh-CN" sz="3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  <p:bldP spid="3" grpId="3"/>
      <p:bldP spid="4" grpId="3"/>
      <p:bldP spid="7" grpId="3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101"/>
          <p:cNvSpPr txBox="1"/>
          <p:nvPr/>
        </p:nvSpPr>
        <p:spPr>
          <a:xfrm>
            <a:off x="107950" y="236538"/>
            <a:ext cx="87661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）如下图在杠杆的左边A处挂2个相同的钩码，要使杠杆在水平位置平衡，应在杠杆右端B处挂　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相同的钩码．将A、B两处钩码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同时减去1个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，那么杠杆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在水平位置保持平衡（选填“能”或“不能”）． 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410" name="图片 2" descr="学科网(www.zxxk.com)--教育资源门户，提供试卷、教案、课件、论文、素材及各类教学资源下载，还有大量而丰富的教学相关资讯！"/>
          <p:cNvPicPr>
            <a:picLocks noChangeAspect="1"/>
          </p:cNvPicPr>
          <p:nvPr/>
        </p:nvPicPr>
        <p:blipFill>
          <a:blip r:embed="rId1"/>
          <a:srcRect r="2005" b="3802"/>
          <a:stretch>
            <a:fillRect/>
          </a:stretch>
        </p:blipFill>
        <p:spPr>
          <a:xfrm>
            <a:off x="3219450" y="3065463"/>
            <a:ext cx="2359025" cy="307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08000" y="1222375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3个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24200" y="1733550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不能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3"/>
      <p:bldP spid="2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101"/>
          <p:cNvSpPr txBox="1"/>
          <p:nvPr/>
        </p:nvSpPr>
        <p:spPr>
          <a:xfrm>
            <a:off x="107950" y="236538"/>
            <a:ext cx="87661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)如下图甲所示，实验时若用弹簧测力计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在C处竖直向上拉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，使杠杆水平平衡，接着将弹簧测力计逐渐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向右倾斜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，使杠杆仍然在水平位置平衡，则弹簧测力计的示数将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(填“变大”“变小”或“不变”)，其原因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34" name="图片 3" descr="C:/Users/Administrator/Desktop/２０１５聚焦中考物理(普)（外）教师用书彭立玲/429.TIF"/>
          <p:cNvPicPr>
            <a:picLocks noChangeAspect="1"/>
          </p:cNvPicPr>
          <p:nvPr/>
        </p:nvPicPr>
        <p:blipFill>
          <a:blip r:embed="rId1" r:link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6756"/>
          <a:stretch>
            <a:fillRect/>
          </a:stretch>
        </p:blipFill>
        <p:spPr>
          <a:xfrm>
            <a:off x="2133600" y="2789238"/>
            <a:ext cx="3341688" cy="2506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484688" y="1692275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变大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02200" y="2205038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力臂变短了</a:t>
            </a:r>
            <a:endParaRPr lang="zh-CN" altLang="zh-CN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3"/>
      <p:bldP spid="2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101"/>
          <p:cNvSpPr txBox="1"/>
          <p:nvPr/>
        </p:nvSpPr>
        <p:spPr>
          <a:xfrm>
            <a:off x="107950" y="236538"/>
            <a:ext cx="876617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) 实验中，用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下图所示的方式悬挂钩码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，杠杆也能水平平衡(杠杆上每格等距)，但老师却提醒大家不要采用这种方式。这主要是因为该种方式(      ) 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   A．一个人无法独立操作 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   B．需要使用太多的钩码 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   C．力臂与杠杆不重合   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   D．力和力臂数目过多，不易得出结论  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458" name="图片 4" descr="2013072216142868499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775" y="4454525"/>
            <a:ext cx="4200525" cy="193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22275" y="1505903"/>
            <a:ext cx="247332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60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D</a:t>
            </a:r>
            <a:endParaRPr lang="zh-CN" altLang="zh-CN" sz="60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/>
          <p:nvPr/>
        </p:nvSpPr>
        <p:spPr>
          <a:xfrm>
            <a:off x="4283710" y="159385"/>
            <a:ext cx="23260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1" charset="-122"/>
                <a:ea typeface="黑体" panose="02010609060101010101" pitchFamily="1" charset="-122"/>
                <a:cs typeface="+mn-ea"/>
              </a:rPr>
              <a:t>实验小结 </a:t>
            </a:r>
            <a:endParaRPr lang="zh-CN" altLang="en-US" sz="36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167005" y="657860"/>
            <a:ext cx="8914765" cy="5624830"/>
          </a:xfrm>
        </p:spPr>
        <p:txBody>
          <a:bodyPr wrap="square" anchor="t" anchorCtr="0"/>
          <a:lstStyle/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实验</a:t>
            </a:r>
            <a:r>
              <a:rPr lang="en-US" altLang="zh-CN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1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：探究滑动摩擦力大小与哪些因素有关</a:t>
            </a:r>
            <a:endParaRPr lang="zh-CN" altLang="en-US" sz="3000" b="1" dirty="0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①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实验方法：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___________</a:t>
            </a:r>
            <a:endParaRPr lang="en-US" altLang="zh-CN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②实验装置：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③为了测量滑动摩擦力大小，必须保持物体在水平方向上做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__________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运动，此时，根据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原理：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___________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；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木块所受到的拉力才等于木块所受到的滑动摩擦力。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④滑动摩擦力大小影响因素：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___________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，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________________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。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52227" name="文本框 1"/>
          <p:cNvSpPr txBox="1"/>
          <p:nvPr/>
        </p:nvSpPr>
        <p:spPr>
          <a:xfrm>
            <a:off x="827088" y="4820920"/>
            <a:ext cx="1890712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二力平衡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2169160" y="4226243"/>
            <a:ext cx="1890713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匀速直线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5291773" y="5660708"/>
            <a:ext cx="1890712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压力大小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5291773" y="6165215"/>
            <a:ext cx="3059112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接触面粗糙程度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8196" name="Text Box 112"/>
          <p:cNvSpPr txBox="1"/>
          <p:nvPr/>
        </p:nvSpPr>
        <p:spPr>
          <a:xfrm>
            <a:off x="-635" y="187643"/>
            <a:ext cx="5060950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┃第六章</a:t>
            </a:r>
            <a:r>
              <a:rPr lang="en-US" altLang="zh-CN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 </a:t>
            </a:r>
            <a:r>
              <a:rPr lang="zh-CN" altLang="en-US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力和机械┃</a:t>
            </a:r>
            <a:endParaRPr lang="zh-CN" altLang="en-US" sz="3600" b="1" dirty="0">
              <a:solidFill>
                <a:srgbClr val="CC0099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pic>
        <p:nvPicPr>
          <p:cNvPr id="6" name="图片 5" descr="~`RC8RAF~48MH6GEFFRNR0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785" y="2021840"/>
            <a:ext cx="2752725" cy="1552575"/>
          </a:xfrm>
          <a:prstGeom prst="rect">
            <a:avLst/>
          </a:prstGeom>
        </p:spPr>
      </p:pic>
      <p:sp>
        <p:nvSpPr>
          <p:cNvPr id="7" name="文本框 1"/>
          <p:cNvSpPr txBox="1"/>
          <p:nvPr/>
        </p:nvSpPr>
        <p:spPr>
          <a:xfrm>
            <a:off x="2627630" y="1340485"/>
            <a:ext cx="22764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控制变量法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227" grpId="0"/>
      <p:bldP spid="3" grpId="0"/>
      <p:bldP spid="4" grpId="0"/>
      <p:bldP spid="5" grpId="0"/>
      <p:bldP spid="819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166688" y="657860"/>
            <a:ext cx="8642350" cy="5624513"/>
          </a:xfrm>
        </p:spPr>
        <p:txBody>
          <a:bodyPr wrap="square" anchor="t" anchorCtr="0"/>
          <a:lstStyle/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⑤实验改进：实验过程中很难保持物体作匀速直线运动，改进装置如下图所示，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改进后不需要匀速拉动木板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，操作方便，也能准确测出滑动摩擦力的大小。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pic>
        <p:nvPicPr>
          <p:cNvPr id="2" name="图片 1" descr="_7096Z[1INIG@[LR_U9O$L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3500755"/>
            <a:ext cx="5683885" cy="17259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框 4"/>
          <p:cNvSpPr txBox="1"/>
          <p:nvPr/>
        </p:nvSpPr>
        <p:spPr>
          <a:xfrm>
            <a:off x="695325" y="1122363"/>
            <a:ext cx="8167688" cy="4577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571500" indent="-571500">
              <a:lnSpc>
                <a:spcPct val="135000"/>
              </a:lnSpc>
              <a:buSzTx/>
              <a:buFont typeface="Wingdings" panose="05000000000000000000" charset="0"/>
              <a:buChar char="Ø"/>
            </a:pPr>
            <a:r>
              <a:rPr lang="zh-CN" altLang="en-US" sz="3600" b="1" dirty="0">
                <a:latin typeface="黑体" panose="02010609060101010101" pitchFamily="1" charset="-122"/>
                <a:ea typeface="黑体" panose="02010609060101010101" pitchFamily="1" charset="-122"/>
              </a:rPr>
              <a:t>探究影响滑动摩擦力大小的因素</a:t>
            </a:r>
            <a:endParaRPr lang="zh-CN" altLang="en-US" sz="3600" b="1" dirty="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marL="571500" indent="-571500">
              <a:lnSpc>
                <a:spcPct val="135000"/>
              </a:lnSpc>
              <a:buSzTx/>
              <a:buFont typeface="Wingdings" panose="05000000000000000000" charset="0"/>
              <a:buChar char="Ø"/>
            </a:pPr>
            <a:r>
              <a:rPr lang="zh-CN" altLang="en-US" sz="3600" b="1" dirty="0">
                <a:latin typeface="黑体" panose="02010609060101010101" pitchFamily="1" charset="-122"/>
                <a:ea typeface="黑体" panose="02010609060101010101" pitchFamily="1" charset="-122"/>
              </a:rPr>
              <a:t>探究杠杆的平衡条件</a:t>
            </a:r>
            <a:endParaRPr lang="zh-CN" altLang="en-US" sz="3600" b="1" dirty="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marL="571500" indent="-571500">
              <a:lnSpc>
                <a:spcPct val="135000"/>
              </a:lnSpc>
              <a:buSzTx/>
              <a:buFont typeface="Wingdings" panose="05000000000000000000" charset="0"/>
              <a:buChar char="Ø"/>
            </a:pPr>
            <a:r>
              <a:rPr lang="zh-CN" altLang="en-US" sz="3600" b="1" dirty="0">
                <a:latin typeface="黑体" panose="02010609060101010101" pitchFamily="1" charset="-122"/>
                <a:ea typeface="黑体" panose="02010609060101010101" pitchFamily="1" charset="-122"/>
              </a:rPr>
              <a:t>探究运动和力的关系</a:t>
            </a:r>
            <a:endParaRPr lang="zh-CN" altLang="en-US" sz="3600" b="1" dirty="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marL="571500" indent="-571500">
              <a:lnSpc>
                <a:spcPct val="135000"/>
              </a:lnSpc>
              <a:buSzTx/>
              <a:buFont typeface="Wingdings" panose="05000000000000000000" charset="0"/>
              <a:buChar char="Ø"/>
            </a:pPr>
            <a:r>
              <a:rPr lang="zh-CN" altLang="en-US" sz="3600" b="1" dirty="0">
                <a:latin typeface="黑体" panose="02010609060101010101" pitchFamily="1" charset="-122"/>
                <a:ea typeface="黑体" panose="02010609060101010101" pitchFamily="1" charset="-122"/>
              </a:rPr>
              <a:t>探究二力平衡的条件</a:t>
            </a:r>
            <a:endParaRPr lang="zh-CN" altLang="en-US" sz="3600" b="1" dirty="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marL="571500" indent="-571500">
              <a:lnSpc>
                <a:spcPct val="135000"/>
              </a:lnSpc>
              <a:buSzTx/>
              <a:buFont typeface="Wingdings" panose="05000000000000000000" charset="0"/>
              <a:buChar char="Ø"/>
            </a:pPr>
            <a:r>
              <a:rPr lang="zh-CN" altLang="en-US" sz="3600" b="1" dirty="0">
                <a:latin typeface="黑体" panose="02010609060101010101" pitchFamily="1" charset="-122"/>
                <a:ea typeface="黑体" panose="02010609060101010101" pitchFamily="1" charset="-122"/>
              </a:rPr>
              <a:t>测量小车的平均速度</a:t>
            </a:r>
            <a:endParaRPr lang="zh-CN" altLang="en-US" sz="3600" b="1" dirty="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marL="571500" indent="-571500">
              <a:lnSpc>
                <a:spcPct val="135000"/>
              </a:lnSpc>
              <a:buSzTx/>
              <a:buFont typeface="Wingdings" panose="05000000000000000000" charset="0"/>
              <a:buChar char="Ø"/>
            </a:pPr>
            <a:r>
              <a:rPr lang="zh-CN" altLang="en-US" sz="3600" b="1" dirty="0">
                <a:latin typeface="黑体" panose="02010609060101010101" pitchFamily="1" charset="-122"/>
                <a:ea typeface="黑体" panose="02010609060101010101" pitchFamily="1" charset="-122"/>
              </a:rPr>
              <a:t>探究压力的作用效果与什么因素有关</a:t>
            </a:r>
            <a:endParaRPr lang="zh-CN" altLang="en-US" sz="3600" b="1" dirty="0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6" name="Text Box 6"/>
          <p:cNvSpPr txBox="1"/>
          <p:nvPr/>
        </p:nvSpPr>
        <p:spPr>
          <a:xfrm>
            <a:off x="467043" y="332740"/>
            <a:ext cx="8424863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实验总括（</a:t>
            </a:r>
            <a:r>
              <a:rPr lang="en-US" altLang="zh-CN" sz="40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6</a:t>
            </a:r>
            <a:r>
              <a:rPr lang="zh-CN" altLang="en-US" sz="40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个）</a:t>
            </a:r>
            <a:endParaRPr lang="zh-CN" altLang="en-US" sz="40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167005" y="442595"/>
            <a:ext cx="8642350" cy="6327140"/>
          </a:xfrm>
        </p:spPr>
        <p:txBody>
          <a:bodyPr wrap="square" anchor="t" anchorCtr="0"/>
          <a:lstStyle/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实验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：探究杠杆的平衡条件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①实验原理：</a:t>
            </a:r>
            <a:r>
              <a:rPr lang="en-US" altLang="zh-CN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___________;</a:t>
            </a:r>
            <a:endParaRPr lang="en-US" altLang="zh-CN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②实验装置：</a:t>
            </a:r>
            <a:endParaRPr lang="zh-CN" altLang="en-US" b="1" dirty="0">
              <a:latin typeface="黑体" panose="02010609060101010101" pitchFamily="1" charset="-122"/>
              <a:ea typeface="黑体" panose="02010609060101010101" pitchFamily="1" charset="-122"/>
              <a:sym typeface="+mn-ea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endParaRPr lang="zh-CN" altLang="en-US" b="1" dirty="0">
              <a:latin typeface="黑体" panose="02010609060101010101" pitchFamily="1" charset="-122"/>
              <a:ea typeface="黑体" panose="02010609060101010101" pitchFamily="1" charset="-122"/>
              <a:sym typeface="+mn-ea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endParaRPr lang="zh-CN" altLang="en-US" b="1" dirty="0">
              <a:latin typeface="黑体" panose="02010609060101010101" pitchFamily="1" charset="-122"/>
              <a:ea typeface="黑体" panose="02010609060101010101" pitchFamily="1" charset="-122"/>
              <a:sym typeface="+mn-ea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③实验前杠杆平衡螺母的如何调节__________________，实验过程中能否在调平衡螺母？_________</a:t>
            </a:r>
            <a:endParaRPr lang="zh-CN" altLang="en-US" b="1" dirty="0">
              <a:latin typeface="黑体" panose="02010609060101010101" pitchFamily="1" charset="-122"/>
              <a:ea typeface="黑体" panose="02010609060101010101" pitchFamily="1" charset="-122"/>
              <a:sym typeface="+mn-ea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④杠杆的支点在中央位置是为了____________</a:t>
            </a:r>
            <a:endParaRPr lang="zh-CN" altLang="en-US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2555875" y="1268730"/>
            <a:ext cx="28962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F</a:t>
            </a:r>
            <a:r>
              <a:rPr lang="en-US" altLang="zh-CN" sz="3200" b="1" baseline="-250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×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L</a:t>
            </a:r>
            <a:r>
              <a:rPr lang="en-US" altLang="zh-CN" sz="3200" b="1" baseline="-250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1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=F</a:t>
            </a:r>
            <a:r>
              <a:rPr lang="en-US" altLang="zh-CN" sz="3200" b="1" baseline="-250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×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L</a:t>
            </a:r>
            <a:r>
              <a:rPr lang="en-US" altLang="zh-CN" sz="3200" b="1" baseline="-250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2</a:t>
            </a:r>
            <a:endParaRPr lang="en-US" altLang="zh-CN" sz="3200" b="1" baseline="-25000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00020" y="1988820"/>
            <a:ext cx="2946400" cy="1752600"/>
            <a:chOff x="14008" y="7393"/>
            <a:chExt cx="4640" cy="2760"/>
          </a:xfrm>
        </p:grpSpPr>
        <p:pic>
          <p:nvPicPr>
            <p:cNvPr id="29699" name="图片 134147" descr="图18"/>
            <p:cNvPicPr preferRelativeResize="0"/>
            <p:nvPr/>
          </p:nvPicPr>
          <p:blipFill>
            <a:blip r:embed="rId1">
              <a:lum contrast="54000"/>
            </a:blip>
            <a:srcRect t="8914" b="-496"/>
            <a:stretch>
              <a:fillRect/>
            </a:stretch>
          </p:blipFill>
          <p:spPr>
            <a:xfrm>
              <a:off x="14008" y="7393"/>
              <a:ext cx="4640" cy="27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9700" name="文本框 134149"/>
            <p:cNvSpPr txBox="1"/>
            <p:nvPr/>
          </p:nvSpPr>
          <p:spPr>
            <a:xfrm>
              <a:off x="15193" y="7560"/>
              <a:ext cx="103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000" i="1" dirty="0">
                  <a:latin typeface="Times New Roman" panose="02020603050405020304" charset="0"/>
                </a:rPr>
                <a:t>l</a:t>
              </a:r>
              <a:r>
                <a:rPr lang="en-US" altLang="zh-CN" sz="1000" baseline="-25000" dirty="0">
                  <a:latin typeface="Times New Roman" panose="02020603050405020304" charset="0"/>
                </a:rPr>
                <a:t>2</a:t>
              </a:r>
              <a:endParaRPr lang="en-US" altLang="zh-CN" dirty="0">
                <a:latin typeface="Calibri" panose="020F050202020403020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95923" y="4652328"/>
            <a:ext cx="385762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左高左调，右高右调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5603" y="5300663"/>
            <a:ext cx="99949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不能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4570" y="5589270"/>
            <a:ext cx="289941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消除杠杆自重对实验的影响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179705" y="188595"/>
            <a:ext cx="8642350" cy="6327140"/>
          </a:xfrm>
        </p:spPr>
        <p:txBody>
          <a:bodyPr wrap="square" anchor="t" anchorCtr="0"/>
          <a:lstStyle/>
          <a:p>
            <a:pPr marL="22733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⑤实验时，使杠杆在水平位置的目的是：</a:t>
            </a:r>
            <a:r>
              <a:rPr lang="en-US" altLang="zh-CN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______________</a:t>
            </a: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。</a:t>
            </a:r>
            <a:endParaRPr lang="zh-CN" altLang="en-US" b="1" dirty="0">
              <a:latin typeface="黑体" panose="02010609060101010101" pitchFamily="1" charset="-122"/>
              <a:ea typeface="黑体" panose="02010609060101010101" pitchFamily="1" charset="-122"/>
              <a:sym typeface="+mn-ea"/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⑥多次实验的目的是：</a:t>
            </a:r>
            <a:r>
              <a:rPr lang="en-US" altLang="zh-CN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____________________________</a:t>
            </a: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。</a:t>
            </a:r>
            <a:endParaRPr lang="zh-CN" altLang="en-US" b="1" dirty="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endParaRPr lang="zh-CN" altLang="en-US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878" y="2205990"/>
            <a:ext cx="508254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避免偶然性，得出普遍规律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750" y="908368"/>
            <a:ext cx="263271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便于测量力臂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框 4"/>
          <p:cNvSpPr txBox="1"/>
          <p:nvPr/>
        </p:nvSpPr>
        <p:spPr>
          <a:xfrm>
            <a:off x="695325" y="1122363"/>
            <a:ext cx="8167688" cy="3829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lvl="3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  <a:cs typeface="+mn-ea"/>
              </a:rPr>
              <a:t>探究影响滑动摩擦力大小的因素</a:t>
            </a:r>
            <a:endParaRPr lang="zh-CN" altLang="en-US" sz="2400" b="1" dirty="0">
              <a:latin typeface="黑体" panose="02010609060101010101" pitchFamily="1" charset="-122"/>
              <a:ea typeface="黑体" panose="02010609060101010101" pitchFamily="1" charset="-122"/>
              <a:cs typeface="+mn-ea"/>
            </a:endParaRPr>
          </a:p>
          <a:p>
            <a:pPr marL="342900" lvl="3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  <a:cs typeface="+mn-ea"/>
              </a:rPr>
              <a:t>探究杠杆的平衡条件</a:t>
            </a:r>
            <a:endParaRPr lang="zh-CN" altLang="en-US" sz="2400" b="1" dirty="0">
              <a:latin typeface="黑体" panose="02010609060101010101" pitchFamily="1" charset="-122"/>
              <a:ea typeface="黑体" panose="02010609060101010101" pitchFamily="1" charset="-122"/>
              <a:cs typeface="+mn-ea"/>
            </a:endParaRPr>
          </a:p>
          <a:p>
            <a:pPr marL="342900" lvl="8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探究运动和力的关系</a:t>
            </a:r>
            <a:endParaRPr lang="zh-CN" altLang="en-US" sz="36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342900" lvl="8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探究二力平衡的条件</a:t>
            </a:r>
            <a:endParaRPr lang="zh-CN" altLang="en-US" sz="36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0" lvl="8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600" b="1" i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测量小车的平均速度</a:t>
            </a:r>
            <a:endParaRPr lang="zh-CN" altLang="en-US" sz="36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342900" lvl="3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  <a:cs typeface="+mn-ea"/>
              </a:rPr>
              <a:t>探究压力的作用效果与什么因素有关</a:t>
            </a:r>
            <a:endParaRPr lang="zh-CN" altLang="en-US" sz="2400" b="1" dirty="0">
              <a:latin typeface="黑体" panose="02010609060101010101" pitchFamily="1" charset="-122"/>
              <a:ea typeface="黑体" panose="02010609060101010101" pitchFamily="1" charset="-122"/>
              <a:cs typeface="+mn-ea"/>
            </a:endParaRPr>
          </a:p>
        </p:txBody>
      </p:sp>
      <p:sp>
        <p:nvSpPr>
          <p:cNvPr id="8196" name="Text Box 112"/>
          <p:cNvSpPr txBox="1"/>
          <p:nvPr/>
        </p:nvSpPr>
        <p:spPr>
          <a:xfrm>
            <a:off x="457200" y="265113"/>
            <a:ext cx="50609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┃第七章</a:t>
            </a:r>
            <a:r>
              <a:rPr lang="en-US" altLang="zh-CN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 </a:t>
            </a:r>
            <a:r>
              <a:rPr lang="zh-CN" altLang="en-US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运动和力┃</a:t>
            </a:r>
            <a:endParaRPr lang="zh-CN" altLang="en-US" sz="3600" b="1" dirty="0">
              <a:solidFill>
                <a:srgbClr val="CC0099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101"/>
          <p:cNvSpPr txBox="1"/>
          <p:nvPr/>
        </p:nvSpPr>
        <p:spPr>
          <a:xfrm>
            <a:off x="107950" y="595313"/>
            <a:ext cx="87661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【例】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用如图所示的装置做研究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“运动和力的关系”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实验。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4" name="文本框 104"/>
          <p:cNvSpPr txBox="1"/>
          <p:nvPr/>
        </p:nvSpPr>
        <p:spPr>
          <a:xfrm>
            <a:off x="276225" y="107950"/>
            <a:ext cx="7185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实验三　探究运动和力的关系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23555" name="图片 5" descr="C:/Users/Administrator/Desktop/２０１５聚焦中考物理(普)（外）教师用书彭立玲/112.TIF"/>
          <p:cNvPicPr>
            <a:picLocks noChangeAspect="1"/>
          </p:cNvPicPr>
          <p:nvPr/>
        </p:nvPicPr>
        <p:blipFill>
          <a:blip r:embed="rId1" r:link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300" y="1638300"/>
            <a:ext cx="7343775" cy="114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文本框 3"/>
          <p:cNvSpPr txBox="1"/>
          <p:nvPr/>
        </p:nvSpPr>
        <p:spPr>
          <a:xfrm>
            <a:off x="234950" y="3089275"/>
            <a:ext cx="876617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(1)在水平面上铺上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不同材料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的物体的目的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___________________________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；实验时，让小车从斜面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高度自由滑下，目的是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__________________________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，这里用到了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的研究方法。实验中通过小车在水平面上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运动距离的不同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来判断摩擦阻力对物体运动的影响，这里用到了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法。        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950" y="3567113"/>
            <a:ext cx="6318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使小车在水平面上受到得阻力不相等</a:t>
            </a:r>
            <a:endParaRPr lang="zh-CN" altLang="zh-CN" sz="28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8255" y="4057650"/>
            <a:ext cx="10877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同一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3200" y="4581525"/>
            <a:ext cx="65468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使小车到达水平面具有相同的初速度</a:t>
            </a:r>
            <a:endParaRPr lang="zh-CN" altLang="zh-CN" sz="28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5067300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控制变量法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6825" y="6002338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转换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3"/>
      <p:bldP spid="2" grpId="3"/>
      <p:bldP spid="3" grpId="3"/>
      <p:bldP spid="4" grpId="3"/>
      <p:bldP spid="5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101"/>
          <p:cNvSpPr txBox="1"/>
          <p:nvPr/>
        </p:nvSpPr>
        <p:spPr>
          <a:xfrm>
            <a:off x="107950" y="236538"/>
            <a:ext cx="876617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(2)如图所示的三种情况，小车在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表面滑行时运动状态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最容易改变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(3)结论：表面越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光滑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，小车受到的摩擦力越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，速度减小得越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，小车运动的距离越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。如果水平面对小车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完全没有摩擦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，它将做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。这里用到了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的研究方法。可见，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力不是使物体运动的原因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，力是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改变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物体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的原因.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78" name="图片 5" descr="C:/Users/Administrator/Desktop/２０１５聚焦中考物理(普)（外）教师用书彭立玲/112.TIF"/>
          <p:cNvPicPr>
            <a:picLocks noChangeAspect="1"/>
          </p:cNvPicPr>
          <p:nvPr/>
        </p:nvPicPr>
        <p:blipFill>
          <a:blip r:embed="rId1" r:link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88" y="4845050"/>
            <a:ext cx="8632825" cy="1350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984875" y="250825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毛巾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8775" y="1719263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小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08475" y="1733550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慢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1050" y="2230438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远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2500" y="2671763"/>
            <a:ext cx="3741738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匀速直线运动</a:t>
            </a:r>
            <a:endParaRPr lang="zh-CN" altLang="zh-CN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21363" y="2641600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理想实验</a:t>
            </a:r>
            <a:endParaRPr lang="zh-CN" altLang="zh-CN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79613" y="3613150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运动状态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3"/>
      <p:bldP spid="2" grpId="3"/>
      <p:bldP spid="3" grpId="3"/>
      <p:bldP spid="4" grpId="3"/>
      <p:bldP spid="5" grpId="3"/>
      <p:bldP spid="7" grpId="3"/>
      <p:bldP spid="8" grpId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101"/>
          <p:cNvSpPr txBox="1"/>
          <p:nvPr/>
        </p:nvSpPr>
        <p:spPr>
          <a:xfrm>
            <a:off x="107950" y="236538"/>
            <a:ext cx="876617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(4)小车在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木板表面上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运动时受到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个力的作用。</a:t>
            </a:r>
            <a:r>
              <a:rPr lang="zh-CN" altLang="en-US" sz="3200" b="1">
                <a:latin typeface="宋体" panose="02010600030101010101" pitchFamily="2" charset="-122"/>
                <a:sym typeface="+mn-ea"/>
              </a:rPr>
              <a:t>小车受到的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重力</a:t>
            </a:r>
            <a:r>
              <a:rPr lang="zh-CN" altLang="en-US" sz="3200" b="1">
                <a:latin typeface="宋体" panose="02010600030101010101" pitchFamily="2" charset="-122"/>
                <a:sym typeface="+mn-ea"/>
              </a:rPr>
              <a:t>和小车对水平面的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压力</a:t>
            </a:r>
            <a:r>
              <a:rPr lang="en-US" altLang="zh-CN" sz="3200" b="1">
                <a:latin typeface="Calibri" panose="020F0502020204030204" charset="0"/>
                <a:sym typeface="+mn-ea"/>
              </a:rPr>
              <a:t>________</a:t>
            </a:r>
            <a:r>
              <a:rPr lang="en-US" altLang="zh-CN" sz="3200" b="1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3200" b="1">
                <a:latin typeface="宋体" panose="02010600030101010101" pitchFamily="2" charset="-122"/>
                <a:sym typeface="+mn-ea"/>
              </a:rPr>
              <a:t>选填“是”或“不是”</a:t>
            </a:r>
            <a:r>
              <a:rPr lang="en-US" altLang="zh-CN" sz="3200" b="1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3200" b="1">
                <a:latin typeface="宋体" panose="02010600030101010101" pitchFamily="2" charset="-122"/>
                <a:sym typeface="+mn-ea"/>
              </a:rPr>
              <a:t>一对平衡力。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)实验中小车运动一段距离后，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最终停下来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是因为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)由这个实验可以推理得出的物理学基本定律是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。内容为一切物体在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作用时，总保持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状态或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状态。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56008" y="188595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3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6950" y="2191385"/>
            <a:ext cx="48434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受到摩擦力的缘故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3713" y="3186748"/>
            <a:ext cx="316388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牛顿第一定律</a:t>
            </a:r>
            <a:endParaRPr lang="zh-CN" altLang="zh-CN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31000" y="3229610"/>
            <a:ext cx="27844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zh-CN" sz="28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没有受到外力</a:t>
            </a:r>
            <a:endParaRPr lang="zh-CN" altLang="zh-CN" sz="28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82938" y="3626485"/>
            <a:ext cx="34750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匀速直线运动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50125" y="3685223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静止</a:t>
            </a:r>
            <a:endParaRPr lang="zh-CN" altLang="zh-CN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5610" name="图片 5" descr="C:/Users/Administrator/Desktop/２０１５聚焦中考物理(普)（外）教师用书彭立玲/112.TIF"/>
          <p:cNvPicPr>
            <a:picLocks noChangeAspect="1"/>
          </p:cNvPicPr>
          <p:nvPr/>
        </p:nvPicPr>
        <p:blipFill>
          <a:blip r:embed="rId1" r:link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88" y="4845050"/>
            <a:ext cx="8632825" cy="1350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2" name="文本框 2"/>
          <p:cNvSpPr txBox="1"/>
          <p:nvPr/>
        </p:nvSpPr>
        <p:spPr>
          <a:xfrm>
            <a:off x="514350" y="1207770"/>
            <a:ext cx="1892300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不是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3"/>
      <p:bldP spid="5" grpId="3"/>
      <p:bldP spid="7" grpId="3"/>
      <p:bldP spid="8" grpId="3"/>
      <p:bldP spid="9" grpId="3"/>
      <p:bldP spid="10" grpId="3"/>
      <p:bldP spid="481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101"/>
          <p:cNvSpPr txBox="1"/>
          <p:nvPr/>
        </p:nvSpPr>
        <p:spPr>
          <a:xfrm>
            <a:off x="107950" y="595313"/>
            <a:ext cx="87661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【例】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在“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探究二力平衡条件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”的活动中，主要是通过探究力对物体的作用效果来实现探究目的。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文本框 104"/>
          <p:cNvSpPr txBox="1"/>
          <p:nvPr/>
        </p:nvSpPr>
        <p:spPr>
          <a:xfrm>
            <a:off x="260350" y="49213"/>
            <a:ext cx="70548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实验四   探究二力平衡的条件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26627" name="图片 6" descr="C:/Users/Administrator/Desktop/２０１５聚焦中考物理(普)（外）教师用书彭立玲/113.TIF"/>
          <p:cNvPicPr>
            <a:picLocks noChangeAspect="1"/>
          </p:cNvPicPr>
          <p:nvPr/>
        </p:nvPicPr>
        <p:blipFill>
          <a:blip r:embed="rId1" r:link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2818"/>
          <a:stretch>
            <a:fillRect/>
          </a:stretch>
        </p:blipFill>
        <p:spPr>
          <a:xfrm>
            <a:off x="2944813" y="723900"/>
            <a:ext cx="3092450" cy="2409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文本框 3"/>
          <p:cNvSpPr txBox="1"/>
          <p:nvPr/>
        </p:nvSpPr>
        <p:spPr>
          <a:xfrm>
            <a:off x="260350" y="3084513"/>
            <a:ext cx="8767763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   (1) 实验中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定滑轮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的作用是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；如图，甲装置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选择小车，而不选择木块的原因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，实验中通过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改变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砝码的数量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来探究二力平衡是否需要满足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条件；通过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扭转小车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松手后观察小车的状态，来探究二力平衡是否需要满足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_________________</a:t>
            </a: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这一条件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4325" y="3032125"/>
            <a:ext cx="3462338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改变拉力的方向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475" y="4037013"/>
            <a:ext cx="4921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zh-CN" sz="28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减小摩擦力对实验的影响</a:t>
            </a:r>
            <a:endParaRPr lang="zh-CN" altLang="zh-CN" sz="28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1488" y="4991100"/>
            <a:ext cx="401478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二力大小相等的</a:t>
            </a:r>
            <a:endParaRPr lang="en-US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788" y="5969000"/>
            <a:ext cx="49228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作用在同一直线上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3"/>
      <p:bldP spid="2" grpId="3"/>
      <p:bldP spid="4" grpId="3"/>
      <p:bldP spid="5" grpId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101"/>
          <p:cNvSpPr txBox="1"/>
          <p:nvPr/>
        </p:nvSpPr>
        <p:spPr>
          <a:xfrm>
            <a:off x="107950" y="236538"/>
            <a:ext cx="876617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(2)小明发现用图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甲装置无法完成全部探究过程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，又设计了图乙所示的装置。在卡片平衡时，用剪刀将卡片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从中间剪开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，并观察随之发生的现象，由此可以探究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对物体平衡的影响。把硬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纸板悬空起来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不再与桌面接触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的目的是减小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对实验的影响（选填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重力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摩擦力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）。</a:t>
            </a:r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650" name="图片 6" descr="C:/Users/Administrator/Desktop/２０１５聚焦中考物理(普)（外）教师用书彭立玲/113.TIF"/>
          <p:cNvPicPr>
            <a:picLocks noChangeAspect="1"/>
          </p:cNvPicPr>
          <p:nvPr/>
        </p:nvPicPr>
        <p:blipFill>
          <a:blip r:embed="rId1" r:link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163"/>
          <a:stretch>
            <a:fillRect/>
          </a:stretch>
        </p:blipFill>
        <p:spPr>
          <a:xfrm>
            <a:off x="5194300" y="3141663"/>
            <a:ext cx="2343150" cy="2278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文本框 101"/>
          <p:cNvSpPr txBox="1"/>
          <p:nvPr/>
        </p:nvSpPr>
        <p:spPr>
          <a:xfrm>
            <a:off x="107950" y="5259388"/>
            <a:ext cx="87661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）实验结论：作用在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上的两个力，如果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 相等、方向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，并且作用在  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，这两个力就彼此平衡。</a:t>
            </a:r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5713" y="1714500"/>
            <a:ext cx="454818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两个力不在同一物体上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8025" y="2636838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摩擦力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00575" y="5259388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同一物体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1575" y="5700713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大小</a:t>
            </a:r>
            <a:endParaRPr lang="zh-CN" altLang="zh-CN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4875" y="5772150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相反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38100" y="6202363"/>
            <a:ext cx="35528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同一条直线上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6627" name="图片 6" descr="C:/Users/Administrator/Desktop/２０１５聚焦中考物理(普)（外）教师用书彭立玲/113.TIF"/>
          <p:cNvPicPr>
            <a:picLocks noChangeAspect="1"/>
          </p:cNvPicPr>
          <p:nvPr/>
        </p:nvPicPr>
        <p:blipFill>
          <a:blip r:embed="rId1" r:link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2818"/>
          <a:stretch>
            <a:fillRect/>
          </a:stretch>
        </p:blipFill>
        <p:spPr>
          <a:xfrm>
            <a:off x="1653223" y="2804795"/>
            <a:ext cx="3092450" cy="2409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3"/>
      <p:bldP spid="2" grpId="3"/>
      <p:bldP spid="3" grpId="3"/>
      <p:bldP spid="4" grpId="3"/>
      <p:bldP spid="5" grpId="3"/>
      <p:bldP spid="7" grpId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文本框 1"/>
          <p:cNvSpPr txBox="1"/>
          <p:nvPr>
            <p:custDataLst>
              <p:tags r:id="rId1"/>
            </p:custDataLst>
          </p:nvPr>
        </p:nvSpPr>
        <p:spPr>
          <a:xfrm>
            <a:off x="108109" y="980202"/>
            <a:ext cx="848677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50000"/>
              </a:lnSpc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2. 小华在“测量小车的平均速度”的实验中，设计了如图7-2-5所示的实验装置。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（1）该实验的原理是__________（填公式）；实验中的测量工具有秒表和__________。 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99" y="1991678"/>
            <a:ext cx="5975033" cy="23964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67426" y="4869339"/>
            <a:ext cx="98679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100" b="1">
                <a:solidFill>
                  <a:srgbClr val="FF0000"/>
                </a:solidFill>
                <a:sym typeface="+mn-ea"/>
              </a:rPr>
              <a:t>刻度尺</a:t>
            </a:r>
            <a:endParaRPr lang="zh-CN" altLang="en-US" sz="21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706" y="4220528"/>
            <a:ext cx="865346" cy="646271"/>
          </a:xfrm>
          <a:prstGeom prst="rect">
            <a:avLst/>
          </a:prstGeom>
        </p:spPr>
      </p:pic>
      <p:sp>
        <p:nvSpPr>
          <p:cNvPr id="26626" name="文本框 104"/>
          <p:cNvSpPr txBox="1"/>
          <p:nvPr/>
        </p:nvSpPr>
        <p:spPr>
          <a:xfrm>
            <a:off x="260350" y="49213"/>
            <a:ext cx="70548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实验五   </a:t>
            </a:r>
            <a:r>
              <a:rPr lang="zh-CN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测量小车的平均速度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文本框 1"/>
          <p:cNvSpPr txBox="1"/>
          <p:nvPr>
            <p:custDataLst>
              <p:tags r:id="rId1"/>
            </p:custDataLst>
          </p:nvPr>
        </p:nvSpPr>
        <p:spPr>
          <a:xfrm>
            <a:off x="106998" y="238"/>
            <a:ext cx="8486775" cy="6185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50000"/>
              </a:lnSpc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（2）实验中把斜面的坡度放置的较小，这样做的目的是__________。 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（3）请根据图中信息回答：全程的平均速度v</a:t>
            </a:r>
            <a:r>
              <a:rPr lang="zh-CN" sz="24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＝__________m/s；小车通过下半段路程的平均速度v</a:t>
            </a:r>
            <a:r>
              <a:rPr lang="zh-CN" sz="24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＝__________m/s。 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（4）由实验看出，小车在下滑过程中速度越来越__________（填“大”或“小”），说明小车是在做__________（填“加速”“减速”或“匀速”）直线运动。 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（5）实验前必须学会熟练使用电子表，如果让小车过了A点后才开始计时，则会使所测AC段的平均速度偏__________（填“大”或“小”）。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05" y="620236"/>
            <a:ext cx="125476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100" b="1">
                <a:solidFill>
                  <a:srgbClr val="FF0000"/>
                </a:solidFill>
                <a:sym typeface="+mn-ea"/>
              </a:rPr>
              <a:t>方便计时</a:t>
            </a:r>
            <a:endParaRPr lang="zh-CN" altLang="en-US" sz="21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550" y="1628934"/>
            <a:ext cx="70294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100" b="1">
                <a:solidFill>
                  <a:srgbClr val="FF0000"/>
                </a:solidFill>
                <a:sym typeface="+mn-ea"/>
              </a:rPr>
              <a:t>0.16</a:t>
            </a:r>
            <a:endParaRPr lang="zh-CN" altLang="en-US" sz="21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5845" y="2277110"/>
            <a:ext cx="55435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100" b="1">
                <a:solidFill>
                  <a:srgbClr val="FF0000"/>
                </a:solidFill>
                <a:sym typeface="+mn-ea"/>
              </a:rPr>
              <a:t>0.2</a:t>
            </a:r>
            <a:endParaRPr lang="zh-CN" altLang="en-US" sz="21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68101" y="2852738"/>
            <a:ext cx="45085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100" b="1">
                <a:solidFill>
                  <a:srgbClr val="FF0000"/>
                </a:solidFill>
                <a:sym typeface="+mn-ea"/>
              </a:rPr>
              <a:t>大</a:t>
            </a:r>
            <a:endParaRPr lang="zh-CN" altLang="en-US" sz="21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8080" y="3429159"/>
            <a:ext cx="71882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100" b="1">
                <a:solidFill>
                  <a:srgbClr val="FF0000"/>
                </a:solidFill>
                <a:sym typeface="+mn-ea"/>
              </a:rPr>
              <a:t>加速</a:t>
            </a:r>
            <a:endParaRPr lang="zh-CN" altLang="en-US" sz="21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16370" y="5013166"/>
            <a:ext cx="45085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100" b="1">
                <a:solidFill>
                  <a:srgbClr val="FF0000"/>
                </a:solidFill>
                <a:sym typeface="+mn-ea"/>
              </a:rPr>
              <a:t>大</a:t>
            </a:r>
            <a:endParaRPr lang="zh-CN" altLang="en-US" sz="21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112"/>
          <p:cNvSpPr txBox="1"/>
          <p:nvPr/>
        </p:nvSpPr>
        <p:spPr>
          <a:xfrm>
            <a:off x="169863" y="122238"/>
            <a:ext cx="434340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┃一、知识回顾┃</a:t>
            </a:r>
            <a:endParaRPr lang="zh-CN" altLang="en-US" sz="3600" b="1" dirty="0">
              <a:solidFill>
                <a:srgbClr val="CC0099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6146" name="内容占位符 5121"/>
          <p:cNvSpPr>
            <a:spLocks noGrp="1"/>
          </p:cNvSpPr>
          <p:nvPr>
            <p:ph idx="1"/>
          </p:nvPr>
        </p:nvSpPr>
        <p:spPr>
          <a:xfrm>
            <a:off x="65088" y="630238"/>
            <a:ext cx="9013825" cy="5310187"/>
          </a:xfrm>
        </p:spPr>
        <p:txBody>
          <a:bodyPr anchor="t" anchorCtr="0"/>
          <a:lstStyle/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1.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人们常用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____________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来测量力的大小。实验表明，在一定范围内，弹簧受到的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______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越大，弹簧就被拉得越长。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2.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滑动摩擦中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______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物体相对运动的力，叫做滑动摩擦力，滑动摩擦力的大小跟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___________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和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__________________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有关。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3.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杠杆在动力和阻力作用下处于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______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或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_________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状态，叫做杠杆平衡；杠杆平衡时，动力乘动力臂等于阻力乘阻力臂，用公式表达为：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___________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。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8195" name="文本框 1"/>
          <p:cNvSpPr txBox="1"/>
          <p:nvPr/>
        </p:nvSpPr>
        <p:spPr>
          <a:xfrm>
            <a:off x="2195195" y="767080"/>
            <a:ext cx="24422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弹簧测力计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5147310" y="1484948"/>
            <a:ext cx="189071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拉力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553970" y="2780983"/>
            <a:ext cx="189071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阻碍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5218430" y="3500438"/>
            <a:ext cx="189071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压力大小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467995" y="4154805"/>
            <a:ext cx="35725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接触面的粗糙程度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5650230" y="4868863"/>
            <a:ext cx="189071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静止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7092315" y="4796473"/>
            <a:ext cx="189071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匀速转动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372225" y="6092825"/>
            <a:ext cx="28962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F</a:t>
            </a:r>
            <a:r>
              <a:rPr lang="en-US" altLang="zh-CN" sz="3200" b="1" baseline="-250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×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L</a:t>
            </a:r>
            <a:r>
              <a:rPr lang="en-US" altLang="zh-CN" sz="3200" b="1" baseline="-250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1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=F</a:t>
            </a:r>
            <a:r>
              <a:rPr lang="en-US" altLang="zh-CN" sz="3200" b="1" baseline="-250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×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L</a:t>
            </a:r>
            <a:r>
              <a:rPr lang="en-US" altLang="zh-CN" sz="3200" b="1" baseline="-250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2</a:t>
            </a:r>
            <a:endParaRPr lang="en-US" altLang="zh-CN" sz="3200" b="1" baseline="-25000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5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/>
          <p:nvPr/>
        </p:nvSpPr>
        <p:spPr>
          <a:xfrm>
            <a:off x="4283710" y="159385"/>
            <a:ext cx="23260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1" charset="-122"/>
                <a:ea typeface="黑体" panose="02010609060101010101" pitchFamily="1" charset="-122"/>
                <a:cs typeface="+mn-ea"/>
              </a:rPr>
              <a:t>实验小结 </a:t>
            </a:r>
            <a:endParaRPr lang="zh-CN" altLang="en-US" sz="36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8196" name="Text Box 112"/>
          <p:cNvSpPr txBox="1"/>
          <p:nvPr/>
        </p:nvSpPr>
        <p:spPr>
          <a:xfrm>
            <a:off x="-635" y="187643"/>
            <a:ext cx="50609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┃第七章</a:t>
            </a:r>
            <a:r>
              <a:rPr lang="en-US" altLang="zh-CN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 </a:t>
            </a:r>
            <a:r>
              <a:rPr lang="zh-CN" altLang="en-US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运动和力┃</a:t>
            </a:r>
            <a:endParaRPr lang="zh-CN" altLang="en-US" sz="3600" b="1" dirty="0">
              <a:solidFill>
                <a:srgbClr val="CC0099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1202" name="内容占位符 2"/>
          <p:cNvSpPr>
            <a:spLocks noGrp="1"/>
          </p:cNvSpPr>
          <p:nvPr/>
        </p:nvSpPr>
        <p:spPr>
          <a:xfrm>
            <a:off x="166688" y="657860"/>
            <a:ext cx="8642350" cy="56245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实验</a:t>
            </a:r>
            <a:r>
              <a:rPr lang="en-US" altLang="zh-CN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3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：探究二力平衡条件</a:t>
            </a:r>
            <a:endParaRPr lang="zh-CN" altLang="en-US" sz="3000" b="1" dirty="0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①实验装置：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endParaRPr lang="en-US" altLang="zh-CN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②实验方法：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控制变量法、转换法、理想实验法</a:t>
            </a:r>
            <a:endParaRPr lang="zh-CN" altLang="en-US" sz="3000" b="1" dirty="0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③实验过程：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（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1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）让小车从斜面同一高度滑下，目的是：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__________________________________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。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（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2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）在水平面铺上粗糙程度不同的物体，如毛巾、棉布、木板，是为了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_________________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。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pic>
        <p:nvPicPr>
          <p:cNvPr id="3" name="图片 2" descr="WE6V$79(]HS]KINZ3MPRDU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83485" y="1556385"/>
            <a:ext cx="5105400" cy="1095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0870" y="4869180"/>
            <a:ext cx="70891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使小车到达水平面时具有相同的初速度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66845" y="6216015"/>
            <a:ext cx="70891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改变小车在水平面受到的阻力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196" grpId="0"/>
      <p:bldP spid="6" grpId="3"/>
      <p:bldP spid="4" grpId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/>
        </p:nvSpPr>
        <p:spPr>
          <a:xfrm>
            <a:off x="166688" y="155575"/>
            <a:ext cx="8642350" cy="56245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sz="3000" b="1" dirty="0">
                <a:latin typeface="黑体" panose="02010609060101010101" pitchFamily="1" charset="-122"/>
                <a:ea typeface="黑体" panose="02010609060101010101" pitchFamily="1" charset="-122"/>
              </a:rPr>
              <a:t>(3)实验中通过观察小车在水平面上滑行的</a:t>
            </a:r>
            <a:r>
              <a:rPr 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_______来判断阻力对物体运动的影响。</a:t>
            </a:r>
            <a:endParaRPr lang="en-US" sz="3000" b="1" dirty="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④</a:t>
            </a:r>
            <a:r>
              <a:rPr 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实验结果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：</a:t>
            </a:r>
            <a:endParaRPr lang="en-US" sz="3000" b="1" dirty="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水平面越光滑，小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车</a:t>
            </a:r>
            <a:r>
              <a:rPr 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运动的距离______。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假如没有摩擦，小车将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_____________________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</a:rPr>
              <a:t>。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51725" y="260350"/>
            <a:ext cx="16637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距离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1340" y="2324735"/>
            <a:ext cx="16637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越长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8140" y="3025775"/>
            <a:ext cx="39979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一直做匀速直线运动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3"/>
      <p:bldP spid="2" grpId="3"/>
      <p:bldP spid="4" grpId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/>
        </p:nvSpPr>
        <p:spPr>
          <a:xfrm>
            <a:off x="166688" y="657860"/>
            <a:ext cx="8642350" cy="56245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实验</a:t>
            </a:r>
            <a:r>
              <a:rPr lang="en-US" altLang="zh-CN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4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：探究二力平衡的条件</a:t>
            </a:r>
            <a:endParaRPr lang="zh-CN" altLang="en-US" sz="3000" b="1" dirty="0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①实验装置：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endParaRPr lang="en-US" altLang="zh-CN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②实验方法：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控制变量法</a:t>
            </a:r>
            <a:endParaRPr lang="zh-CN" altLang="en-US" sz="3000" b="1" dirty="0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③实验过程：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④实验结论：作用在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同一物体上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的两个力，如果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大小相等、方向相反，</a:t>
            </a:r>
            <a:r>
              <a:rPr lang="zh-CN" altLang="en-US" sz="3000" b="1" dirty="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并且作用在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同一条直线</a:t>
            </a:r>
            <a:r>
              <a:rPr lang="en-US" altLang="zh-CN" sz="3000" b="1" dirty="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.</a:t>
            </a:r>
            <a:endParaRPr lang="en-US" altLang="zh-CN" sz="3000" b="1" dirty="0">
              <a:solidFill>
                <a:schemeClr val="tx1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30" y="1556385"/>
            <a:ext cx="295275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/>
        </p:nvSpPr>
        <p:spPr>
          <a:xfrm>
            <a:off x="166688" y="155575"/>
            <a:ext cx="8642350" cy="56245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⑤实验评价：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(1)实验中不选择木块，选择小车的原因:减小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摩擦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对实验的影响。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(2)定滑轮的作用:改变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力的方向</a:t>
            </a:r>
            <a:endParaRPr lang="zh-CN" altLang="en-US" sz="3000" b="1" dirty="0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(3)实验中选择卡片的原因: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卡片受到的重力较小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，可忽略对实验的影响。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(4)选择小车处于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静止状态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为研究状态的原因: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匀速直线运动状态不好控制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。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(5)多次测量的目的:使结论更具有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普遍性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。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框 4"/>
          <p:cNvSpPr txBox="1"/>
          <p:nvPr/>
        </p:nvSpPr>
        <p:spPr>
          <a:xfrm>
            <a:off x="695325" y="1122363"/>
            <a:ext cx="8167688" cy="35794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lvl="3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  <a:cs typeface="+mn-ea"/>
              </a:rPr>
              <a:t>探究影响滑动摩擦力大小的因素</a:t>
            </a:r>
            <a:endParaRPr lang="zh-CN" altLang="en-US" sz="2400" b="1" dirty="0">
              <a:latin typeface="黑体" panose="02010609060101010101" pitchFamily="1" charset="-122"/>
              <a:ea typeface="黑体" panose="02010609060101010101" pitchFamily="1" charset="-122"/>
              <a:cs typeface="+mn-ea"/>
            </a:endParaRPr>
          </a:p>
          <a:p>
            <a:pPr marL="342900" lvl="3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  <a:cs typeface="+mn-ea"/>
              </a:rPr>
              <a:t>探究杠杆的平衡条件</a:t>
            </a:r>
            <a:endParaRPr lang="zh-CN" altLang="en-US" sz="2400" b="1" dirty="0">
              <a:latin typeface="黑体" panose="02010609060101010101" pitchFamily="1" charset="-122"/>
              <a:ea typeface="黑体" panose="02010609060101010101" pitchFamily="1" charset="-122"/>
              <a:cs typeface="+mn-ea"/>
            </a:endParaRPr>
          </a:p>
          <a:p>
            <a:pPr marL="342900" lvl="3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  <a:cs typeface="+mn-ea"/>
              </a:rPr>
              <a:t>探究运动和力的关系</a:t>
            </a:r>
            <a:endParaRPr lang="zh-CN" altLang="en-US" sz="2400" b="1" dirty="0">
              <a:latin typeface="黑体" panose="02010609060101010101" pitchFamily="1" charset="-122"/>
              <a:ea typeface="黑体" panose="02010609060101010101" pitchFamily="1" charset="-122"/>
              <a:cs typeface="+mn-ea"/>
            </a:endParaRPr>
          </a:p>
          <a:p>
            <a:pPr marL="342900" lvl="3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  <a:cs typeface="+mn-ea"/>
              </a:rPr>
              <a:t>探究二力平衡的条件</a:t>
            </a:r>
            <a:endParaRPr lang="zh-CN" altLang="en-US" sz="2400" b="1" dirty="0">
              <a:latin typeface="黑体" panose="02010609060101010101" pitchFamily="1" charset="-122"/>
              <a:ea typeface="黑体" panose="02010609060101010101" pitchFamily="1" charset="-122"/>
              <a:cs typeface="+mn-ea"/>
            </a:endParaRPr>
          </a:p>
          <a:p>
            <a:pPr marL="342900" lvl="8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探究压力的作用效果与什么因素有关</a:t>
            </a:r>
            <a:endParaRPr lang="zh-CN" altLang="en-US" sz="36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342900" lvl="8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6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8196" name="Text Box 112"/>
          <p:cNvSpPr txBox="1"/>
          <p:nvPr/>
        </p:nvSpPr>
        <p:spPr>
          <a:xfrm>
            <a:off x="457200" y="265113"/>
            <a:ext cx="50609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┃第八章</a:t>
            </a:r>
            <a:r>
              <a:rPr lang="en-US" altLang="zh-CN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 </a:t>
            </a:r>
            <a:r>
              <a:rPr lang="zh-CN" altLang="en-US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神奇的压强┃</a:t>
            </a:r>
            <a:endParaRPr lang="zh-CN" altLang="en-US" sz="3600" b="1" dirty="0">
              <a:solidFill>
                <a:srgbClr val="CC0099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101"/>
          <p:cNvSpPr txBox="1"/>
          <p:nvPr/>
        </p:nvSpPr>
        <p:spPr>
          <a:xfrm>
            <a:off x="107950" y="809625"/>
            <a:ext cx="8766175" cy="47694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【例】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某组同学利用海绵、小桌、砝码、木板进行“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探究影响压力作用效果的因素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”实验。</a:t>
            </a:r>
            <a:endParaRPr lang="zh-CN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（1）小文双手挤压铅笔，他觉得接触“笔尖”一端的拇指要疼得多，且越用力，感觉越疼，根据以上操作，小文可以得出压力的作用效果与下列哪些因素的关系（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压力大小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B.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受力面积大小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C.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两者都可以</a:t>
            </a:r>
            <a:endParaRPr lang="zh-CN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（2）于是小文设计了图2所示的实验，实验中通过观察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_________________</a:t>
            </a:r>
            <a:r>
              <a:rPr lang="zh-CN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来比较压力的作用效果，用到的科学探究</a:t>
            </a:r>
            <a:endParaRPr lang="zh-CN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方法是</a:t>
            </a:r>
            <a:r>
              <a:rPr lang="en-US" altLang="zh-CN" sz="2400" b="1">
                <a:sym typeface="+mn-ea"/>
              </a:rPr>
              <a:t>_________________</a:t>
            </a:r>
            <a:endParaRPr lang="zh-CN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4" name="文本框 104"/>
          <p:cNvSpPr txBox="1"/>
          <p:nvPr/>
        </p:nvSpPr>
        <p:spPr>
          <a:xfrm>
            <a:off x="461963" y="27940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实验五．压力的作用效果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28675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5873750" y="6342063"/>
            <a:ext cx="552450" cy="515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6" name="图片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1612900" y="6230938"/>
            <a:ext cx="1098550" cy="592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7" name="图片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539750" y="5824538"/>
            <a:ext cx="2178050" cy="898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8" name="图片 107"/>
          <p:cNvPicPr/>
          <p:nvPr/>
        </p:nvPicPr>
        <p:blipFill>
          <a:blip r:embed="rId4"/>
          <a:stretch>
            <a:fillRect/>
          </a:stretch>
        </p:blipFill>
        <p:spPr>
          <a:xfrm>
            <a:off x="3492500" y="5300663"/>
            <a:ext cx="4578350" cy="151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100320" y="2533650"/>
            <a:ext cx="4419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C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950" y="4293235"/>
            <a:ext cx="26949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海绵的凹陷程度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595" y="4940935"/>
            <a:ext cx="26949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转换法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3"/>
      <p:bldP spid="3" grpId="3"/>
      <p:bldP spid="2" grpId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框 101"/>
          <p:cNvSpPr txBox="1"/>
          <p:nvPr/>
        </p:nvSpPr>
        <p:spPr>
          <a:xfrm>
            <a:off x="107950" y="236538"/>
            <a:ext cx="876617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（3）小文为了探究压力的作用效果跟压力大小的关系，应该通过下图中的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两次实验进行比较，此时实验中要控制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不变。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（4）如果选用E、F两次实验，比较得出的结论是：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___________________________________</a:t>
            </a:r>
            <a:endParaRPr lang="en-US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22" name="图片 40" descr="1556153778(1)"/>
          <p:cNvPicPr>
            <a:picLocks noChangeAspect="1"/>
          </p:cNvPicPr>
          <p:nvPr/>
        </p:nvPicPr>
        <p:blipFill>
          <a:blip r:embed="rId1"/>
          <a:srcRect t="7751" r="2319"/>
          <a:stretch>
            <a:fillRect/>
          </a:stretch>
        </p:blipFill>
        <p:spPr>
          <a:xfrm>
            <a:off x="771525" y="4206875"/>
            <a:ext cx="7439025" cy="136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232400" y="741363"/>
            <a:ext cx="247332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宋体" panose="02010600030101010101" pitchFamily="2" charset="-122"/>
              </a:rPr>
              <a:t>DE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2400" y="1181100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受力面积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" y="2670175"/>
            <a:ext cx="8559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zh-CN" sz="28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压力相同时，受力面积越小，压力的作用效果越明显.</a:t>
            </a:r>
            <a:endParaRPr lang="zh-CN" altLang="zh-CN" sz="28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3"/>
      <p:bldP spid="2" grpId="3"/>
      <p:bldP spid="3" grpId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101"/>
          <p:cNvSpPr txBox="1"/>
          <p:nvPr/>
        </p:nvSpPr>
        <p:spPr>
          <a:xfrm>
            <a:off x="107950" y="236538"/>
            <a:ext cx="876617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（5）同组的小宇同学实验时将正方体砖块B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沿竖直方向切成大小不同的两块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，如右图所示．他发现它们对海绵的压力作用效果相同．由此他得出的结论是：压力作用效果与受力面积无关．你认为他的结论是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（填“正确”或“错误”）的，理由 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_____________________.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zh-CN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）该实验中用到的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研究物理问题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的方法有     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．</a:t>
            </a:r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1746" name="图片 43" descr="1556153946(1)"/>
          <p:cNvPicPr>
            <a:picLocks noChangeAspect="1"/>
          </p:cNvPicPr>
          <p:nvPr/>
        </p:nvPicPr>
        <p:blipFill>
          <a:blip r:embed="rId1"/>
          <a:srcRect r="-2422" b="15257"/>
          <a:stretch>
            <a:fillRect/>
          </a:stretch>
        </p:blipFill>
        <p:spPr>
          <a:xfrm>
            <a:off x="2627313" y="4437063"/>
            <a:ext cx="2549525" cy="180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216275" y="2154238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错误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4375" y="2643188"/>
            <a:ext cx="4605338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没有控制压力大小相等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938" y="3613150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控制变量法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0563" y="3613150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转换法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3"/>
      <p:bldP spid="2" grpId="3"/>
      <p:bldP spid="3" grpId="3"/>
      <p:bldP spid="4" grpId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/>
          <p:nvPr/>
        </p:nvSpPr>
        <p:spPr>
          <a:xfrm>
            <a:off x="4785995" y="159385"/>
            <a:ext cx="23260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1" charset="-122"/>
                <a:ea typeface="黑体" panose="02010609060101010101" pitchFamily="1" charset="-122"/>
                <a:cs typeface="+mn-ea"/>
              </a:rPr>
              <a:t>实验小结 </a:t>
            </a:r>
            <a:endParaRPr lang="zh-CN" altLang="en-US" sz="36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8196" name="Text Box 112"/>
          <p:cNvSpPr txBox="1"/>
          <p:nvPr/>
        </p:nvSpPr>
        <p:spPr>
          <a:xfrm>
            <a:off x="-635" y="187643"/>
            <a:ext cx="50609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┃第八章</a:t>
            </a:r>
            <a:r>
              <a:rPr lang="en-US" altLang="zh-CN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 </a:t>
            </a:r>
            <a:r>
              <a:rPr lang="zh-CN" altLang="en-US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神奇的压强┃</a:t>
            </a:r>
            <a:endParaRPr lang="zh-CN" altLang="en-US" sz="3600" b="1" dirty="0">
              <a:solidFill>
                <a:srgbClr val="CC0099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1202" name="内容占位符 2"/>
          <p:cNvSpPr>
            <a:spLocks noGrp="1"/>
          </p:cNvSpPr>
          <p:nvPr/>
        </p:nvSpPr>
        <p:spPr>
          <a:xfrm>
            <a:off x="166688" y="657860"/>
            <a:ext cx="8642350" cy="56245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实验</a:t>
            </a:r>
            <a:r>
              <a:rPr lang="en-US" altLang="zh-CN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5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：探究压力的作用效果</a:t>
            </a:r>
            <a:endParaRPr lang="zh-CN" altLang="en-US" sz="3000" b="1" dirty="0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①实验装置：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endParaRPr lang="en-US" altLang="zh-CN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②实验方法：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控制变量法、转换法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③实验过程：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④实验结论：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影响压力作用效果的因素有：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_________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，</a:t>
            </a:r>
            <a:r>
              <a:rPr lang="en-US" altLang="zh-CN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__________________</a:t>
            </a:r>
            <a:r>
              <a:rPr lang="zh-CN" altLang="en-US" sz="3000" b="1" dirty="0"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。</a:t>
            </a:r>
            <a:endParaRPr lang="zh-CN" altLang="en-US" sz="3000" b="1" dirty="0"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pic>
        <p:nvPicPr>
          <p:cNvPr id="4" name="图片 3" descr="1~_~@1(2QVS$$_JWOS%NP%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2870" y="1504315"/>
            <a:ext cx="3571875" cy="1266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3660" y="4809173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压力大小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7070" y="5517515"/>
            <a:ext cx="36645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受力面积大小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196" grpId="0"/>
      <p:bldP spid="6" grpId="3"/>
      <p:bldP spid="5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内容占位符 5121"/>
          <p:cNvSpPr>
            <a:spLocks noGrp="1"/>
          </p:cNvSpPr>
          <p:nvPr>
            <p:ph idx="1"/>
          </p:nvPr>
        </p:nvSpPr>
        <p:spPr>
          <a:xfrm>
            <a:off x="65405" y="343535"/>
            <a:ext cx="9013825" cy="6211570"/>
          </a:xfrm>
        </p:spPr>
        <p:txBody>
          <a:bodyPr anchor="t" anchorCtr="0"/>
          <a:lstStyle/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黑体" panose="02010609060101010101" pitchFamily="1" charset="-122"/>
                <a:ea typeface="黑体" panose="02010609060101010101" pitchFamily="1" charset="-122"/>
              </a:rPr>
              <a:t>4.</a:t>
            </a: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</a:rPr>
              <a:t>二力平衡的条件是：作用在</a:t>
            </a:r>
            <a:r>
              <a:rPr lang="en-US" altLang="zh-CN" b="1" dirty="0">
                <a:latin typeface="黑体" panose="02010609060101010101" pitchFamily="1" charset="-122"/>
                <a:ea typeface="黑体" panose="02010609060101010101" pitchFamily="1" charset="-122"/>
              </a:rPr>
              <a:t>____________</a:t>
            </a: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</a:rPr>
              <a:t>的两个力，必须大小</a:t>
            </a:r>
            <a:r>
              <a:rPr lang="en-US" altLang="zh-CN" b="1" dirty="0">
                <a:latin typeface="黑体" panose="02010609060101010101" pitchFamily="1" charset="-122"/>
                <a:ea typeface="黑体" panose="02010609060101010101" pitchFamily="1" charset="-122"/>
              </a:rPr>
              <a:t>_______</a:t>
            </a: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</a:rPr>
              <a:t>，方向</a:t>
            </a:r>
            <a:r>
              <a:rPr lang="en-US" altLang="zh-CN" b="1" dirty="0">
                <a:latin typeface="黑体" panose="02010609060101010101" pitchFamily="1" charset="-122"/>
                <a:ea typeface="黑体" panose="02010609060101010101" pitchFamily="1" charset="-122"/>
              </a:rPr>
              <a:t>_______</a:t>
            </a: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</a:rPr>
              <a:t>，并作用在</a:t>
            </a:r>
            <a:r>
              <a:rPr lang="en-US" altLang="zh-CN" b="1" dirty="0">
                <a:latin typeface="黑体" panose="02010609060101010101" pitchFamily="1" charset="-122"/>
                <a:ea typeface="黑体" panose="02010609060101010101" pitchFamily="1" charset="-122"/>
              </a:rPr>
              <a:t>____________</a:t>
            </a: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</a:rPr>
              <a:t>上。</a:t>
            </a:r>
            <a:endParaRPr lang="zh-CN" altLang="en-US" b="1" dirty="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en-US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5.</a:t>
            </a: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当受力面积相同时，</a:t>
            </a:r>
            <a:r>
              <a:rPr lang="en-US" altLang="zh-CN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__________</a:t>
            </a: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越大，压力的作用效果越明显；当压力相同时，</a:t>
            </a:r>
            <a:r>
              <a:rPr lang="en-US" altLang="zh-CN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________</a:t>
            </a: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越小，压力的作用效果越明显。</a:t>
            </a:r>
            <a:endParaRPr lang="zh-CN" altLang="en-US" b="1" dirty="0">
              <a:latin typeface="黑体" panose="02010609060101010101" pitchFamily="1" charset="-122"/>
              <a:ea typeface="黑体" panose="02010609060101010101" pitchFamily="1" charset="-122"/>
              <a:sym typeface="+mn-ea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6.</a:t>
            </a: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压强的计算公式是</a:t>
            </a:r>
            <a:r>
              <a:rPr lang="en-US" altLang="zh-CN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________,</a:t>
            </a: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单位是</a:t>
            </a:r>
            <a:r>
              <a:rPr lang="en-US" altLang="zh-CN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________</a:t>
            </a: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，简称</a:t>
            </a:r>
            <a:r>
              <a:rPr lang="en-US" altLang="zh-CN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______</a:t>
            </a: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，符号是</a:t>
            </a:r>
            <a:r>
              <a:rPr lang="en-US" altLang="zh-CN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_____</a:t>
            </a:r>
            <a:r>
              <a:rPr lang="zh-CN" altLang="en-US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。</a:t>
            </a:r>
            <a:endParaRPr lang="zh-CN" altLang="en-US" b="1" dirty="0"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>
              <a:lnSpc>
                <a:spcPts val="5340"/>
              </a:lnSpc>
              <a:spcBef>
                <a:spcPct val="0"/>
              </a:spcBef>
              <a:buNone/>
            </a:pPr>
            <a:endParaRPr lang="zh-CN" altLang="en-US" b="1" dirty="0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5365750" y="483235"/>
            <a:ext cx="29114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同一个物体上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3634105" y="1128713"/>
            <a:ext cx="189071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相等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6155055" y="1131253"/>
            <a:ext cx="189071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相反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1403350" y="1779588"/>
            <a:ext cx="189071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同一直线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4786630" y="2499678"/>
            <a:ext cx="189071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压力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6516370" y="3219768"/>
            <a:ext cx="189071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受力面积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3985260" y="4565333"/>
            <a:ext cx="189071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p=F/s</a:t>
            </a:r>
            <a:endParaRPr lang="en-US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7091680" y="4565333"/>
            <a:ext cx="189071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帕斯卡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1546225" y="5286058"/>
            <a:ext cx="189071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帕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4359275" y="5286058"/>
            <a:ext cx="189071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Pa</a:t>
            </a:r>
            <a:endParaRPr lang="en-US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112"/>
          <p:cNvSpPr txBox="1"/>
          <p:nvPr/>
        </p:nvSpPr>
        <p:spPr>
          <a:xfrm>
            <a:off x="457200" y="265113"/>
            <a:ext cx="5060950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┃第六章</a:t>
            </a:r>
            <a:r>
              <a:rPr lang="en-US" altLang="zh-CN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 </a:t>
            </a:r>
            <a:r>
              <a:rPr lang="zh-CN" altLang="en-US" sz="3600" b="1" dirty="0">
                <a:solidFill>
                  <a:srgbClr val="CC0099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力和机械┃</a:t>
            </a:r>
            <a:endParaRPr lang="zh-CN" altLang="en-US" sz="3600" b="1" dirty="0">
              <a:solidFill>
                <a:srgbClr val="CC0099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121" name="文本框 4"/>
          <p:cNvSpPr txBox="1"/>
          <p:nvPr/>
        </p:nvSpPr>
        <p:spPr>
          <a:xfrm>
            <a:off x="695325" y="1122363"/>
            <a:ext cx="8167688" cy="35794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lvl="8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探究影响滑动摩擦力大小的因素</a:t>
            </a:r>
            <a:endParaRPr lang="zh-CN" altLang="en-US" sz="36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342900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探究杠杆的平衡条件</a:t>
            </a:r>
            <a:endParaRPr lang="zh-CN" altLang="en-US" sz="36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342900" lvl="3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  <a:cs typeface="+mn-ea"/>
              </a:rPr>
              <a:t>探究运动和力的关系</a:t>
            </a:r>
            <a:endParaRPr lang="zh-CN" altLang="en-US" sz="2400" b="1" dirty="0">
              <a:latin typeface="黑体" panose="02010609060101010101" pitchFamily="1" charset="-122"/>
              <a:ea typeface="黑体" panose="02010609060101010101" pitchFamily="1" charset="-122"/>
              <a:cs typeface="+mn-ea"/>
            </a:endParaRPr>
          </a:p>
          <a:p>
            <a:pPr marL="342900" lvl="3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  <a:cs typeface="+mn-ea"/>
              </a:rPr>
              <a:t>探究二力平衡的条件</a:t>
            </a:r>
            <a:endParaRPr lang="zh-CN" altLang="en-US" sz="2400" b="1" dirty="0">
              <a:latin typeface="黑体" panose="02010609060101010101" pitchFamily="1" charset="-122"/>
              <a:ea typeface="黑体" panose="02010609060101010101" pitchFamily="1" charset="-122"/>
              <a:cs typeface="+mn-ea"/>
            </a:endParaRPr>
          </a:p>
          <a:p>
            <a:pPr marL="342900" lvl="3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测量小车的平均速度</a:t>
            </a:r>
            <a:endParaRPr lang="zh-CN" altLang="en-US" sz="2400" b="1" dirty="0">
              <a:latin typeface="黑体" panose="02010609060101010101" pitchFamily="1" charset="-122"/>
              <a:ea typeface="黑体" panose="02010609060101010101" pitchFamily="1" charset="-122"/>
              <a:cs typeface="+mn-ea"/>
            </a:endParaRPr>
          </a:p>
          <a:p>
            <a:pPr marL="342900" lvl="3" indent="-342900" algn="l">
              <a:lnSpc>
                <a:spcPct val="13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  <a:cs typeface="+mn-ea"/>
              </a:rPr>
              <a:t>探究压力的作用效果与什么因素有关</a:t>
            </a:r>
            <a:endParaRPr lang="zh-CN" altLang="en-US" sz="2400" b="1" dirty="0">
              <a:latin typeface="黑体" panose="02010609060101010101" pitchFamily="1" charset="-122"/>
              <a:ea typeface="黑体" panose="02010609060101010101" pitchFamily="1" charset="-122"/>
              <a:cs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470218" y="1484948"/>
            <a:ext cx="360363" cy="100806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99"/>
          <p:cNvSpPr txBox="1"/>
          <p:nvPr/>
        </p:nvSpPr>
        <p:spPr>
          <a:xfrm>
            <a:off x="71438" y="862013"/>
            <a:ext cx="8999537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66700" indent="-266700"/>
            <a:r>
              <a:rPr lang="zh-CN" altLang="zh-CN" sz="32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【例】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小伟要探究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“滑动摩擦力的大小与什么因素有关”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，他猜想影响滑动摩擦力大小的因素可能有： </a:t>
            </a:r>
            <a:endParaRPr lang="zh-CN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66700" indent="-266700"/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①压力大小；                   ②接触面的粗糙程度；</a:t>
            </a:r>
            <a:endParaRPr lang="zh-CN" altLang="zh-CN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indent="-266700"/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③接触面积的大小；   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④速度的快慢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zh-CN" altLang="zh-CN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indent="-266700"/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接下来小伟通过下面所示实验操作验证他的猜想：</a:t>
            </a:r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" name="文本框 108"/>
          <p:cNvSpPr txBox="1"/>
          <p:nvPr/>
        </p:nvSpPr>
        <p:spPr>
          <a:xfrm>
            <a:off x="251460" y="188278"/>
            <a:ext cx="82343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实验一　探究影响滑动摩擦力大小的因素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9219" name="图片 7"/>
          <p:cNvPicPr>
            <a:picLocks noChangeAspect="1"/>
          </p:cNvPicPr>
          <p:nvPr/>
        </p:nvPicPr>
        <p:blipFill>
          <a:blip r:embed="rId1"/>
          <a:srcRect r="23997"/>
          <a:stretch>
            <a:fillRect/>
          </a:stretch>
        </p:blipFill>
        <p:spPr>
          <a:xfrm>
            <a:off x="107315" y="4076700"/>
            <a:ext cx="8864600" cy="2517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99"/>
          <p:cNvSpPr txBox="1"/>
          <p:nvPr/>
        </p:nvSpPr>
        <p:spPr>
          <a:xfrm>
            <a:off x="158750" y="394970"/>
            <a:ext cx="863917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33375" indent="-333375"/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（1）实验中运用到的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是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___________.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实验中小伟应该用弹簧测力计水平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_______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拉动木块在长木板上滑动，这样做是根据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_________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的知识得出</a:t>
            </a:r>
            <a:r>
              <a:rPr lang="zh-CN" altLang="zh-CN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拉力等于滑动摩擦力</a:t>
            </a:r>
            <a:r>
              <a:rPr lang="zh-CN" altLang="zh-CN" sz="32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从而测出木块所受滑动摩擦力的大小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. </a:t>
            </a:r>
            <a:endParaRPr lang="en-US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33375" indent="-333375"/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33375" indent="-333375"/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27750" y="394970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控制变量法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00863" y="880745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匀速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5950" y="1855470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二力平衡</a:t>
            </a:r>
            <a:endParaRPr lang="zh-CN" altLang="zh-CN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219" name="图片 7"/>
          <p:cNvPicPr>
            <a:picLocks noChangeAspect="1"/>
          </p:cNvPicPr>
          <p:nvPr/>
        </p:nvPicPr>
        <p:blipFill>
          <a:blip r:embed="rId1"/>
          <a:srcRect r="23997"/>
          <a:stretch>
            <a:fillRect/>
          </a:stretch>
        </p:blipFill>
        <p:spPr>
          <a:xfrm>
            <a:off x="394970" y="3572510"/>
            <a:ext cx="8505825" cy="2414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  <p:bldP spid="5" grpId="3"/>
      <p:bldP spid="6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99"/>
          <p:cNvSpPr txBox="1"/>
          <p:nvPr/>
        </p:nvSpPr>
        <p:spPr>
          <a:xfrm>
            <a:off x="158750" y="107950"/>
            <a:ext cx="863917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33375" indent="-333375"/>
            <a:r>
              <a:rPr lang="zh-CN" altLang="en-US" sz="3200" b="1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sz="3200" b="1">
                <a:latin typeface="Times New Roman" panose="02020603050405020304" charset="0"/>
                <a:ea typeface="宋体" panose="02010600030101010101" pitchFamily="2" charset="-122"/>
              </a:rPr>
              <a:t>）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某次实验中弹簧测力计的指针位置如图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所示，它的示数是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_______N.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在四次实验中，滑动摩擦力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最小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的是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________</a:t>
            </a:r>
            <a:r>
              <a:rPr lang="zh-CN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（选填“甲”、“乙” 、“丙”或“丁”）</a:t>
            </a:r>
            <a:endParaRPr lang="en-US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33375" indent="-333375"/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33375" indent="-333375"/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73538" y="594043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1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宋体" panose="02010600030101010101" pitchFamily="2" charset="-122"/>
              </a:rPr>
              <a:t>.</a:t>
            </a:r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6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2675" y="1095693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丁</a:t>
            </a:r>
            <a:endParaRPr lang="zh-CN" altLang="zh-CN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242" name="图片 7"/>
          <p:cNvPicPr>
            <a:picLocks noChangeAspect="1"/>
          </p:cNvPicPr>
          <p:nvPr/>
        </p:nvPicPr>
        <p:blipFill>
          <a:blip r:embed="rId1"/>
          <a:srcRect r="26024"/>
          <a:stretch>
            <a:fillRect/>
          </a:stretch>
        </p:blipFill>
        <p:spPr>
          <a:xfrm>
            <a:off x="252095" y="4314190"/>
            <a:ext cx="8592185" cy="2505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图片 7"/>
          <p:cNvPicPr>
            <a:picLocks noChangeAspect="1"/>
          </p:cNvPicPr>
          <p:nvPr/>
        </p:nvPicPr>
        <p:blipFill>
          <a:blip r:embed="rId1"/>
          <a:srcRect l="75104"/>
          <a:stretch>
            <a:fillRect/>
          </a:stretch>
        </p:blipFill>
        <p:spPr>
          <a:xfrm>
            <a:off x="5507990" y="1628458"/>
            <a:ext cx="3016250" cy="2614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3"/>
      <p:bldP spid="8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框 100"/>
          <p:cNvSpPr txBox="1"/>
          <p:nvPr/>
        </p:nvSpPr>
        <p:spPr>
          <a:xfrm>
            <a:off x="0" y="0"/>
            <a:ext cx="914400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00025" indent="-200025"/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）如果小伟要探究猜想②（接触面粗糙程度），他应该选择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________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两幅图所示的实验步骤来操作，根据图中弹簧测力计的示数可得出结论：在压力相同的情况下，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__________________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，滑动摩擦力越大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. </a:t>
            </a:r>
            <a:endParaRPr lang="en-US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00025" indent="-200025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(4)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通过上述实验得到的结论：滑动摩擦力的大小跟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________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的大小</a:t>
            </a:r>
            <a:r>
              <a:rPr lang="zh-CN" altLang="zh-CN" sz="3200" b="1">
                <a:solidFill>
                  <a:schemeClr val="tx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_________________</a:t>
            </a:r>
            <a:r>
              <a:rPr lang="zh-CN" altLang="zh-CN" sz="3200" b="1">
                <a:latin typeface="Times New Roman" panose="02020603050405020304" charset="0"/>
                <a:ea typeface="宋体" panose="02010600030101010101" pitchFamily="2" charset="-122"/>
              </a:rPr>
              <a:t>有关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266" name="图片 7"/>
          <p:cNvPicPr>
            <a:picLocks noChangeAspect="1"/>
          </p:cNvPicPr>
          <p:nvPr/>
        </p:nvPicPr>
        <p:blipFill>
          <a:blip r:embed="rId1"/>
          <a:srcRect r="26752"/>
          <a:stretch>
            <a:fillRect/>
          </a:stretch>
        </p:blipFill>
        <p:spPr>
          <a:xfrm>
            <a:off x="179705" y="4005580"/>
            <a:ext cx="8498840" cy="25025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558733" y="512445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甲、丙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55148" y="1485265"/>
            <a:ext cx="355441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接触面越粗糙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7738" y="2945765"/>
            <a:ext cx="247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压力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4300" y="2934653"/>
            <a:ext cx="3582988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zh-CN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宋体" panose="02010600030101010101" pitchFamily="2" charset="-122"/>
              </a:rPr>
              <a:t>接触面的粗糙程度</a:t>
            </a:r>
            <a:endParaRPr lang="zh-CN" altLang="zh-CN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3"/>
      <p:bldP spid="4" grpId="3"/>
      <p:bldP spid="5" grpId="3"/>
      <p:bldP spid="6" grpId="3"/>
    </p:bldLst>
  </p:timing>
</p:sld>
</file>

<file path=ppt/tags/tag1.xml><?xml version="1.0" encoding="utf-8"?>
<p:tagLst xmlns:p="http://schemas.openxmlformats.org/presentationml/2006/main">
  <p:tag name="KSO_WM_UNIT_TABLE_BEAUTIFY" val="smartTable{2b923167-6240-40d2-af80-e3f9ca0d4b6e}"/>
</p:tagLst>
</file>

<file path=ppt/tags/tag2.xml><?xml version="1.0" encoding="utf-8"?>
<p:tagLst xmlns:p="http://schemas.openxmlformats.org/presentationml/2006/main">
  <p:tag name="KSO_WM_FULL_TEXT_BEAUTIFY_COPY_ID" val="25605"/>
</p:tagLst>
</file>

<file path=ppt/tags/tag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FULL_TEXT_BEAUTIFY_COPY_ID" val="150995260"/>
  <p:tag name="KSO_WM_SPECIAL_SOURCE" val="bdnull"/>
</p:tagLst>
</file>

<file path=ppt/tags/tag4.xml><?xml version="1.0" encoding="utf-8"?>
<p:tagLst xmlns:p="http://schemas.openxmlformats.org/presentationml/2006/main">
  <p:tag name="KSO_WM_FULL_TEXT_BEAUTIFY_COPY_ID" val="25605"/>
</p:tagLst>
</file>

<file path=ppt/tags/tag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FULL_TEXT_BEAUTIFY_COPY_ID" val="150995260"/>
  <p:tag name="KSO_WM_SPECIAL_SOURCE" val="bdnull"/>
</p:tagLst>
</file>

<file path=ppt/tags/tag6.xml><?xml version="1.0" encoding="utf-8"?>
<p:tagLst xmlns:p="http://schemas.openxmlformats.org/presentationml/2006/main">
  <p:tag name="KSO_WM_UNIT_PLACING_PICTURE_USER_VIEWPORT" val="{&quot;height&quot;:1725,&quot;width&quot;:8040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6006</Words>
  <Application>WPS 演示</Application>
  <PresentationFormat>全屏显示(4:3)</PresentationFormat>
  <Paragraphs>462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黑体</vt:lpstr>
      <vt:lpstr>Wingdings</vt:lpstr>
      <vt:lpstr>微软雅黑</vt:lpstr>
      <vt:lpstr>Times New Roman</vt:lpstr>
      <vt:lpstr>Arial Unicode MS</vt:lpstr>
      <vt:lpstr>Calibri</vt:lpstr>
      <vt:lpstr>默认设计模板</vt:lpstr>
      <vt:lpstr>2_默认设计模板</vt:lpstr>
      <vt:lpstr>  八年级下册物理中段考  实验专题复习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中段考实验、计算专题复习</dc:title>
  <dc:creator>Administrator</dc:creator>
  <cp:lastModifiedBy>孤＄Jie狼</cp:lastModifiedBy>
  <cp:revision>20</cp:revision>
  <dcterms:created xsi:type="dcterms:W3CDTF">2021-04-17T08:16:00Z</dcterms:created>
  <dcterms:modified xsi:type="dcterms:W3CDTF">2022-04-14T03:31:45Z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639BB370023D4B86B076854980491DAE</vt:lpwstr>
  </property>
</Properties>
</file>