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386730c2f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386730c2f_4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a386730c2f_4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386730c2f_4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386730c2f_4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a386730c2f_4_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386730c2f_4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386730c2f_4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a386730c2f_4_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386730c2f_4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386730c2f_4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a386730c2f_4_1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386730c2f_4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386730c2f_4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a386730c2f_4_2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17463"/>
            <a:ext cx="9144000" cy="217170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609600" y="2724150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610496" y="1217613"/>
            <a:ext cx="6858000" cy="971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/>
          </a:p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609600" y="666750"/>
            <a:ext cx="5727247" cy="3429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type="title"/>
          </p:nvPr>
        </p:nvSpPr>
        <p:spPr>
          <a:xfrm>
            <a:off x="6477000" y="666750"/>
            <a:ext cx="2514600" cy="34290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628650" y="361950"/>
            <a:ext cx="7886700" cy="841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28650" y="1352550"/>
            <a:ext cx="78867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623888" y="1047750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623888" y="3187303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/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666750"/>
            <a:ext cx="78867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369219"/>
            <a:ext cx="3886200" cy="2726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369219"/>
            <a:ext cx="3886200" cy="2726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629841" y="147520"/>
            <a:ext cx="7886700" cy="88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629842" y="1878806"/>
            <a:ext cx="3868340" cy="2293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0" name="Google Shape;40;p6"/>
          <p:cNvSpPr txBox="1"/>
          <p:nvPr>
            <p:ph idx="4" type="body"/>
          </p:nvPr>
        </p:nvSpPr>
        <p:spPr>
          <a:xfrm>
            <a:off x="4629150" y="1878807"/>
            <a:ext cx="3887391" cy="2293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/>
          </a:p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555625" y="666750"/>
            <a:ext cx="78867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/>
          </a:p>
        </p:txBody>
      </p:sp>
      <p:sp>
        <p:nvSpPr>
          <p:cNvPr id="48" name="Google Shape;48;p8"/>
          <p:cNvSpPr txBox="1"/>
          <p:nvPr>
            <p:ph idx="10" type="dt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/>
          </a:p>
        </p:txBody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623979" y="590550"/>
            <a:ext cx="2949178" cy="11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3887391" y="892969"/>
            <a:ext cx="4629150" cy="327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100"/>
              <a:buChar char="▪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▪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▪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629841" y="1695451"/>
            <a:ext cx="2949178" cy="2476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4" name="Google Shape;54;p9"/>
          <p:cNvSpPr txBox="1"/>
          <p:nvPr>
            <p:ph idx="10" type="dt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/>
          </a:p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629841" y="438150"/>
            <a:ext cx="2949178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/>
          <p:nvPr>
            <p:ph idx="2" type="pic"/>
          </p:nvPr>
        </p:nvSpPr>
        <p:spPr>
          <a:xfrm>
            <a:off x="3887391" y="740569"/>
            <a:ext cx="4629150" cy="3278981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629841" y="1543051"/>
            <a:ext cx="2949178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0" name="Google Shape;60;p10"/>
          <p:cNvSpPr txBox="1"/>
          <p:nvPr>
            <p:ph idx="10" type="dt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666750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762125"/>
            <a:ext cx="7886700" cy="218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1588" y="-4763"/>
            <a:ext cx="9144000" cy="368301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555625" y="4433888"/>
            <a:ext cx="46640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>
                <a:solidFill>
                  <a:schemeClr val="dk1"/>
                </a:solidFill>
              </a:rPr>
              <a:t>Questrom School of Business</a:t>
            </a:r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00950" y="4341813"/>
            <a:ext cx="914400" cy="4111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154525" y="485675"/>
            <a:ext cx="8385600" cy="1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Portfolio Optimization using Mean-Variance optimization with price prediction driven by historical data</a:t>
            </a:r>
            <a:endParaRPr/>
          </a:p>
        </p:txBody>
      </p:sp>
      <p:sp>
        <p:nvSpPr>
          <p:cNvPr id="72" name="Google Shape;72;p12"/>
          <p:cNvSpPr txBox="1"/>
          <p:nvPr>
            <p:ph idx="1" type="subTitle"/>
          </p:nvPr>
        </p:nvSpPr>
        <p:spPr>
          <a:xfrm>
            <a:off x="319138" y="2639575"/>
            <a:ext cx="68580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Ziyu Chen, Kai-Lun </a:t>
            </a:r>
            <a:r>
              <a:rPr lang="en-US"/>
              <a:t>Liu,</a:t>
            </a:r>
            <a:r>
              <a:rPr lang="en-US"/>
              <a:t> Hongtao </a:t>
            </a:r>
            <a:r>
              <a:rPr lang="en-US"/>
              <a:t>Shi,</a:t>
            </a:r>
            <a:r>
              <a:rPr lang="en-US"/>
              <a:t> Ziyu </a:t>
            </a:r>
            <a:r>
              <a:rPr lang="en-US"/>
              <a:t>Wang, </a:t>
            </a:r>
            <a:r>
              <a:rPr lang="en-US"/>
              <a:t>Xinshou </a:t>
            </a:r>
            <a:r>
              <a:rPr lang="en-US"/>
              <a:t>Zheng,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628650" y="361950"/>
            <a:ext cx="7886700" cy="841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Outline</a:t>
            </a:r>
            <a:endParaRPr/>
          </a:p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628650" y="1352550"/>
            <a:ext cx="78867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6E6E6E"/>
              </a:solidFill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Project Outline</a:t>
            </a:r>
            <a:endParaRPr/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78307"/>
            <a:ext cx="9143998" cy="1786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628650" y="361950"/>
            <a:ext cx="7886700" cy="84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Stock Prediction</a:t>
            </a:r>
            <a:endParaRPr sz="2500"/>
          </a:p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628650" y="1352550"/>
            <a:ext cx="7886700" cy="26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200"/>
              <a:t>randomly pick 20 stocks:</a:t>
            </a:r>
            <a:endParaRPr sz="12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000"/>
              <a:t>['AES', 'UNH', 'AAPL', 'PG', 'PLD', 'DLR', 'BAC', 'TMO', 'JNJ', 'DUK', 'NKE', 'CVS', 'SWK', 'SHW', 'MSFT', 'DISH', 'GIS', 'MA', 'CAG', 'BBY']</a:t>
            </a:r>
            <a:endParaRPr sz="10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800" y="2002250"/>
            <a:ext cx="3382374" cy="232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125" y="2002250"/>
            <a:ext cx="3483524" cy="239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628650" y="361950"/>
            <a:ext cx="7886700" cy="84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Stock Index &amp; Buying / Selling points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628650" y="1352550"/>
            <a:ext cx="7886700" cy="26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52550"/>
            <a:ext cx="3943350" cy="13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3000" y="1352550"/>
            <a:ext cx="157235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650" y="2953500"/>
            <a:ext cx="3943349" cy="106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1625" y="1352550"/>
            <a:ext cx="14713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595125" y="286550"/>
            <a:ext cx="7886700" cy="84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Portfolio Optimization-Rank by Return	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628650" y="1352550"/>
            <a:ext cx="7886700" cy="26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325" y="917800"/>
            <a:ext cx="5978076" cy="35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628650" y="361950"/>
            <a:ext cx="7886700" cy="84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Portfolio Optimization-Rank by Volatility	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628650" y="1352550"/>
            <a:ext cx="7886700" cy="26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200" y="1034000"/>
            <a:ext cx="5585551" cy="33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628650" y="361950"/>
            <a:ext cx="7886700" cy="84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1893575" y="1972450"/>
            <a:ext cx="7886700" cy="26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7200"/>
              <a:t>Thank you!</a:t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