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8404800" cy="43891200"/>
  <p:notesSz cx="6858000" cy="9144000"/>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 d="100"/>
          <a:sy n="10" d="100"/>
        </p:scale>
        <p:origin x="-1350" y="-66"/>
      </p:cViewPr>
      <p:guideLst>
        <p:guide orient="horz" pos="13824"/>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3634723"/>
            <a:ext cx="3264408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4871680"/>
            <a:ext cx="26883360" cy="1121664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D5D50E-B0DC-4B1A-B93D-B2DF7E87960E}"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173539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5D50E-B0DC-4B1A-B93D-B2DF7E87960E}"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114928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11247123"/>
            <a:ext cx="36291200" cy="23968455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5" y="11247123"/>
            <a:ext cx="108233530" cy="2396845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5D50E-B0DC-4B1A-B93D-B2DF7E87960E}"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271197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5D50E-B0DC-4B1A-B93D-B2DF7E87960E}"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171671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8204163"/>
            <a:ext cx="32644080" cy="8717280"/>
          </a:xfrm>
        </p:spPr>
        <p:txBody>
          <a:bodyPr anchor="t"/>
          <a:lstStyle>
            <a:lvl1pPr algn="l">
              <a:defRPr sz="206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8602966"/>
            <a:ext cx="32644080" cy="9601197"/>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5D50E-B0DC-4B1A-B93D-B2DF7E87960E}"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385309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77" y="65542163"/>
            <a:ext cx="72262365" cy="185389517"/>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2" y="65542163"/>
            <a:ext cx="72262365" cy="185389517"/>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D5D50E-B0DC-4B1A-B93D-B2DF7E87960E}"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148678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757683"/>
            <a:ext cx="3456432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9824723"/>
            <a:ext cx="16968790" cy="409447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1920240" y="13919200"/>
            <a:ext cx="16968790" cy="2528824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9824723"/>
            <a:ext cx="16975455" cy="409447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19509107" y="13919200"/>
            <a:ext cx="16975455" cy="2528824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D5D50E-B0DC-4B1A-B93D-B2DF7E87960E}" type="datetimeFigureOut">
              <a:rPr lang="en-US" smtClean="0"/>
              <a:t>4/8/2014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351538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D5D50E-B0DC-4B1A-B93D-B2DF7E87960E}" type="datetimeFigureOut">
              <a:rPr lang="en-US" smtClean="0"/>
              <a:t>4/8/2014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79422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5D50E-B0DC-4B1A-B93D-B2DF7E87960E}" type="datetimeFigureOut">
              <a:rPr lang="en-US" smtClean="0"/>
              <a:t>4/8/2014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195603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747520"/>
            <a:ext cx="12634915" cy="7437120"/>
          </a:xfrm>
        </p:spPr>
        <p:txBody>
          <a:bodyPr anchor="b"/>
          <a:lstStyle>
            <a:lvl1pPr algn="l">
              <a:defRPr sz="10300" b="1"/>
            </a:lvl1pPr>
          </a:lstStyle>
          <a:p>
            <a:r>
              <a:rPr lang="en-US" smtClean="0"/>
              <a:t>Click to edit Master title style</a:t>
            </a:r>
            <a:endParaRPr lang="en-US"/>
          </a:p>
        </p:txBody>
      </p:sp>
      <p:sp>
        <p:nvSpPr>
          <p:cNvPr id="3" name="Content Placeholder 2"/>
          <p:cNvSpPr>
            <a:spLocks noGrp="1"/>
          </p:cNvSpPr>
          <p:nvPr>
            <p:ph idx="1"/>
          </p:nvPr>
        </p:nvSpPr>
        <p:spPr>
          <a:xfrm>
            <a:off x="15015210" y="1747523"/>
            <a:ext cx="21469350" cy="3745992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9184643"/>
            <a:ext cx="12634915" cy="3002280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5D50E-B0DC-4B1A-B93D-B2DF7E87960E}"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7725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30723840"/>
            <a:ext cx="23042880" cy="3627123"/>
          </a:xfrm>
        </p:spPr>
        <p:txBody>
          <a:bodyPr anchor="b"/>
          <a:lstStyle>
            <a:lvl1pPr algn="l">
              <a:defRPr sz="10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921760"/>
            <a:ext cx="23042880" cy="2633472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7527610" y="34350963"/>
            <a:ext cx="23042880" cy="5151117"/>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5D50E-B0DC-4B1A-B93D-B2DF7E87960E}"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F8704-D7B0-47E1-9886-48DFE0633065}" type="slidenum">
              <a:rPr lang="en-US" smtClean="0"/>
              <a:t>‹#›</a:t>
            </a:fld>
            <a:endParaRPr lang="en-US"/>
          </a:p>
        </p:txBody>
      </p:sp>
    </p:spTree>
    <p:extLst>
      <p:ext uri="{BB962C8B-B14F-4D97-AF65-F5344CB8AC3E}">
        <p14:creationId xmlns:p14="http://schemas.microsoft.com/office/powerpoint/2010/main" val="325837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757683"/>
            <a:ext cx="34564320" cy="73152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10241283"/>
            <a:ext cx="34564320" cy="28966163"/>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40680643"/>
            <a:ext cx="8961120" cy="23368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27D5D50E-B0DC-4B1A-B93D-B2DF7E87960E}" type="datetimeFigureOut">
              <a:rPr lang="en-US" smtClean="0"/>
              <a:t>4/8/2014</a:t>
            </a:fld>
            <a:endParaRPr lang="en-US"/>
          </a:p>
        </p:txBody>
      </p:sp>
      <p:sp>
        <p:nvSpPr>
          <p:cNvPr id="5" name="Footer Placeholder 4"/>
          <p:cNvSpPr>
            <a:spLocks noGrp="1"/>
          </p:cNvSpPr>
          <p:nvPr>
            <p:ph type="ftr" sz="quarter" idx="3"/>
          </p:nvPr>
        </p:nvSpPr>
        <p:spPr>
          <a:xfrm>
            <a:off x="13121640" y="40680643"/>
            <a:ext cx="12161520" cy="23368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40680643"/>
            <a:ext cx="8961120" cy="23368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C5DF8704-D7B0-47E1-9886-48DFE0633065}" type="slidenum">
              <a:rPr lang="en-US" smtClean="0"/>
              <a:t>‹#›</a:t>
            </a:fld>
            <a:endParaRPr lang="en-US"/>
          </a:p>
        </p:txBody>
      </p:sp>
    </p:spTree>
    <p:extLst>
      <p:ext uri="{BB962C8B-B14F-4D97-AF65-F5344CB8AC3E}">
        <p14:creationId xmlns:p14="http://schemas.microsoft.com/office/powerpoint/2010/main" val="764022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anose="020B0604020202020204"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anose="020B0604020202020204"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9207719" y="6045840"/>
            <a:ext cx="20701439" cy="1187642"/>
          </a:xfrm>
          <a:prstGeom prst="rect">
            <a:avLst/>
          </a:prstGeom>
          <a:noFill/>
          <a:ln w="9360">
            <a:noFill/>
          </a:ln>
        </p:spPr>
        <p:txBody>
          <a:bodyPr lIns="89978" tIns="44989" rIns="89978" bIns="44989"/>
          <a:lstStyle/>
          <a:p>
            <a:pPr algn="ctr">
              <a:lnSpc>
                <a:spcPct val="100000"/>
              </a:lnSpc>
            </a:pPr>
            <a:r>
              <a:rPr lang="en-US" sz="7200" b="1">
                <a:solidFill>
                  <a:srgbClr val="404040"/>
                </a:solidFill>
                <a:latin typeface="Khmer UI"/>
              </a:rPr>
              <a:t>TECHNICAL POSTER</a:t>
            </a:r>
            <a:endParaRPr/>
          </a:p>
        </p:txBody>
      </p:sp>
      <p:sp>
        <p:nvSpPr>
          <p:cNvPr id="40" name="CustomShape 2"/>
          <p:cNvSpPr/>
          <p:nvPr/>
        </p:nvSpPr>
        <p:spPr>
          <a:xfrm>
            <a:off x="18234002" y="7878601"/>
            <a:ext cx="18922319" cy="1766522"/>
          </a:xfrm>
          <a:prstGeom prst="rect">
            <a:avLst/>
          </a:prstGeom>
          <a:noFill/>
          <a:ln w="9360">
            <a:noFill/>
          </a:ln>
        </p:spPr>
        <p:txBody>
          <a:bodyPr lIns="89978" tIns="44989" rIns="89978" bIns="44989"/>
          <a:lstStyle/>
          <a:p>
            <a:pPr algn="r">
              <a:lnSpc>
                <a:spcPct val="100000"/>
              </a:lnSpc>
            </a:pPr>
            <a:r>
              <a:rPr lang="en-US" sz="5700">
                <a:solidFill>
                  <a:srgbClr val="000000"/>
                </a:solidFill>
                <a:latin typeface="Calibri"/>
              </a:rPr>
              <a:t>Quentin Bloomfield, Keegan Donnelly, Jacob Grealy, Zach Knickerbocker, Nate Niederkorn, Sean Peck </a:t>
            </a:r>
            <a:endParaRPr/>
          </a:p>
        </p:txBody>
      </p:sp>
      <p:sp>
        <p:nvSpPr>
          <p:cNvPr id="41" name="CustomShape 3"/>
          <p:cNvSpPr/>
          <p:nvPr/>
        </p:nvSpPr>
        <p:spPr>
          <a:xfrm>
            <a:off x="1635843" y="7908841"/>
            <a:ext cx="15230162" cy="1766522"/>
          </a:xfrm>
          <a:prstGeom prst="rect">
            <a:avLst/>
          </a:prstGeom>
          <a:noFill/>
          <a:ln w="9360">
            <a:noFill/>
          </a:ln>
        </p:spPr>
        <p:txBody>
          <a:bodyPr lIns="89978" tIns="44989" rIns="89978" bIns="44989"/>
          <a:lstStyle/>
          <a:p>
            <a:pPr>
              <a:lnSpc>
                <a:spcPct val="100000"/>
              </a:lnSpc>
            </a:pPr>
            <a:r>
              <a:rPr lang="en-US" sz="5700">
                <a:solidFill>
                  <a:srgbClr val="000000"/>
                </a:solidFill>
                <a:latin typeface="Calibri"/>
              </a:rPr>
              <a:t>Department of Computer Science and Engineering</a:t>
            </a:r>
            <a:endParaRPr/>
          </a:p>
          <a:p>
            <a:pPr>
              <a:lnSpc>
                <a:spcPct val="100000"/>
              </a:lnSpc>
            </a:pPr>
            <a:r>
              <a:rPr lang="en-US" sz="5700">
                <a:solidFill>
                  <a:srgbClr val="000000"/>
                </a:solidFill>
                <a:latin typeface="Calibri"/>
              </a:rPr>
              <a:t>The Ohio State University</a:t>
            </a:r>
            <a:endParaRPr/>
          </a:p>
        </p:txBody>
      </p:sp>
      <p:pic>
        <p:nvPicPr>
          <p:cNvPr id="43" name="Picture 3"/>
          <p:cNvPicPr/>
          <p:nvPr/>
        </p:nvPicPr>
        <p:blipFill>
          <a:blip r:embed="rId2"/>
          <a:stretch>
            <a:fillRect/>
          </a:stretch>
        </p:blipFill>
        <p:spPr>
          <a:xfrm>
            <a:off x="31848485" y="2433600"/>
            <a:ext cx="3854159" cy="3374643"/>
          </a:xfrm>
          <a:prstGeom prst="rect">
            <a:avLst/>
          </a:prstGeom>
          <a:ln>
            <a:noFill/>
          </a:ln>
        </p:spPr>
      </p:pic>
      <p:pic>
        <p:nvPicPr>
          <p:cNvPr id="44" name="Picture 4"/>
          <p:cNvPicPr/>
          <p:nvPr/>
        </p:nvPicPr>
        <p:blipFill>
          <a:blip r:embed="rId3"/>
          <a:stretch>
            <a:fillRect/>
          </a:stretch>
        </p:blipFill>
        <p:spPr>
          <a:xfrm>
            <a:off x="3200402" y="2616122"/>
            <a:ext cx="4514399" cy="3009600"/>
          </a:xfrm>
          <a:prstGeom prst="rect">
            <a:avLst/>
          </a:prstGeom>
          <a:ln>
            <a:noFill/>
          </a:ln>
        </p:spPr>
      </p:pic>
      <p:sp>
        <p:nvSpPr>
          <p:cNvPr id="45" name="CustomShape 4"/>
          <p:cNvSpPr/>
          <p:nvPr/>
        </p:nvSpPr>
        <p:spPr>
          <a:xfrm>
            <a:off x="1737721" y="13174144"/>
            <a:ext cx="13063680" cy="7496998"/>
          </a:xfrm>
          <a:prstGeom prst="rect">
            <a:avLst/>
          </a:prstGeom>
          <a:noFill/>
          <a:ln>
            <a:noFill/>
          </a:ln>
        </p:spPr>
        <p:txBody>
          <a:bodyPr lIns="89978" tIns="44989" rIns="89978" bIns="44989"/>
          <a:lstStyle/>
          <a:p>
            <a:pPr>
              <a:lnSpc>
                <a:spcPct val="150000"/>
              </a:lnSpc>
            </a:pPr>
            <a:r>
              <a:rPr lang="en-US" sz="3600" dirty="0">
                <a:solidFill>
                  <a:srgbClr val="000000"/>
                </a:solidFill>
              </a:rPr>
              <a:t>Island generation starts with creating a height map for the terrain.  This height map is created using a layered combination of fractals and simplex noise; it is constructed from bottom to top starting with </a:t>
            </a:r>
            <a:r>
              <a:rPr lang="en-US" sz="3600" dirty="0">
                <a:solidFill>
                  <a:srgbClr val="000000"/>
                </a:solidFill>
              </a:rPr>
              <a:t>large, tall, </a:t>
            </a:r>
            <a:r>
              <a:rPr lang="en-US" sz="3600" dirty="0">
                <a:solidFill>
                  <a:srgbClr val="000000"/>
                </a:solidFill>
              </a:rPr>
              <a:t>dense features and ending with </a:t>
            </a:r>
            <a:r>
              <a:rPr lang="en-US" sz="3600" dirty="0">
                <a:solidFill>
                  <a:srgbClr val="000000"/>
                </a:solidFill>
              </a:rPr>
              <a:t>sporadic, small, </a:t>
            </a:r>
            <a:r>
              <a:rPr lang="en-US" sz="3600" dirty="0">
                <a:solidFill>
                  <a:srgbClr val="000000"/>
                </a:solidFill>
              </a:rPr>
              <a:t>short features</a:t>
            </a:r>
            <a:r>
              <a:rPr lang="en-US" sz="3600" dirty="0">
                <a:solidFill>
                  <a:srgbClr val="000000"/>
                </a:solidFill>
              </a:rPr>
              <a:t>.  </a:t>
            </a:r>
            <a:r>
              <a:rPr lang="en-US" sz="3600" dirty="0">
                <a:solidFill>
                  <a:srgbClr val="000000"/>
                </a:solidFill>
              </a:rPr>
              <a:t>Lastly a parabolic constraint is applied to give the island a dome </a:t>
            </a:r>
            <a:endParaRPr lang="en-US" sz="3600" dirty="0">
              <a:solidFill>
                <a:srgbClr val="000000"/>
              </a:solidFill>
            </a:endParaRPr>
          </a:p>
          <a:p>
            <a:pPr>
              <a:lnSpc>
                <a:spcPct val="150000"/>
              </a:lnSpc>
            </a:pPr>
            <a:r>
              <a:rPr lang="en-US" sz="3600" dirty="0">
                <a:solidFill>
                  <a:srgbClr val="000000"/>
                </a:solidFill>
              </a:rPr>
              <a:t>like </a:t>
            </a:r>
            <a:r>
              <a:rPr lang="en-US" sz="3600" dirty="0">
                <a:solidFill>
                  <a:srgbClr val="000000"/>
                </a:solidFill>
              </a:rPr>
              <a:t>shape ensuring </a:t>
            </a:r>
            <a:r>
              <a:rPr lang="en-US" sz="3600" dirty="0">
                <a:solidFill>
                  <a:srgbClr val="000000"/>
                </a:solidFill>
              </a:rPr>
              <a:t>that the</a:t>
            </a:r>
          </a:p>
          <a:p>
            <a:pPr>
              <a:lnSpc>
                <a:spcPct val="150000"/>
              </a:lnSpc>
            </a:pPr>
            <a:r>
              <a:rPr lang="en-US" sz="3600" dirty="0">
                <a:solidFill>
                  <a:srgbClr val="000000"/>
                </a:solidFill>
              </a:rPr>
              <a:t>edge </a:t>
            </a:r>
            <a:r>
              <a:rPr lang="en-US" sz="3600" dirty="0">
                <a:solidFill>
                  <a:srgbClr val="000000"/>
                </a:solidFill>
              </a:rPr>
              <a:t>of the </a:t>
            </a:r>
            <a:r>
              <a:rPr lang="en-US" sz="3600" dirty="0">
                <a:solidFill>
                  <a:srgbClr val="000000"/>
                </a:solidFill>
              </a:rPr>
              <a:t>island drops </a:t>
            </a:r>
            <a:r>
              <a:rPr lang="en-US" sz="3600" dirty="0">
                <a:solidFill>
                  <a:srgbClr val="000000"/>
                </a:solidFill>
              </a:rPr>
              <a:t>off </a:t>
            </a:r>
            <a:endParaRPr lang="en-US" sz="3600" dirty="0">
              <a:solidFill>
                <a:srgbClr val="000000"/>
              </a:solidFill>
            </a:endParaRPr>
          </a:p>
          <a:p>
            <a:pPr>
              <a:lnSpc>
                <a:spcPct val="150000"/>
              </a:lnSpc>
            </a:pPr>
            <a:r>
              <a:rPr lang="en-US" sz="3600" dirty="0">
                <a:solidFill>
                  <a:srgbClr val="000000"/>
                </a:solidFill>
              </a:rPr>
              <a:t>gradually </a:t>
            </a:r>
            <a:r>
              <a:rPr lang="en-US" sz="3600" dirty="0">
                <a:solidFill>
                  <a:srgbClr val="000000"/>
                </a:solidFill>
              </a:rPr>
              <a:t>into the ocean.</a:t>
            </a:r>
            <a:endParaRPr dirty="0"/>
          </a:p>
        </p:txBody>
      </p:sp>
      <p:sp>
        <p:nvSpPr>
          <p:cNvPr id="46" name="CustomShape 5"/>
          <p:cNvSpPr/>
          <p:nvPr/>
        </p:nvSpPr>
        <p:spPr>
          <a:xfrm>
            <a:off x="16395122" y="11854147"/>
            <a:ext cx="6235921" cy="1095840"/>
          </a:xfrm>
          <a:prstGeom prst="rect">
            <a:avLst/>
          </a:prstGeom>
          <a:noFill/>
          <a:ln>
            <a:noFill/>
          </a:ln>
        </p:spPr>
        <p:txBody>
          <a:bodyPr lIns="89978" tIns="44989" rIns="89978" bIns="44989"/>
          <a:lstStyle/>
          <a:p>
            <a:pPr>
              <a:lnSpc>
                <a:spcPct val="100000"/>
              </a:lnSpc>
            </a:pPr>
            <a:r>
              <a:rPr lang="en-US" sz="6700">
                <a:solidFill>
                  <a:srgbClr val="000000"/>
                </a:solidFill>
                <a:latin typeface="Arial"/>
              </a:rPr>
              <a:t>Dinosaur AI</a:t>
            </a:r>
            <a:endParaRPr/>
          </a:p>
        </p:txBody>
      </p:sp>
      <p:sp>
        <p:nvSpPr>
          <p:cNvPr id="47" name="CustomShape 6"/>
          <p:cNvSpPr/>
          <p:nvPr/>
        </p:nvSpPr>
        <p:spPr>
          <a:xfrm>
            <a:off x="16916042" y="34469827"/>
            <a:ext cx="10745280" cy="2559238"/>
          </a:xfrm>
          <a:prstGeom prst="rect">
            <a:avLst/>
          </a:prstGeom>
          <a:noFill/>
          <a:ln>
            <a:noFill/>
          </a:ln>
        </p:spPr>
        <p:txBody>
          <a:bodyPr lIns="89978" tIns="44989" rIns="89978" bIns="44989"/>
          <a:lstStyle/>
          <a:p>
            <a:pPr algn="r">
              <a:lnSpc>
                <a:spcPct val="150000"/>
              </a:lnSpc>
            </a:pPr>
            <a:r>
              <a:rPr lang="en-US" sz="3600" dirty="0" err="1">
                <a:solidFill>
                  <a:srgbClr val="000000"/>
                </a:solidFill>
                <a:latin typeface="Arial"/>
              </a:rPr>
              <a:t>GetAway’s</a:t>
            </a:r>
            <a:r>
              <a:rPr lang="en-US" sz="3600" dirty="0">
                <a:solidFill>
                  <a:srgbClr val="000000"/>
                </a:solidFill>
                <a:latin typeface="Arial"/>
              </a:rPr>
              <a:t> graphical user interface elements have</a:t>
            </a:r>
            <a:r>
              <a:rPr lang="en-US" sz="3600" dirty="0">
                <a:solidFill>
                  <a:srgbClr val="FFFFFF"/>
                </a:solidFill>
                <a:latin typeface="Arial"/>
              </a:rPr>
              <a:t>_</a:t>
            </a:r>
            <a:r>
              <a:rPr lang="en-US" sz="3600" dirty="0">
                <a:solidFill>
                  <a:srgbClr val="000000"/>
                </a:solidFill>
                <a:latin typeface="Arial"/>
              </a:rPr>
              <a:t> been designed using 3D models and text to give</a:t>
            </a:r>
            <a:r>
              <a:rPr lang="en-US" sz="3600" dirty="0">
                <a:solidFill>
                  <a:srgbClr val="FFFFFF"/>
                </a:solidFill>
                <a:latin typeface="Arial"/>
              </a:rPr>
              <a:t>_</a:t>
            </a:r>
            <a:r>
              <a:rPr lang="en-US" sz="3600" dirty="0">
                <a:solidFill>
                  <a:srgbClr val="000000"/>
                </a:solidFill>
                <a:latin typeface="Arial"/>
              </a:rPr>
              <a:t> them a realistic presence in the game.</a:t>
            </a:r>
            <a:r>
              <a:rPr lang="en-US" sz="3600" dirty="0">
                <a:solidFill>
                  <a:srgbClr val="FFFFFF"/>
                </a:solidFill>
                <a:latin typeface="Arial"/>
              </a:rPr>
              <a:t>_ _</a:t>
            </a:r>
            <a:endParaRPr dirty="0"/>
          </a:p>
        </p:txBody>
      </p:sp>
      <p:sp>
        <p:nvSpPr>
          <p:cNvPr id="48" name="CustomShape 7"/>
          <p:cNvSpPr/>
          <p:nvPr/>
        </p:nvSpPr>
        <p:spPr>
          <a:xfrm>
            <a:off x="16395120" y="17165942"/>
            <a:ext cx="11037961" cy="1095840"/>
          </a:xfrm>
          <a:prstGeom prst="rect">
            <a:avLst/>
          </a:prstGeom>
          <a:noFill/>
          <a:ln>
            <a:noFill/>
          </a:ln>
        </p:spPr>
        <p:txBody>
          <a:bodyPr lIns="89978" tIns="44989" rIns="89978" bIns="44989"/>
          <a:lstStyle/>
          <a:p>
            <a:pPr>
              <a:lnSpc>
                <a:spcPct val="100000"/>
              </a:lnSpc>
            </a:pPr>
            <a:r>
              <a:rPr lang="en-US" sz="6700" dirty="0">
                <a:solidFill>
                  <a:srgbClr val="000000"/>
                </a:solidFill>
                <a:latin typeface="Arial"/>
              </a:rPr>
              <a:t>The Dinosaur Food Chain</a:t>
            </a:r>
            <a:endParaRPr dirty="0"/>
          </a:p>
        </p:txBody>
      </p:sp>
      <p:sp>
        <p:nvSpPr>
          <p:cNvPr id="49" name="CustomShape 8"/>
          <p:cNvSpPr/>
          <p:nvPr/>
        </p:nvSpPr>
        <p:spPr>
          <a:xfrm>
            <a:off x="16395122" y="18385143"/>
            <a:ext cx="13514042" cy="3428998"/>
          </a:xfrm>
          <a:prstGeom prst="rect">
            <a:avLst/>
          </a:prstGeom>
          <a:noFill/>
          <a:ln>
            <a:noFill/>
          </a:ln>
        </p:spPr>
        <p:txBody>
          <a:bodyPr lIns="89978" tIns="44989" rIns="89978" bIns="44989"/>
          <a:lstStyle/>
          <a:p>
            <a:pPr>
              <a:lnSpc>
                <a:spcPct val="150000"/>
              </a:lnSpc>
            </a:pPr>
            <a:r>
              <a:rPr lang="en-US" sz="3600" dirty="0">
                <a:solidFill>
                  <a:srgbClr val="000000"/>
                </a:solidFill>
                <a:latin typeface="Arial"/>
              </a:rPr>
              <a:t>Dinosaurs interact with the other dinosaurs on the island using a number of heuristics. </a:t>
            </a:r>
            <a:r>
              <a:rPr lang="en-US" sz="3600" dirty="0">
                <a:solidFill>
                  <a:srgbClr val="000000"/>
                </a:solidFill>
                <a:latin typeface="Arial"/>
              </a:rPr>
              <a:t>One of the most important is a </a:t>
            </a:r>
            <a:r>
              <a:rPr lang="en-US" sz="3600" dirty="0">
                <a:solidFill>
                  <a:srgbClr val="000000"/>
                </a:solidFill>
                <a:latin typeface="Arial"/>
              </a:rPr>
              <a:t>literal food chain </a:t>
            </a:r>
            <a:r>
              <a:rPr lang="en-US" sz="3600" dirty="0">
                <a:solidFill>
                  <a:srgbClr val="000000"/>
                </a:solidFill>
                <a:latin typeface="Arial"/>
              </a:rPr>
              <a:t>which dictates </a:t>
            </a:r>
            <a:r>
              <a:rPr lang="en-US" sz="3600" dirty="0">
                <a:solidFill>
                  <a:srgbClr val="000000"/>
                </a:solidFill>
                <a:latin typeface="Arial"/>
              </a:rPr>
              <a:t>a dinosaurs decision to pursue, eat, flee, etc</a:t>
            </a:r>
            <a:r>
              <a:rPr lang="en-US" sz="3600" dirty="0">
                <a:solidFill>
                  <a:srgbClr val="000000"/>
                </a:solidFill>
                <a:latin typeface="Arial"/>
              </a:rPr>
              <a:t>. from other dinosaurs.</a:t>
            </a:r>
            <a:endParaRPr dirty="0"/>
          </a:p>
        </p:txBody>
      </p:sp>
      <p:pic>
        <p:nvPicPr>
          <p:cNvPr id="51" name="Picture 11"/>
          <p:cNvPicPr/>
          <p:nvPr/>
        </p:nvPicPr>
        <p:blipFill>
          <a:blip r:embed="rId4"/>
          <a:stretch>
            <a:fillRect/>
          </a:stretch>
        </p:blipFill>
        <p:spPr>
          <a:xfrm>
            <a:off x="27114291" y="33063184"/>
            <a:ext cx="10320479" cy="7694278"/>
          </a:xfrm>
          <a:prstGeom prst="rect">
            <a:avLst/>
          </a:prstGeom>
          <a:ln>
            <a:noFill/>
          </a:ln>
          <a:effectLst>
            <a:reflection blurRad="6350" stA="28000" endPos="18000" dir="5400000" sy="-100000" algn="bl" rotWithShape="0"/>
          </a:effectLst>
        </p:spPr>
      </p:pic>
      <p:sp>
        <p:nvSpPr>
          <p:cNvPr id="52" name="CustomShape 9"/>
          <p:cNvSpPr/>
          <p:nvPr/>
        </p:nvSpPr>
        <p:spPr>
          <a:xfrm>
            <a:off x="19842480" y="33320342"/>
            <a:ext cx="8073719" cy="1095840"/>
          </a:xfrm>
          <a:prstGeom prst="rect">
            <a:avLst/>
          </a:prstGeom>
          <a:noFill/>
          <a:ln>
            <a:noFill/>
          </a:ln>
        </p:spPr>
        <p:txBody>
          <a:bodyPr lIns="89978" tIns="44989" rIns="89978" bIns="44989"/>
          <a:lstStyle/>
          <a:p>
            <a:pPr algn="ctr">
              <a:lnSpc>
                <a:spcPct val="100000"/>
              </a:lnSpc>
            </a:pPr>
            <a:r>
              <a:rPr lang="en-US" sz="6700" dirty="0">
                <a:solidFill>
                  <a:srgbClr val="000000"/>
                </a:solidFill>
                <a:latin typeface="Arial"/>
              </a:rPr>
              <a:t>3D User Interface</a:t>
            </a:r>
            <a:endParaRPr dirty="0"/>
          </a:p>
        </p:txBody>
      </p:sp>
      <p:sp>
        <p:nvSpPr>
          <p:cNvPr id="53" name="CustomShape 10"/>
          <p:cNvSpPr/>
          <p:nvPr/>
        </p:nvSpPr>
        <p:spPr>
          <a:xfrm>
            <a:off x="16461721" y="13174141"/>
            <a:ext cx="13514042" cy="3382202"/>
          </a:xfrm>
          <a:prstGeom prst="rect">
            <a:avLst/>
          </a:prstGeom>
          <a:noFill/>
          <a:ln>
            <a:noFill/>
          </a:ln>
        </p:spPr>
        <p:txBody>
          <a:bodyPr lIns="89978" tIns="44989" rIns="89978" bIns="44989"/>
          <a:lstStyle/>
          <a:p>
            <a:pPr>
              <a:lnSpc>
                <a:spcPct val="150000"/>
              </a:lnSpc>
            </a:pPr>
            <a:r>
              <a:rPr lang="en-US" sz="3600" dirty="0">
                <a:solidFill>
                  <a:srgbClr val="000000"/>
                </a:solidFill>
                <a:latin typeface="Arial"/>
              </a:rPr>
              <a:t>Our dinosaur </a:t>
            </a:r>
            <a:r>
              <a:rPr lang="en-US" sz="3600" dirty="0">
                <a:solidFill>
                  <a:srgbClr val="000000"/>
                </a:solidFill>
                <a:latin typeface="Arial"/>
              </a:rPr>
              <a:t>AI uses waypoints to dynamically plan a dinosaur’s route around </a:t>
            </a:r>
            <a:r>
              <a:rPr lang="en-US" sz="3600" dirty="0">
                <a:solidFill>
                  <a:srgbClr val="000000"/>
                </a:solidFill>
                <a:latin typeface="Arial"/>
              </a:rPr>
              <a:t>flora, players, enemies, </a:t>
            </a:r>
            <a:r>
              <a:rPr lang="en-US" sz="3600" dirty="0">
                <a:solidFill>
                  <a:srgbClr val="000000"/>
                </a:solidFill>
                <a:latin typeface="Arial"/>
              </a:rPr>
              <a:t>and </a:t>
            </a:r>
            <a:r>
              <a:rPr lang="en-US" sz="3600" dirty="0">
                <a:solidFill>
                  <a:srgbClr val="000000"/>
                </a:solidFill>
                <a:latin typeface="Arial"/>
              </a:rPr>
              <a:t>obstructive island terrain (e.g. mountains). </a:t>
            </a:r>
            <a:r>
              <a:rPr lang="en-US" sz="3600" dirty="0">
                <a:solidFill>
                  <a:srgbClr val="000000"/>
                </a:solidFill>
                <a:latin typeface="Arial"/>
              </a:rPr>
              <a:t>Flocking and other group behaviors are implemented to give packs of dinosaurs </a:t>
            </a:r>
            <a:r>
              <a:rPr lang="en-US" sz="3600" dirty="0">
                <a:solidFill>
                  <a:srgbClr val="000000"/>
                </a:solidFill>
                <a:latin typeface="Arial"/>
              </a:rPr>
              <a:t>an intimidating presence.</a:t>
            </a:r>
            <a:endParaRPr dirty="0"/>
          </a:p>
        </p:txBody>
      </p:sp>
      <p:sp>
        <p:nvSpPr>
          <p:cNvPr id="54" name="Line 11"/>
          <p:cNvSpPr/>
          <p:nvPr/>
        </p:nvSpPr>
        <p:spPr>
          <a:xfrm>
            <a:off x="1451883" y="10315443"/>
            <a:ext cx="36009721" cy="0"/>
          </a:xfrm>
          <a:prstGeom prst="line">
            <a:avLst/>
          </a:prstGeom>
          <a:ln w="6480">
            <a:solidFill>
              <a:srgbClr val="595959"/>
            </a:solidFill>
            <a:round/>
          </a:ln>
        </p:spPr>
      </p:sp>
      <p:sp>
        <p:nvSpPr>
          <p:cNvPr id="55" name="CustomShape 12"/>
          <p:cNvSpPr/>
          <p:nvPr/>
        </p:nvSpPr>
        <p:spPr>
          <a:xfrm>
            <a:off x="22886279" y="21509347"/>
            <a:ext cx="11037961" cy="1095840"/>
          </a:xfrm>
          <a:prstGeom prst="rect">
            <a:avLst/>
          </a:prstGeom>
          <a:noFill/>
          <a:ln>
            <a:noFill/>
          </a:ln>
        </p:spPr>
        <p:txBody>
          <a:bodyPr lIns="89978" tIns="44989" rIns="89978" bIns="44989"/>
          <a:lstStyle/>
          <a:p>
            <a:pPr>
              <a:lnSpc>
                <a:spcPct val="100000"/>
              </a:lnSpc>
            </a:pPr>
            <a:r>
              <a:rPr lang="en-US" sz="6700" dirty="0">
                <a:solidFill>
                  <a:srgbClr val="000000"/>
                </a:solidFill>
                <a:latin typeface="Arial"/>
              </a:rPr>
              <a:t>Pack AI</a:t>
            </a:r>
            <a:endParaRPr dirty="0"/>
          </a:p>
        </p:txBody>
      </p:sp>
      <p:sp>
        <p:nvSpPr>
          <p:cNvPr id="56" name="CustomShape 13"/>
          <p:cNvSpPr/>
          <p:nvPr/>
        </p:nvSpPr>
        <p:spPr>
          <a:xfrm rot="600">
            <a:off x="23028064" y="22698631"/>
            <a:ext cx="14081042" cy="3381478"/>
          </a:xfrm>
          <a:prstGeom prst="rect">
            <a:avLst/>
          </a:prstGeom>
          <a:noFill/>
          <a:ln>
            <a:noFill/>
          </a:ln>
        </p:spPr>
        <p:txBody>
          <a:bodyPr lIns="89978" tIns="44989" rIns="89978" bIns="44989"/>
          <a:lstStyle/>
          <a:p>
            <a:pPr>
              <a:lnSpc>
                <a:spcPct val="150000"/>
              </a:lnSpc>
            </a:pPr>
            <a:r>
              <a:rPr lang="en-US" sz="3600" dirty="0">
                <a:solidFill>
                  <a:srgbClr val="000000"/>
                </a:solidFill>
                <a:latin typeface="Arial"/>
              </a:rPr>
              <a:t>“Pack AI”, as we’ve coined it, is an artificial intelligence which moves packs of dinosaurs around the island to simulate macro dinosaur travel behaviors, and keep the dinosaurs within reasonable distance from the player.</a:t>
            </a:r>
            <a:endParaRPr dirty="0"/>
          </a:p>
        </p:txBody>
      </p:sp>
      <p:pic>
        <p:nvPicPr>
          <p:cNvPr id="57" name="Picture 17"/>
          <p:cNvPicPr/>
          <p:nvPr/>
        </p:nvPicPr>
        <p:blipFill>
          <a:blip r:embed="rId5"/>
          <a:stretch>
            <a:fillRect/>
          </a:stretch>
        </p:blipFill>
        <p:spPr>
          <a:xfrm>
            <a:off x="15622202" y="22652342"/>
            <a:ext cx="7466399" cy="7817402"/>
          </a:xfrm>
          <a:prstGeom prst="rect">
            <a:avLst/>
          </a:prstGeom>
          <a:ln>
            <a:noFill/>
          </a:ln>
        </p:spPr>
      </p:pic>
      <p:sp>
        <p:nvSpPr>
          <p:cNvPr id="58" name="CustomShape 14"/>
          <p:cNvSpPr/>
          <p:nvPr/>
        </p:nvSpPr>
        <p:spPr>
          <a:xfrm>
            <a:off x="16541641" y="38806742"/>
            <a:ext cx="10745280" cy="3382202"/>
          </a:xfrm>
          <a:prstGeom prst="rect">
            <a:avLst/>
          </a:prstGeom>
          <a:noFill/>
          <a:ln>
            <a:noFill/>
          </a:ln>
        </p:spPr>
        <p:txBody>
          <a:bodyPr lIns="89978" tIns="44989" rIns="89978" bIns="44989"/>
          <a:lstStyle/>
          <a:p>
            <a:pPr algn="r">
              <a:lnSpc>
                <a:spcPct val="150000"/>
              </a:lnSpc>
            </a:pPr>
            <a:r>
              <a:rPr lang="en-US" sz="3600" dirty="0">
                <a:solidFill>
                  <a:srgbClr val="000000"/>
                </a:solidFill>
                <a:latin typeface="Arial"/>
              </a:rPr>
              <a:t>Every item, island resource, and crafting recipe is</a:t>
            </a:r>
            <a:r>
              <a:rPr lang="en-US" sz="3600" dirty="0">
                <a:solidFill>
                  <a:srgbClr val="FFFFFF"/>
                </a:solidFill>
                <a:latin typeface="Arial"/>
              </a:rPr>
              <a:t>.</a:t>
            </a:r>
            <a:r>
              <a:rPr lang="en-US" sz="3600" dirty="0">
                <a:solidFill>
                  <a:srgbClr val="000000"/>
                </a:solidFill>
                <a:latin typeface="Arial"/>
              </a:rPr>
              <a:t> defined by an external JSON formatted data file.</a:t>
            </a:r>
            <a:r>
              <a:rPr lang="en-US" sz="3600" dirty="0">
                <a:solidFill>
                  <a:srgbClr val="FFFFFF"/>
                </a:solidFill>
                <a:latin typeface="Arial"/>
              </a:rPr>
              <a:t>.</a:t>
            </a:r>
            <a:endParaRPr dirty="0"/>
          </a:p>
          <a:p>
            <a:pPr algn="r">
              <a:lnSpc>
                <a:spcPct val="150000"/>
              </a:lnSpc>
            </a:pPr>
            <a:r>
              <a:rPr lang="en-US" sz="3600" dirty="0">
                <a:solidFill>
                  <a:srgbClr val="000000"/>
                </a:solidFill>
                <a:latin typeface="Arial"/>
              </a:rPr>
              <a:t>This makes adding content to the game, and</a:t>
            </a:r>
            <a:r>
              <a:rPr lang="en-US" sz="3600" dirty="0">
                <a:solidFill>
                  <a:srgbClr val="FFFFFF"/>
                </a:solidFill>
                <a:latin typeface="Arial"/>
              </a:rPr>
              <a:t>...</a:t>
            </a:r>
            <a:endParaRPr dirty="0"/>
          </a:p>
          <a:p>
            <a:pPr algn="r">
              <a:lnSpc>
                <a:spcPct val="150000"/>
              </a:lnSpc>
            </a:pPr>
            <a:r>
              <a:rPr lang="en-US" sz="3600" dirty="0">
                <a:solidFill>
                  <a:srgbClr val="000000"/>
                </a:solidFill>
                <a:latin typeface="Arial"/>
              </a:rPr>
              <a:t>balancing existing content, quick and easy.</a:t>
            </a:r>
            <a:r>
              <a:rPr lang="en-US" sz="3600" dirty="0">
                <a:solidFill>
                  <a:srgbClr val="FFFFFF"/>
                </a:solidFill>
                <a:latin typeface="Arial"/>
              </a:rPr>
              <a:t>._</a:t>
            </a:r>
            <a:endParaRPr dirty="0"/>
          </a:p>
        </p:txBody>
      </p:sp>
      <p:sp>
        <p:nvSpPr>
          <p:cNvPr id="59" name="CustomShape 15"/>
          <p:cNvSpPr/>
          <p:nvPr/>
        </p:nvSpPr>
        <p:spPr>
          <a:xfrm>
            <a:off x="16021081" y="37558506"/>
            <a:ext cx="11748601" cy="1095840"/>
          </a:xfrm>
          <a:prstGeom prst="rect">
            <a:avLst/>
          </a:prstGeom>
          <a:noFill/>
          <a:ln>
            <a:noFill/>
          </a:ln>
        </p:spPr>
        <p:txBody>
          <a:bodyPr lIns="89978" tIns="44989" rIns="89978" bIns="44989"/>
          <a:lstStyle/>
          <a:p>
            <a:pPr algn="ctr">
              <a:lnSpc>
                <a:spcPct val="100000"/>
              </a:lnSpc>
            </a:pPr>
            <a:r>
              <a:rPr lang="en-US" sz="6700" dirty="0">
                <a:solidFill>
                  <a:srgbClr val="000000"/>
                </a:solidFill>
                <a:latin typeface="Arial"/>
              </a:rPr>
              <a:t>Data Driven Items &amp; Crafting</a:t>
            </a:r>
            <a:endParaRPr dirty="0"/>
          </a:p>
        </p:txBody>
      </p:sp>
      <p:sp>
        <p:nvSpPr>
          <p:cNvPr id="61" name="CustomShape 16"/>
          <p:cNvSpPr/>
          <p:nvPr/>
        </p:nvSpPr>
        <p:spPr>
          <a:xfrm>
            <a:off x="1706760" y="11854147"/>
            <a:ext cx="12390122" cy="1095840"/>
          </a:xfrm>
          <a:prstGeom prst="rect">
            <a:avLst/>
          </a:prstGeom>
          <a:noFill/>
          <a:ln>
            <a:noFill/>
          </a:ln>
        </p:spPr>
        <p:txBody>
          <a:bodyPr lIns="89978" tIns="44989" rIns="89978" bIns="44989"/>
          <a:lstStyle/>
          <a:p>
            <a:pPr>
              <a:lnSpc>
                <a:spcPct val="100000"/>
              </a:lnSpc>
            </a:pPr>
            <a:r>
              <a:rPr lang="en-US" sz="6700">
                <a:solidFill>
                  <a:srgbClr val="000000"/>
                </a:solidFill>
                <a:latin typeface="Arial"/>
              </a:rPr>
              <a:t>Procedural Island Generation</a:t>
            </a:r>
            <a:endParaRPr/>
          </a:p>
        </p:txBody>
      </p:sp>
      <p:sp>
        <p:nvSpPr>
          <p:cNvPr id="62" name="CustomShape 17"/>
          <p:cNvSpPr/>
          <p:nvPr/>
        </p:nvSpPr>
        <p:spPr>
          <a:xfrm>
            <a:off x="1667161" y="23261942"/>
            <a:ext cx="15477840" cy="6832442"/>
          </a:xfrm>
          <a:prstGeom prst="rect">
            <a:avLst/>
          </a:prstGeom>
          <a:noFill/>
          <a:ln>
            <a:noFill/>
          </a:ln>
        </p:spPr>
        <p:txBody>
          <a:bodyPr lIns="89978" tIns="44989" rIns="89978" bIns="44989"/>
          <a:lstStyle/>
          <a:p>
            <a:pPr>
              <a:lnSpc>
                <a:spcPct val="150000"/>
              </a:lnSpc>
            </a:pPr>
            <a:r>
              <a:rPr lang="en-US" sz="3600" dirty="0">
                <a:solidFill>
                  <a:srgbClr val="000000"/>
                </a:solidFill>
              </a:rPr>
              <a:t>The terrain of the island is textured using a combination of sampled height, slope, and simplex noise values.  The slope value is used to determine where cliffs and dirt textures will be applied as vegetation becomes </a:t>
            </a:r>
            <a:endParaRPr lang="en-US" sz="3600" dirty="0">
              <a:solidFill>
                <a:srgbClr val="000000"/>
              </a:solidFill>
            </a:endParaRPr>
          </a:p>
          <a:p>
            <a:pPr>
              <a:lnSpc>
                <a:spcPct val="150000"/>
              </a:lnSpc>
            </a:pPr>
            <a:r>
              <a:rPr lang="en-US" sz="3600" dirty="0">
                <a:solidFill>
                  <a:srgbClr val="000000"/>
                </a:solidFill>
              </a:rPr>
              <a:t>less </a:t>
            </a:r>
            <a:r>
              <a:rPr lang="en-US" sz="3600" dirty="0">
                <a:solidFill>
                  <a:srgbClr val="000000"/>
                </a:solidFill>
              </a:rPr>
              <a:t>dense </a:t>
            </a:r>
            <a:r>
              <a:rPr lang="en-US" sz="3600" dirty="0">
                <a:solidFill>
                  <a:srgbClr val="000000"/>
                </a:solidFill>
              </a:rPr>
              <a:t>with </a:t>
            </a:r>
            <a:r>
              <a:rPr lang="en-US" sz="3600" dirty="0">
                <a:solidFill>
                  <a:srgbClr val="000000"/>
                </a:solidFill>
              </a:rPr>
              <a:t>slope </a:t>
            </a:r>
            <a:r>
              <a:rPr lang="en-US" sz="3600" dirty="0">
                <a:solidFill>
                  <a:srgbClr val="000000"/>
                </a:solidFill>
              </a:rPr>
              <a:t>increase.  </a:t>
            </a:r>
            <a:r>
              <a:rPr lang="en-US" sz="3600" dirty="0">
                <a:solidFill>
                  <a:srgbClr val="000000"/>
                </a:solidFill>
              </a:rPr>
              <a:t>For lesser slope values the height </a:t>
            </a:r>
            <a:endParaRPr lang="en-US" sz="3600" dirty="0">
              <a:solidFill>
                <a:srgbClr val="000000"/>
              </a:solidFill>
            </a:endParaRPr>
          </a:p>
          <a:p>
            <a:pPr>
              <a:lnSpc>
                <a:spcPct val="150000"/>
              </a:lnSpc>
            </a:pPr>
            <a:r>
              <a:rPr lang="en-US" sz="3600" dirty="0">
                <a:solidFill>
                  <a:srgbClr val="000000"/>
                </a:solidFill>
              </a:rPr>
              <a:t>value </a:t>
            </a:r>
            <a:r>
              <a:rPr lang="en-US" sz="3600" dirty="0">
                <a:solidFill>
                  <a:srgbClr val="000000"/>
                </a:solidFill>
              </a:rPr>
              <a:t>is then used to split the terrain into 3 sub categories of beach, meadow/jungle, and mountain.  Finally, simplex noise is used to split </a:t>
            </a:r>
            <a:endParaRPr lang="en-US" sz="3600" dirty="0">
              <a:solidFill>
                <a:srgbClr val="000000"/>
              </a:solidFill>
            </a:endParaRPr>
          </a:p>
          <a:p>
            <a:pPr>
              <a:lnSpc>
                <a:spcPct val="150000"/>
              </a:lnSpc>
            </a:pPr>
            <a:r>
              <a:rPr lang="en-US" sz="3600" dirty="0">
                <a:solidFill>
                  <a:srgbClr val="000000"/>
                </a:solidFill>
              </a:rPr>
              <a:t>the </a:t>
            </a:r>
            <a:r>
              <a:rPr lang="en-US" sz="3600" dirty="0">
                <a:solidFill>
                  <a:srgbClr val="000000"/>
                </a:solidFill>
              </a:rPr>
              <a:t>meadow and jungle into separately textured </a:t>
            </a:r>
            <a:r>
              <a:rPr lang="en-US" sz="3600" dirty="0">
                <a:solidFill>
                  <a:srgbClr val="000000"/>
                </a:solidFill>
              </a:rPr>
              <a:t>areas.  </a:t>
            </a:r>
            <a:r>
              <a:rPr lang="en-US" sz="3600" dirty="0">
                <a:solidFill>
                  <a:srgbClr val="000000"/>
                </a:solidFill>
              </a:rPr>
              <a:t>S</a:t>
            </a:r>
            <a:r>
              <a:rPr lang="en-US" sz="3600" dirty="0">
                <a:solidFill>
                  <a:srgbClr val="000000"/>
                </a:solidFill>
              </a:rPr>
              <a:t>implex noise</a:t>
            </a:r>
          </a:p>
          <a:p>
            <a:pPr>
              <a:lnSpc>
                <a:spcPct val="150000"/>
              </a:lnSpc>
            </a:pPr>
            <a:r>
              <a:rPr lang="en-US" sz="3600" dirty="0">
                <a:solidFill>
                  <a:srgbClr val="000000"/>
                </a:solidFill>
              </a:rPr>
              <a:t>is also used </a:t>
            </a:r>
            <a:r>
              <a:rPr lang="en-US" sz="3600" dirty="0">
                <a:solidFill>
                  <a:srgbClr val="000000"/>
                </a:solidFill>
              </a:rPr>
              <a:t>to add additional texture variety to </a:t>
            </a:r>
            <a:r>
              <a:rPr lang="en-US" sz="3600" dirty="0">
                <a:solidFill>
                  <a:srgbClr val="000000"/>
                </a:solidFill>
              </a:rPr>
              <a:t>each texture </a:t>
            </a:r>
            <a:r>
              <a:rPr lang="en-US" sz="3600" dirty="0">
                <a:solidFill>
                  <a:srgbClr val="000000"/>
                </a:solidFill>
              </a:rPr>
              <a:t>area.</a:t>
            </a:r>
            <a:endParaRPr dirty="0"/>
          </a:p>
        </p:txBody>
      </p:sp>
      <p:sp>
        <p:nvSpPr>
          <p:cNvPr id="63" name="CustomShape 18"/>
          <p:cNvSpPr/>
          <p:nvPr/>
        </p:nvSpPr>
        <p:spPr>
          <a:xfrm>
            <a:off x="1635843" y="21814147"/>
            <a:ext cx="12390122" cy="1095840"/>
          </a:xfrm>
          <a:prstGeom prst="rect">
            <a:avLst/>
          </a:prstGeom>
          <a:noFill/>
          <a:ln>
            <a:noFill/>
          </a:ln>
        </p:spPr>
        <p:txBody>
          <a:bodyPr lIns="89978" tIns="44989" rIns="89978" bIns="44989"/>
          <a:lstStyle/>
          <a:p>
            <a:pPr>
              <a:lnSpc>
                <a:spcPct val="100000"/>
              </a:lnSpc>
            </a:pPr>
            <a:r>
              <a:rPr lang="en-US" sz="6700" dirty="0">
                <a:solidFill>
                  <a:srgbClr val="000000"/>
                </a:solidFill>
                <a:latin typeface="Arial"/>
              </a:rPr>
              <a:t>Terrain Texturing</a:t>
            </a:r>
            <a:endParaRPr dirty="0"/>
          </a:p>
        </p:txBody>
      </p:sp>
      <p:sp>
        <p:nvSpPr>
          <p:cNvPr id="64" name="CustomShape 19"/>
          <p:cNvSpPr/>
          <p:nvPr/>
        </p:nvSpPr>
        <p:spPr>
          <a:xfrm>
            <a:off x="1635844" y="36392041"/>
            <a:ext cx="14385239" cy="6584762"/>
          </a:xfrm>
          <a:prstGeom prst="rect">
            <a:avLst/>
          </a:prstGeom>
          <a:noFill/>
          <a:ln>
            <a:noFill/>
          </a:ln>
        </p:spPr>
        <p:txBody>
          <a:bodyPr lIns="89978" tIns="44989" rIns="89978" bIns="44989"/>
          <a:lstStyle/>
          <a:p>
            <a:pPr>
              <a:lnSpc>
                <a:spcPct val="150000"/>
              </a:lnSpc>
            </a:pPr>
            <a:r>
              <a:rPr lang="en-US" sz="3600" dirty="0">
                <a:solidFill>
                  <a:srgbClr val="000000"/>
                </a:solidFill>
              </a:rPr>
              <a:t>A level of detail (LOD) system is implemented to manage both the level of graphical detail and level of interactivity of static (non-moving) objects based on their distance from the player.  The LOD system divides the island into evenly sized square sectors arranged in a 2-dimensional array.  All static objects are placed into sectors based on their initial position.  Every few frames the sectors closest to the player are updated and trigger the switching of level of detail of the objects contained in those sectors.</a:t>
            </a:r>
            <a:endParaRPr dirty="0"/>
          </a:p>
        </p:txBody>
      </p:sp>
      <p:sp>
        <p:nvSpPr>
          <p:cNvPr id="65" name="CustomShape 20"/>
          <p:cNvSpPr/>
          <p:nvPr/>
        </p:nvSpPr>
        <p:spPr>
          <a:xfrm>
            <a:off x="1600202" y="30729546"/>
            <a:ext cx="12390122" cy="1095840"/>
          </a:xfrm>
          <a:prstGeom prst="rect">
            <a:avLst/>
          </a:prstGeom>
          <a:noFill/>
          <a:ln>
            <a:noFill/>
          </a:ln>
        </p:spPr>
        <p:txBody>
          <a:bodyPr lIns="89978" tIns="44989" rIns="89978" bIns="44989"/>
          <a:lstStyle/>
          <a:p>
            <a:pPr>
              <a:lnSpc>
                <a:spcPct val="100000"/>
              </a:lnSpc>
            </a:pPr>
            <a:r>
              <a:rPr lang="en-US" sz="6700" dirty="0">
                <a:solidFill>
                  <a:srgbClr val="000000"/>
                </a:solidFill>
                <a:latin typeface="Arial"/>
              </a:rPr>
              <a:t>Custom LOD System</a:t>
            </a:r>
            <a:endParaRPr dirty="0"/>
          </a:p>
        </p:txBody>
      </p:sp>
      <p:pic>
        <p:nvPicPr>
          <p:cNvPr id="66" name="Picture 22"/>
          <p:cNvPicPr/>
          <p:nvPr/>
        </p:nvPicPr>
        <p:blipFill>
          <a:blip r:embed="rId6"/>
          <a:stretch>
            <a:fillRect/>
          </a:stretch>
        </p:blipFill>
        <p:spPr>
          <a:xfrm>
            <a:off x="9207719" y="32531946"/>
            <a:ext cx="5548679" cy="3379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7" name="Picture 23"/>
          <p:cNvPicPr/>
          <p:nvPr/>
        </p:nvPicPr>
        <p:blipFill>
          <a:blip r:embed="rId7"/>
          <a:stretch>
            <a:fillRect/>
          </a:stretch>
        </p:blipFill>
        <p:spPr>
          <a:xfrm>
            <a:off x="2269827" y="32549488"/>
            <a:ext cx="5496120" cy="3379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8" name="CustomShape 21"/>
          <p:cNvSpPr/>
          <p:nvPr/>
        </p:nvSpPr>
        <p:spPr>
          <a:xfrm>
            <a:off x="23088601" y="26538544"/>
            <a:ext cx="11037961" cy="1095840"/>
          </a:xfrm>
          <a:prstGeom prst="rect">
            <a:avLst/>
          </a:prstGeom>
          <a:noFill/>
          <a:ln>
            <a:noFill/>
          </a:ln>
        </p:spPr>
        <p:txBody>
          <a:bodyPr lIns="89978" tIns="44989" rIns="89978" bIns="44989"/>
          <a:lstStyle/>
          <a:p>
            <a:pPr>
              <a:lnSpc>
                <a:spcPct val="100000"/>
              </a:lnSpc>
            </a:pPr>
            <a:r>
              <a:rPr lang="en-US" sz="6700" dirty="0">
                <a:solidFill>
                  <a:srgbClr val="000000"/>
                </a:solidFill>
                <a:latin typeface="Arial"/>
              </a:rPr>
              <a:t>Flocking AI</a:t>
            </a:r>
            <a:endParaRPr dirty="0"/>
          </a:p>
        </p:txBody>
      </p:sp>
      <p:sp>
        <p:nvSpPr>
          <p:cNvPr id="69" name="CustomShape 22"/>
          <p:cNvSpPr/>
          <p:nvPr/>
        </p:nvSpPr>
        <p:spPr>
          <a:xfrm rot="600">
            <a:off x="20497756" y="27758160"/>
            <a:ext cx="15834126" cy="5027398"/>
          </a:xfrm>
          <a:prstGeom prst="rect">
            <a:avLst/>
          </a:prstGeom>
          <a:noFill/>
          <a:ln>
            <a:noFill/>
          </a:ln>
        </p:spPr>
        <p:txBody>
          <a:bodyPr lIns="89978" tIns="44989" rIns="89978" bIns="44989"/>
          <a:lstStyle/>
          <a:p>
            <a:pPr>
              <a:lnSpc>
                <a:spcPct val="150000"/>
              </a:lnSpc>
            </a:pPr>
            <a:r>
              <a:rPr lang="en-US" sz="3600" dirty="0">
                <a:solidFill>
                  <a:srgbClr val="000000"/>
                </a:solidFill>
                <a:latin typeface="Arial"/>
              </a:rPr>
              <a:t>             While </a:t>
            </a:r>
            <a:r>
              <a:rPr lang="en-US" sz="3600" dirty="0">
                <a:solidFill>
                  <a:srgbClr val="000000"/>
                </a:solidFill>
                <a:latin typeface="Arial"/>
              </a:rPr>
              <a:t>dinosaurs are typically found near others of their kind, they </a:t>
            </a:r>
            <a:endParaRPr lang="en-US" sz="3600" dirty="0">
              <a:solidFill>
                <a:srgbClr val="000000"/>
              </a:solidFill>
              <a:latin typeface="Arial"/>
            </a:endParaRPr>
          </a:p>
          <a:p>
            <a:pPr>
              <a:lnSpc>
                <a:spcPct val="150000"/>
              </a:lnSpc>
            </a:pPr>
            <a:r>
              <a:rPr lang="en-US" sz="3600" dirty="0">
                <a:solidFill>
                  <a:srgbClr val="000000"/>
                </a:solidFill>
                <a:latin typeface="Arial"/>
              </a:rPr>
              <a:t> </a:t>
            </a:r>
            <a:r>
              <a:rPr lang="en-US" sz="3600" dirty="0">
                <a:solidFill>
                  <a:srgbClr val="000000"/>
                </a:solidFill>
                <a:latin typeface="Arial"/>
              </a:rPr>
              <a:t>           usually </a:t>
            </a:r>
            <a:r>
              <a:rPr lang="en-US" sz="3600" dirty="0">
                <a:solidFill>
                  <a:srgbClr val="000000"/>
                </a:solidFill>
                <a:latin typeface="Arial"/>
              </a:rPr>
              <a:t>act independently of one another. However, some packs </a:t>
            </a:r>
            <a:endParaRPr lang="en-US" sz="3600" dirty="0">
              <a:solidFill>
                <a:srgbClr val="000000"/>
              </a:solidFill>
              <a:latin typeface="Arial"/>
            </a:endParaRPr>
          </a:p>
          <a:p>
            <a:pPr>
              <a:lnSpc>
                <a:spcPct val="150000"/>
              </a:lnSpc>
            </a:pPr>
            <a:r>
              <a:rPr lang="en-US" sz="3600" dirty="0">
                <a:solidFill>
                  <a:srgbClr val="000000"/>
                </a:solidFill>
                <a:latin typeface="Arial"/>
              </a:rPr>
              <a:t> </a:t>
            </a:r>
            <a:r>
              <a:rPr lang="en-US" sz="3600" dirty="0">
                <a:solidFill>
                  <a:srgbClr val="000000"/>
                </a:solidFill>
                <a:latin typeface="Arial"/>
              </a:rPr>
              <a:t>             contain </a:t>
            </a:r>
            <a:r>
              <a:rPr lang="en-US" sz="3600" dirty="0">
                <a:solidFill>
                  <a:srgbClr val="000000"/>
                </a:solidFill>
                <a:latin typeface="Arial"/>
              </a:rPr>
              <a:t>flocks of dinosaurs. Dinosaurs in a flock work together, and </a:t>
            </a:r>
            <a:endParaRPr lang="en-US" sz="3600" dirty="0">
              <a:solidFill>
                <a:srgbClr val="000000"/>
              </a:solidFill>
              <a:latin typeface="Arial"/>
            </a:endParaRPr>
          </a:p>
          <a:p>
            <a:pPr>
              <a:lnSpc>
                <a:spcPct val="150000"/>
              </a:lnSpc>
            </a:pPr>
            <a:r>
              <a:rPr lang="en-US" sz="3600" dirty="0">
                <a:solidFill>
                  <a:srgbClr val="000000"/>
                </a:solidFill>
                <a:latin typeface="Arial"/>
              </a:rPr>
              <a:t> </a:t>
            </a:r>
            <a:r>
              <a:rPr lang="en-US" sz="3600" dirty="0">
                <a:solidFill>
                  <a:srgbClr val="000000"/>
                </a:solidFill>
                <a:latin typeface="Arial"/>
              </a:rPr>
              <a:t>      alerting </a:t>
            </a:r>
            <a:r>
              <a:rPr lang="en-US" sz="3600" dirty="0">
                <a:solidFill>
                  <a:srgbClr val="000000"/>
                </a:solidFill>
                <a:latin typeface="Arial"/>
              </a:rPr>
              <a:t>one of them means alerting all of the other flock members. </a:t>
            </a:r>
            <a:r>
              <a:rPr lang="en-US" sz="3600" dirty="0">
                <a:solidFill>
                  <a:srgbClr val="000000"/>
                </a:solidFill>
                <a:latin typeface="Arial"/>
              </a:rPr>
              <a:t> To accomplish this behavior, we implemented a modified “</a:t>
            </a:r>
            <a:r>
              <a:rPr lang="en-US" sz="3600" dirty="0" err="1">
                <a:solidFill>
                  <a:srgbClr val="000000"/>
                </a:solidFill>
                <a:latin typeface="Arial"/>
              </a:rPr>
              <a:t>Boids</a:t>
            </a:r>
            <a:r>
              <a:rPr lang="en-US" sz="3600" dirty="0">
                <a:solidFill>
                  <a:srgbClr val="000000"/>
                </a:solidFill>
                <a:latin typeface="Arial"/>
              </a:rPr>
              <a:t>” flocking algorithm,  Dinosaurs in flocks are incredibly dangerous, </a:t>
            </a:r>
            <a:r>
              <a:rPr lang="en-US" sz="3600" dirty="0">
                <a:solidFill>
                  <a:srgbClr val="000000"/>
                </a:solidFill>
                <a:latin typeface="Arial"/>
              </a:rPr>
              <a:t>so be wary!</a:t>
            </a:r>
            <a:endParaRPr dirty="0"/>
          </a:p>
        </p:txBody>
      </p:sp>
      <p:pic>
        <p:nvPicPr>
          <p:cNvPr id="1026" name="Picture 2" descr="https://s3.amazonaws.com/media-p.slid.es/uploads/getaway/images/275533/trex.png"/>
          <p:cNvPicPr>
            <a:picLocks noChangeAspect="1" noChangeArrowheads="1"/>
          </p:cNvPicPr>
          <p:nvPr/>
        </p:nvPicPr>
        <p:blipFill rotWithShape="1">
          <a:blip r:embed="rId8">
            <a:extLst>
              <a:ext uri="{28A0092B-C50C-407E-A947-70E740481C1C}">
                <a14:useLocalDpi xmlns:a14="http://schemas.microsoft.com/office/drawing/2010/main" val="0"/>
              </a:ext>
            </a:extLst>
          </a:blip>
          <a:srcRect l="21732" r="44574"/>
          <a:stretch/>
        </p:blipFill>
        <p:spPr bwMode="auto">
          <a:xfrm>
            <a:off x="30556203" y="11854147"/>
            <a:ext cx="6218827" cy="965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 name="Picture 1"/>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14799" y="17851744"/>
            <a:ext cx="8264836" cy="5237466"/>
          </a:xfrm>
          <a:prstGeom prst="rect">
            <a:avLst/>
          </a:prstGeom>
        </p:spPr>
      </p:pic>
      <p:pic>
        <p:nvPicPr>
          <p:cNvPr id="33" name="Picture 2"/>
          <p:cNvPicPr/>
          <p:nvPr/>
        </p:nvPicPr>
        <p:blipFill>
          <a:blip r:embed="rId10"/>
          <a:stretch>
            <a:fillRect/>
          </a:stretch>
        </p:blipFill>
        <p:spPr>
          <a:xfrm>
            <a:off x="13040103" y="2135261"/>
            <a:ext cx="12833281" cy="4473722"/>
          </a:xfrm>
          <a:prstGeom prst="rect">
            <a:avLst/>
          </a:prstGeom>
          <a:ln>
            <a:noFill/>
          </a:ln>
        </p:spPr>
      </p:pic>
    </p:spTree>
    <p:extLst>
      <p:ext uri="{BB962C8B-B14F-4D97-AF65-F5344CB8AC3E}">
        <p14:creationId xmlns:p14="http://schemas.microsoft.com/office/powerpoint/2010/main" val="6982696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599</Words>
  <Application>Microsoft Office PowerPoint</Application>
  <PresentationFormat>Custom</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Department Of Computer Science And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knickerbocker, zachary adam</dc:creator>
  <cp:lastModifiedBy>knickerbocker, zachary adam</cp:lastModifiedBy>
  <cp:revision>1</cp:revision>
  <dcterms:created xsi:type="dcterms:W3CDTF">2014-04-08T16:22:42Z</dcterms:created>
  <dcterms:modified xsi:type="dcterms:W3CDTF">2014-04-08T16:23:20Z</dcterms:modified>
</cp:coreProperties>
</file>