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59" r:id="rId5"/>
    <p:sldId id="263" r:id="rId6"/>
    <p:sldId id="260" r:id="rId7"/>
    <p:sldId id="264" r:id="rId8"/>
    <p:sldId id="257" r:id="rId9"/>
    <p:sldId id="262" r:id="rId10"/>
    <p:sldId id="258" r:id="rId11"/>
    <p:sldId id="270" r:id="rId12"/>
    <p:sldId id="261" r:id="rId13"/>
    <p:sldId id="265" r:id="rId14"/>
    <p:sldId id="271" r:id="rId15"/>
    <p:sldId id="266" r:id="rId16"/>
    <p:sldId id="267" r:id="rId17"/>
  </p:sldIdLst>
  <p:sldSz cx="9906000" cy="6858000" type="A4"/>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1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Эдуард Подгайский" initials="ЭП" lastIdx="7" clrIdx="0">
    <p:extLst/>
  </p:cmAuthor>
  <p:cmAuthor id="2" name="Patrick Parrish" initials="PP"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9B3937"/>
    <a:srgbClr val="FFC819"/>
    <a:srgbClr val="C092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184" y="40"/>
      </p:cViewPr>
      <p:guideLst>
        <p:guide orient="horz" pos="2160"/>
        <p:guide pos="288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5B80B1-9EE7-4559-9C19-0A874AC19B99}" type="doc">
      <dgm:prSet loTypeId="urn:microsoft.com/office/officeart/2005/8/layout/vList2" loCatId="list" qsTypeId="urn:microsoft.com/office/officeart/2005/8/quickstyle/simple3" qsCatId="simple" csTypeId="urn:microsoft.com/office/officeart/2005/8/colors/accent5_5" csCatId="accent5" phldr="1"/>
      <dgm:spPr/>
      <dgm:t>
        <a:bodyPr/>
        <a:lstStyle/>
        <a:p>
          <a:endParaRPr lang="en-US"/>
        </a:p>
      </dgm:t>
    </dgm:pt>
    <dgm:pt modelId="{7A9C25B1-FF3A-4598-86E6-F38E80EC3607}">
      <dgm:prSet custT="1"/>
      <dgm:spPr/>
      <dgm:t>
        <a:bodyPr/>
        <a:lstStyle/>
        <a:p>
          <a:pPr rtl="0"/>
          <a:r>
            <a:rPr lang="en-US" sz="1600" b="0"/>
            <a:t>Paper certificates can be lost or destroyed, digital badges are forever.</a:t>
          </a:r>
          <a:endParaRPr lang="en-US" sz="1600" b="0" dirty="0"/>
        </a:p>
      </dgm:t>
    </dgm:pt>
    <dgm:pt modelId="{9426C2D2-9E1C-468B-9834-82A001415BC1}" type="parTrans" cxnId="{83C21A48-0B97-41BB-ADE2-B34729B0192F}">
      <dgm:prSet/>
      <dgm:spPr/>
      <dgm:t>
        <a:bodyPr/>
        <a:lstStyle/>
        <a:p>
          <a:endParaRPr lang="en-US"/>
        </a:p>
      </dgm:t>
    </dgm:pt>
    <dgm:pt modelId="{59B84779-C176-43DF-8C0B-36B04FE0DE2F}" type="sibTrans" cxnId="{83C21A48-0B97-41BB-ADE2-B34729B0192F}">
      <dgm:prSet/>
      <dgm:spPr/>
      <dgm:t>
        <a:bodyPr/>
        <a:lstStyle/>
        <a:p>
          <a:endParaRPr lang="en-US"/>
        </a:p>
      </dgm:t>
    </dgm:pt>
    <dgm:pt modelId="{395FAA8D-95DA-4557-A73E-EC4476AA6C56}">
      <dgm:prSet custT="1"/>
      <dgm:spPr/>
      <dgm:t>
        <a:bodyPr/>
        <a:lstStyle/>
        <a:p>
          <a:pPr rtl="0"/>
          <a:r>
            <a:rPr lang="en-US" sz="1600" b="0"/>
            <a:t>Diplomas are important, but they do not show what is behind the large accomplishment!</a:t>
          </a:r>
          <a:endParaRPr lang="en-US" sz="1600" b="0" dirty="0"/>
        </a:p>
      </dgm:t>
    </dgm:pt>
    <dgm:pt modelId="{B8C1D2B8-5316-4F7C-9CC1-541A0F9074C1}" type="parTrans" cxnId="{292EE482-2549-4E3A-90F2-C4232B7141BB}">
      <dgm:prSet/>
      <dgm:spPr/>
      <dgm:t>
        <a:bodyPr/>
        <a:lstStyle/>
        <a:p>
          <a:endParaRPr lang="en-US"/>
        </a:p>
      </dgm:t>
    </dgm:pt>
    <dgm:pt modelId="{BC1C975A-7548-4195-8028-4011589F5D9C}" type="sibTrans" cxnId="{292EE482-2549-4E3A-90F2-C4232B7141BB}">
      <dgm:prSet/>
      <dgm:spPr/>
      <dgm:t>
        <a:bodyPr/>
        <a:lstStyle/>
        <a:p>
          <a:endParaRPr lang="en-US"/>
        </a:p>
      </dgm:t>
    </dgm:pt>
    <dgm:pt modelId="{01196768-AD19-4638-8CEF-247EE9687FAD}">
      <dgm:prSet custT="1"/>
      <dgm:spPr/>
      <dgm:t>
        <a:bodyPr/>
        <a:lstStyle/>
        <a:p>
          <a:pPr rtl="0"/>
          <a:r>
            <a:rPr lang="en-US" sz="1600" b="0"/>
            <a:t>Badges can be issued by many qualified issuers. </a:t>
          </a:r>
          <a:endParaRPr lang="en-US" sz="1600" b="0" dirty="0"/>
        </a:p>
      </dgm:t>
    </dgm:pt>
    <dgm:pt modelId="{5FAEB5FF-0028-4616-BBD5-BC0F34A93F27}" type="parTrans" cxnId="{38A692DD-79AA-4EE9-A05B-9A5E02D77EEE}">
      <dgm:prSet/>
      <dgm:spPr/>
      <dgm:t>
        <a:bodyPr/>
        <a:lstStyle/>
        <a:p>
          <a:endParaRPr lang="en-US"/>
        </a:p>
      </dgm:t>
    </dgm:pt>
    <dgm:pt modelId="{43B0BB0B-B52D-4629-B388-D17FA77A36F1}" type="sibTrans" cxnId="{38A692DD-79AA-4EE9-A05B-9A5E02D77EEE}">
      <dgm:prSet/>
      <dgm:spPr/>
      <dgm:t>
        <a:bodyPr/>
        <a:lstStyle/>
        <a:p>
          <a:endParaRPr lang="en-US"/>
        </a:p>
      </dgm:t>
    </dgm:pt>
    <dgm:pt modelId="{35151A6C-BDB2-4057-9E8D-589F23C66B2B}">
      <dgm:prSet custT="1"/>
      <dgm:spPr/>
      <dgm:t>
        <a:bodyPr/>
        <a:lstStyle/>
        <a:p>
          <a:pPr rtl="0"/>
          <a:r>
            <a:rPr lang="en-US" sz="1600" b="0"/>
            <a:t>Badges can be used to recognise Prior Learning. </a:t>
          </a:r>
          <a:endParaRPr lang="en-US" sz="1600" b="0" dirty="0"/>
        </a:p>
      </dgm:t>
    </dgm:pt>
    <dgm:pt modelId="{531FB800-DAF4-459F-953C-3850BFA3DCC7}" type="parTrans" cxnId="{B069A1FD-E83C-4D82-89E5-BEC22989435F}">
      <dgm:prSet/>
      <dgm:spPr/>
      <dgm:t>
        <a:bodyPr/>
        <a:lstStyle/>
        <a:p>
          <a:endParaRPr lang="en-US"/>
        </a:p>
      </dgm:t>
    </dgm:pt>
    <dgm:pt modelId="{F81D8CF5-33E9-4807-BF59-1B056245F94B}" type="sibTrans" cxnId="{B069A1FD-E83C-4D82-89E5-BEC22989435F}">
      <dgm:prSet/>
      <dgm:spPr/>
      <dgm:t>
        <a:bodyPr/>
        <a:lstStyle/>
        <a:p>
          <a:endParaRPr lang="en-US"/>
        </a:p>
      </dgm:t>
    </dgm:pt>
    <dgm:pt modelId="{6A30461E-DDAE-498F-A1C5-1A24C88F7B6A}">
      <dgm:prSet custT="1"/>
      <dgm:spPr/>
      <dgm:t>
        <a:bodyPr/>
        <a:lstStyle/>
        <a:p>
          <a:pPr rtl="0"/>
          <a:r>
            <a:rPr lang="en-US" sz="1600" b="0"/>
            <a:t>Badges can provide feedback, incremental reward and motivation.</a:t>
          </a:r>
          <a:endParaRPr lang="en-US" sz="1600" b="0" dirty="0"/>
        </a:p>
      </dgm:t>
    </dgm:pt>
    <dgm:pt modelId="{C25F8937-C1B7-4ACB-903F-034967882C99}" type="parTrans" cxnId="{31C0B096-CA2A-43E9-B83C-219CAC61C4A3}">
      <dgm:prSet/>
      <dgm:spPr/>
      <dgm:t>
        <a:bodyPr/>
        <a:lstStyle/>
        <a:p>
          <a:endParaRPr lang="en-US"/>
        </a:p>
      </dgm:t>
    </dgm:pt>
    <dgm:pt modelId="{56599F4D-C7D0-4981-B501-E5D6A9F07F28}" type="sibTrans" cxnId="{31C0B096-CA2A-43E9-B83C-219CAC61C4A3}">
      <dgm:prSet/>
      <dgm:spPr/>
      <dgm:t>
        <a:bodyPr/>
        <a:lstStyle/>
        <a:p>
          <a:endParaRPr lang="en-US"/>
        </a:p>
      </dgm:t>
    </dgm:pt>
    <dgm:pt modelId="{ACA7C49D-0485-4F1D-B936-64CA66CA4981}">
      <dgm:prSet custT="1"/>
      <dgm:spPr/>
      <dgm:t>
        <a:bodyPr/>
        <a:lstStyle/>
        <a:p>
          <a:pPr rtl="0"/>
          <a:r>
            <a:rPr lang="en-US" sz="1600" b="0"/>
            <a:t>Badges can recognise extra-curricular activities and community memberships (like CALMet!)</a:t>
          </a:r>
          <a:endParaRPr lang="en-US" sz="1600" b="0" dirty="0"/>
        </a:p>
      </dgm:t>
    </dgm:pt>
    <dgm:pt modelId="{020811D0-4F0F-47A4-996C-88B2E706530B}" type="parTrans" cxnId="{AA64C2FE-CD59-444B-B1DD-2E05F809F8E1}">
      <dgm:prSet/>
      <dgm:spPr/>
      <dgm:t>
        <a:bodyPr/>
        <a:lstStyle/>
        <a:p>
          <a:endParaRPr lang="en-US"/>
        </a:p>
      </dgm:t>
    </dgm:pt>
    <dgm:pt modelId="{A3FACDE0-460E-4B65-8F73-4A9045545F8B}" type="sibTrans" cxnId="{AA64C2FE-CD59-444B-B1DD-2E05F809F8E1}">
      <dgm:prSet/>
      <dgm:spPr/>
      <dgm:t>
        <a:bodyPr/>
        <a:lstStyle/>
        <a:p>
          <a:endParaRPr lang="en-US"/>
        </a:p>
      </dgm:t>
    </dgm:pt>
    <dgm:pt modelId="{724C67BA-E3AC-4E81-89E9-FBFAB01A7724}">
      <dgm:prSet custT="1"/>
      <dgm:spPr/>
      <dgm:t>
        <a:bodyPr/>
        <a:lstStyle/>
        <a:p>
          <a:pPr rtl="0"/>
          <a:r>
            <a:rPr lang="en-US" sz="1600" b="0"/>
            <a:t>Badges can define learning pathways and progress on along a path more clearly. </a:t>
          </a:r>
          <a:endParaRPr lang="en-US" sz="1600" b="0" dirty="0"/>
        </a:p>
      </dgm:t>
    </dgm:pt>
    <dgm:pt modelId="{9B713FF7-7376-4ECC-94AD-7B27F3F87756}" type="parTrans" cxnId="{DAE0936F-5567-4B93-A437-76EBFB16C7E2}">
      <dgm:prSet/>
      <dgm:spPr/>
      <dgm:t>
        <a:bodyPr/>
        <a:lstStyle/>
        <a:p>
          <a:endParaRPr lang="en-US"/>
        </a:p>
      </dgm:t>
    </dgm:pt>
    <dgm:pt modelId="{2D2B0A1F-0958-4205-82D1-E885AB0D39B9}" type="sibTrans" cxnId="{DAE0936F-5567-4B93-A437-76EBFB16C7E2}">
      <dgm:prSet/>
      <dgm:spPr/>
      <dgm:t>
        <a:bodyPr/>
        <a:lstStyle/>
        <a:p>
          <a:endParaRPr lang="en-US"/>
        </a:p>
      </dgm:t>
    </dgm:pt>
    <dgm:pt modelId="{8DD90502-A634-44B8-BCE0-29B19096BC01}">
      <dgm:prSet custT="1"/>
      <dgm:spPr/>
      <dgm:t>
        <a:bodyPr/>
        <a:lstStyle/>
        <a:p>
          <a:pPr rtl="0"/>
          <a:r>
            <a:rPr lang="en-US" sz="1600" b="0"/>
            <a:t>Badges can define levels and kinds of competence</a:t>
          </a:r>
          <a:endParaRPr lang="en-US" sz="1600" b="0" dirty="0"/>
        </a:p>
      </dgm:t>
    </dgm:pt>
    <dgm:pt modelId="{823A58AD-3968-4C8E-B7DD-33A28EBEED57}" type="parTrans" cxnId="{87518809-6B1F-4E64-96A3-78CCEEA6ED0B}">
      <dgm:prSet/>
      <dgm:spPr/>
      <dgm:t>
        <a:bodyPr/>
        <a:lstStyle/>
        <a:p>
          <a:endParaRPr lang="en-US"/>
        </a:p>
      </dgm:t>
    </dgm:pt>
    <dgm:pt modelId="{9408E134-DDAD-4072-B1AD-0E61B28ADC99}" type="sibTrans" cxnId="{87518809-6B1F-4E64-96A3-78CCEEA6ED0B}">
      <dgm:prSet/>
      <dgm:spPr/>
      <dgm:t>
        <a:bodyPr/>
        <a:lstStyle/>
        <a:p>
          <a:endParaRPr lang="en-US"/>
        </a:p>
      </dgm:t>
    </dgm:pt>
    <dgm:pt modelId="{513A2B28-FA02-4E87-A0F9-2D22F1727428}">
      <dgm:prSet custT="1"/>
      <dgm:spPr/>
      <dgm:t>
        <a:bodyPr/>
        <a:lstStyle/>
        <a:p>
          <a:pPr rtl="0"/>
          <a:r>
            <a:rPr lang="en-US" sz="1600" b="0"/>
            <a:t>Badges could be used as demonstration of development of WMO Competencies</a:t>
          </a:r>
          <a:endParaRPr lang="en-US" sz="1400" b="0" dirty="0"/>
        </a:p>
      </dgm:t>
    </dgm:pt>
    <dgm:pt modelId="{D34802AC-AEBE-4090-94BA-2F0A82FA8ED0}" type="parTrans" cxnId="{79A088CA-9DD9-4A44-AEE2-A2377F72AB04}">
      <dgm:prSet/>
      <dgm:spPr/>
      <dgm:t>
        <a:bodyPr/>
        <a:lstStyle/>
        <a:p>
          <a:endParaRPr lang="en-US"/>
        </a:p>
      </dgm:t>
    </dgm:pt>
    <dgm:pt modelId="{49BC7203-C39B-458F-9891-4EB26FEDA163}" type="sibTrans" cxnId="{79A088CA-9DD9-4A44-AEE2-A2377F72AB04}">
      <dgm:prSet/>
      <dgm:spPr/>
      <dgm:t>
        <a:bodyPr/>
        <a:lstStyle/>
        <a:p>
          <a:endParaRPr lang="en-US"/>
        </a:p>
      </dgm:t>
    </dgm:pt>
    <dgm:pt modelId="{081F8D81-E7FE-4BDE-8AD8-62AC044FB8FE}" type="pres">
      <dgm:prSet presAssocID="{BC5B80B1-9EE7-4559-9C19-0A874AC19B99}" presName="linear" presStyleCnt="0">
        <dgm:presLayoutVars>
          <dgm:animLvl val="lvl"/>
          <dgm:resizeHandles val="exact"/>
        </dgm:presLayoutVars>
      </dgm:prSet>
      <dgm:spPr/>
    </dgm:pt>
    <dgm:pt modelId="{1B663CBA-FB62-4A7A-B595-E7F55D3A1DE2}" type="pres">
      <dgm:prSet presAssocID="{395FAA8D-95DA-4557-A73E-EC4476AA6C56}" presName="parentText" presStyleLbl="node1" presStyleIdx="0" presStyleCnt="9">
        <dgm:presLayoutVars>
          <dgm:chMax val="0"/>
          <dgm:bulletEnabled val="1"/>
        </dgm:presLayoutVars>
      </dgm:prSet>
      <dgm:spPr/>
    </dgm:pt>
    <dgm:pt modelId="{631A4EB7-0EE4-43E4-AB37-DFBF7EC01E64}" type="pres">
      <dgm:prSet presAssocID="{BC1C975A-7548-4195-8028-4011589F5D9C}" presName="spacer" presStyleCnt="0"/>
      <dgm:spPr/>
    </dgm:pt>
    <dgm:pt modelId="{66F4768C-39BB-4BD1-89C4-BB1EA13F0142}" type="pres">
      <dgm:prSet presAssocID="{7A9C25B1-FF3A-4598-86E6-F38E80EC3607}" presName="parentText" presStyleLbl="node1" presStyleIdx="1" presStyleCnt="9" custLinFactNeighborY="-8491">
        <dgm:presLayoutVars>
          <dgm:chMax val="0"/>
          <dgm:bulletEnabled val="1"/>
        </dgm:presLayoutVars>
      </dgm:prSet>
      <dgm:spPr/>
    </dgm:pt>
    <dgm:pt modelId="{85C2B074-D9E1-4CE7-A0A7-045C0109BF16}" type="pres">
      <dgm:prSet presAssocID="{59B84779-C176-43DF-8C0B-36B04FE0DE2F}" presName="spacer" presStyleCnt="0"/>
      <dgm:spPr/>
    </dgm:pt>
    <dgm:pt modelId="{20F71BC3-9CAD-4EC8-9CED-5176942F20E8}" type="pres">
      <dgm:prSet presAssocID="{01196768-AD19-4638-8CEF-247EE9687FAD}" presName="parentText" presStyleLbl="node1" presStyleIdx="2" presStyleCnt="9">
        <dgm:presLayoutVars>
          <dgm:chMax val="0"/>
          <dgm:bulletEnabled val="1"/>
        </dgm:presLayoutVars>
      </dgm:prSet>
      <dgm:spPr/>
    </dgm:pt>
    <dgm:pt modelId="{EE8BA7DF-51B1-4812-A1B4-88BEFC9E221E}" type="pres">
      <dgm:prSet presAssocID="{43B0BB0B-B52D-4629-B388-D17FA77A36F1}" presName="spacer" presStyleCnt="0"/>
      <dgm:spPr/>
    </dgm:pt>
    <dgm:pt modelId="{9882C831-6319-4D88-8CC2-9E115520165F}" type="pres">
      <dgm:prSet presAssocID="{35151A6C-BDB2-4057-9E8D-589F23C66B2B}" presName="parentText" presStyleLbl="node1" presStyleIdx="3" presStyleCnt="9">
        <dgm:presLayoutVars>
          <dgm:chMax val="0"/>
          <dgm:bulletEnabled val="1"/>
        </dgm:presLayoutVars>
      </dgm:prSet>
      <dgm:spPr/>
    </dgm:pt>
    <dgm:pt modelId="{F1D0167C-4BAC-4661-B5CA-C038220FA20F}" type="pres">
      <dgm:prSet presAssocID="{F81D8CF5-33E9-4807-BF59-1B056245F94B}" presName="spacer" presStyleCnt="0"/>
      <dgm:spPr/>
    </dgm:pt>
    <dgm:pt modelId="{AFF3FB80-CCB8-4037-AE98-5531A9C16B28}" type="pres">
      <dgm:prSet presAssocID="{ACA7C49D-0485-4F1D-B936-64CA66CA4981}" presName="parentText" presStyleLbl="node1" presStyleIdx="4" presStyleCnt="9">
        <dgm:presLayoutVars>
          <dgm:chMax val="0"/>
          <dgm:bulletEnabled val="1"/>
        </dgm:presLayoutVars>
      </dgm:prSet>
      <dgm:spPr/>
    </dgm:pt>
    <dgm:pt modelId="{DC82462D-8155-4189-B449-40957D85DA43}" type="pres">
      <dgm:prSet presAssocID="{A3FACDE0-460E-4B65-8F73-4A9045545F8B}" presName="spacer" presStyleCnt="0"/>
      <dgm:spPr/>
    </dgm:pt>
    <dgm:pt modelId="{B3EEE303-ACB9-4F69-8CA5-F70D23202660}" type="pres">
      <dgm:prSet presAssocID="{724C67BA-E3AC-4E81-89E9-FBFAB01A7724}" presName="parentText" presStyleLbl="node1" presStyleIdx="5" presStyleCnt="9">
        <dgm:presLayoutVars>
          <dgm:chMax val="0"/>
          <dgm:bulletEnabled val="1"/>
        </dgm:presLayoutVars>
      </dgm:prSet>
      <dgm:spPr/>
    </dgm:pt>
    <dgm:pt modelId="{DB30D917-C8EB-4AE0-9425-228347D705CB}" type="pres">
      <dgm:prSet presAssocID="{2D2B0A1F-0958-4205-82D1-E885AB0D39B9}" presName="spacer" presStyleCnt="0"/>
      <dgm:spPr/>
    </dgm:pt>
    <dgm:pt modelId="{A706E53D-8AB0-41DB-9CD2-053600C8CD4B}" type="pres">
      <dgm:prSet presAssocID="{6A30461E-DDAE-498F-A1C5-1A24C88F7B6A}" presName="parentText" presStyleLbl="node1" presStyleIdx="6" presStyleCnt="9">
        <dgm:presLayoutVars>
          <dgm:chMax val="0"/>
          <dgm:bulletEnabled val="1"/>
        </dgm:presLayoutVars>
      </dgm:prSet>
      <dgm:spPr/>
    </dgm:pt>
    <dgm:pt modelId="{AD35BD82-8935-4DDD-A4BC-FA2096A2BA01}" type="pres">
      <dgm:prSet presAssocID="{56599F4D-C7D0-4981-B501-E5D6A9F07F28}" presName="spacer" presStyleCnt="0"/>
      <dgm:spPr/>
    </dgm:pt>
    <dgm:pt modelId="{910EF3B5-AC63-4EEB-B472-BC59B05B0484}" type="pres">
      <dgm:prSet presAssocID="{8DD90502-A634-44B8-BCE0-29B19096BC01}" presName="parentText" presStyleLbl="node1" presStyleIdx="7" presStyleCnt="9">
        <dgm:presLayoutVars>
          <dgm:chMax val="0"/>
          <dgm:bulletEnabled val="1"/>
        </dgm:presLayoutVars>
      </dgm:prSet>
      <dgm:spPr/>
    </dgm:pt>
    <dgm:pt modelId="{C18F2832-4C25-490A-9328-740991015723}" type="pres">
      <dgm:prSet presAssocID="{9408E134-DDAD-4072-B1AD-0E61B28ADC99}" presName="spacer" presStyleCnt="0"/>
      <dgm:spPr/>
    </dgm:pt>
    <dgm:pt modelId="{94181D10-3142-4ED4-AE71-005C203CBE4C}" type="pres">
      <dgm:prSet presAssocID="{513A2B28-FA02-4E87-A0F9-2D22F1727428}" presName="parentText" presStyleLbl="node1" presStyleIdx="8" presStyleCnt="9">
        <dgm:presLayoutVars>
          <dgm:chMax val="0"/>
          <dgm:bulletEnabled val="1"/>
        </dgm:presLayoutVars>
      </dgm:prSet>
      <dgm:spPr/>
    </dgm:pt>
  </dgm:ptLst>
  <dgm:cxnLst>
    <dgm:cxn modelId="{48F86401-7CD3-4E30-9BFA-65566590EBF6}" type="presOf" srcId="{395FAA8D-95DA-4557-A73E-EC4476AA6C56}" destId="{1B663CBA-FB62-4A7A-B595-E7F55D3A1DE2}" srcOrd="0" destOrd="0" presId="urn:microsoft.com/office/officeart/2005/8/layout/vList2"/>
    <dgm:cxn modelId="{87518809-6B1F-4E64-96A3-78CCEEA6ED0B}" srcId="{BC5B80B1-9EE7-4559-9C19-0A874AC19B99}" destId="{8DD90502-A634-44B8-BCE0-29B19096BC01}" srcOrd="7" destOrd="0" parTransId="{823A58AD-3968-4C8E-B7DD-33A28EBEED57}" sibTransId="{9408E134-DDAD-4072-B1AD-0E61B28ADC99}"/>
    <dgm:cxn modelId="{83C21A48-0B97-41BB-ADE2-B34729B0192F}" srcId="{BC5B80B1-9EE7-4559-9C19-0A874AC19B99}" destId="{7A9C25B1-FF3A-4598-86E6-F38E80EC3607}" srcOrd="1" destOrd="0" parTransId="{9426C2D2-9E1C-468B-9834-82A001415BC1}" sibTransId="{59B84779-C176-43DF-8C0B-36B04FE0DE2F}"/>
    <dgm:cxn modelId="{3B10A54B-277D-490C-B6E8-B966D7022CE2}" type="presOf" srcId="{01196768-AD19-4638-8CEF-247EE9687FAD}" destId="{20F71BC3-9CAD-4EC8-9CED-5176942F20E8}" srcOrd="0" destOrd="0" presId="urn:microsoft.com/office/officeart/2005/8/layout/vList2"/>
    <dgm:cxn modelId="{DAE0936F-5567-4B93-A437-76EBFB16C7E2}" srcId="{BC5B80B1-9EE7-4559-9C19-0A874AC19B99}" destId="{724C67BA-E3AC-4E81-89E9-FBFAB01A7724}" srcOrd="5" destOrd="0" parTransId="{9B713FF7-7376-4ECC-94AD-7B27F3F87756}" sibTransId="{2D2B0A1F-0958-4205-82D1-E885AB0D39B9}"/>
    <dgm:cxn modelId="{92F3527B-F892-413C-B8FD-DADDDDFBCAA5}" type="presOf" srcId="{35151A6C-BDB2-4057-9E8D-589F23C66B2B}" destId="{9882C831-6319-4D88-8CC2-9E115520165F}" srcOrd="0" destOrd="0" presId="urn:microsoft.com/office/officeart/2005/8/layout/vList2"/>
    <dgm:cxn modelId="{292EE482-2549-4E3A-90F2-C4232B7141BB}" srcId="{BC5B80B1-9EE7-4559-9C19-0A874AC19B99}" destId="{395FAA8D-95DA-4557-A73E-EC4476AA6C56}" srcOrd="0" destOrd="0" parTransId="{B8C1D2B8-5316-4F7C-9CC1-541A0F9074C1}" sibTransId="{BC1C975A-7548-4195-8028-4011589F5D9C}"/>
    <dgm:cxn modelId="{03170B91-97AC-49C9-AA6A-7DD7EDA3AF89}" type="presOf" srcId="{ACA7C49D-0485-4F1D-B936-64CA66CA4981}" destId="{AFF3FB80-CCB8-4037-AE98-5531A9C16B28}" srcOrd="0" destOrd="0" presId="urn:microsoft.com/office/officeart/2005/8/layout/vList2"/>
    <dgm:cxn modelId="{31C0B096-CA2A-43E9-B83C-219CAC61C4A3}" srcId="{BC5B80B1-9EE7-4559-9C19-0A874AC19B99}" destId="{6A30461E-DDAE-498F-A1C5-1A24C88F7B6A}" srcOrd="6" destOrd="0" parTransId="{C25F8937-C1B7-4ACB-903F-034967882C99}" sibTransId="{56599F4D-C7D0-4981-B501-E5D6A9F07F28}"/>
    <dgm:cxn modelId="{238A3AA9-927B-4B7D-BAFE-06E807B44C78}" type="presOf" srcId="{7A9C25B1-FF3A-4598-86E6-F38E80EC3607}" destId="{66F4768C-39BB-4BD1-89C4-BB1EA13F0142}" srcOrd="0" destOrd="0" presId="urn:microsoft.com/office/officeart/2005/8/layout/vList2"/>
    <dgm:cxn modelId="{1977BFB7-E966-46C6-BEC1-74AAA0A6B039}" type="presOf" srcId="{BC5B80B1-9EE7-4559-9C19-0A874AC19B99}" destId="{081F8D81-E7FE-4BDE-8AD8-62AC044FB8FE}" srcOrd="0" destOrd="0" presId="urn:microsoft.com/office/officeart/2005/8/layout/vList2"/>
    <dgm:cxn modelId="{5F891CC8-24B7-4E4E-B7FF-E6D4CEE9AE19}" type="presOf" srcId="{6A30461E-DDAE-498F-A1C5-1A24C88F7B6A}" destId="{A706E53D-8AB0-41DB-9CD2-053600C8CD4B}" srcOrd="0" destOrd="0" presId="urn:microsoft.com/office/officeart/2005/8/layout/vList2"/>
    <dgm:cxn modelId="{79A088CA-9DD9-4A44-AEE2-A2377F72AB04}" srcId="{BC5B80B1-9EE7-4559-9C19-0A874AC19B99}" destId="{513A2B28-FA02-4E87-A0F9-2D22F1727428}" srcOrd="8" destOrd="0" parTransId="{D34802AC-AEBE-4090-94BA-2F0A82FA8ED0}" sibTransId="{49BC7203-C39B-458F-9891-4EB26FEDA163}"/>
    <dgm:cxn modelId="{38A692DD-79AA-4EE9-A05B-9A5E02D77EEE}" srcId="{BC5B80B1-9EE7-4559-9C19-0A874AC19B99}" destId="{01196768-AD19-4638-8CEF-247EE9687FAD}" srcOrd="2" destOrd="0" parTransId="{5FAEB5FF-0028-4616-BBD5-BC0F34A93F27}" sibTransId="{43B0BB0B-B52D-4629-B388-D17FA77A36F1}"/>
    <dgm:cxn modelId="{BC774EE5-8715-4A3A-A365-314428393DF5}" type="presOf" srcId="{8DD90502-A634-44B8-BCE0-29B19096BC01}" destId="{910EF3B5-AC63-4EEB-B472-BC59B05B0484}" srcOrd="0" destOrd="0" presId="urn:microsoft.com/office/officeart/2005/8/layout/vList2"/>
    <dgm:cxn modelId="{32BD21E8-950B-4452-ABF4-97988B5BB7CA}" type="presOf" srcId="{513A2B28-FA02-4E87-A0F9-2D22F1727428}" destId="{94181D10-3142-4ED4-AE71-005C203CBE4C}" srcOrd="0" destOrd="0" presId="urn:microsoft.com/office/officeart/2005/8/layout/vList2"/>
    <dgm:cxn modelId="{C74715F3-C5CF-44C2-BCA3-2438CD348334}" type="presOf" srcId="{724C67BA-E3AC-4E81-89E9-FBFAB01A7724}" destId="{B3EEE303-ACB9-4F69-8CA5-F70D23202660}" srcOrd="0" destOrd="0" presId="urn:microsoft.com/office/officeart/2005/8/layout/vList2"/>
    <dgm:cxn modelId="{B069A1FD-E83C-4D82-89E5-BEC22989435F}" srcId="{BC5B80B1-9EE7-4559-9C19-0A874AC19B99}" destId="{35151A6C-BDB2-4057-9E8D-589F23C66B2B}" srcOrd="3" destOrd="0" parTransId="{531FB800-DAF4-459F-953C-3850BFA3DCC7}" sibTransId="{F81D8CF5-33E9-4807-BF59-1B056245F94B}"/>
    <dgm:cxn modelId="{AA64C2FE-CD59-444B-B1DD-2E05F809F8E1}" srcId="{BC5B80B1-9EE7-4559-9C19-0A874AC19B99}" destId="{ACA7C49D-0485-4F1D-B936-64CA66CA4981}" srcOrd="4" destOrd="0" parTransId="{020811D0-4F0F-47A4-996C-88B2E706530B}" sibTransId="{A3FACDE0-460E-4B65-8F73-4A9045545F8B}"/>
    <dgm:cxn modelId="{9B43B4DD-9FBE-4708-98F8-9BAF87D13C6C}" type="presParOf" srcId="{081F8D81-E7FE-4BDE-8AD8-62AC044FB8FE}" destId="{1B663CBA-FB62-4A7A-B595-E7F55D3A1DE2}" srcOrd="0" destOrd="0" presId="urn:microsoft.com/office/officeart/2005/8/layout/vList2"/>
    <dgm:cxn modelId="{7B9D341D-F542-4EF5-96CD-97B804D86DFF}" type="presParOf" srcId="{081F8D81-E7FE-4BDE-8AD8-62AC044FB8FE}" destId="{631A4EB7-0EE4-43E4-AB37-DFBF7EC01E64}" srcOrd="1" destOrd="0" presId="urn:microsoft.com/office/officeart/2005/8/layout/vList2"/>
    <dgm:cxn modelId="{C9C35EDB-ABAB-48DB-B82E-55FFDA271F6F}" type="presParOf" srcId="{081F8D81-E7FE-4BDE-8AD8-62AC044FB8FE}" destId="{66F4768C-39BB-4BD1-89C4-BB1EA13F0142}" srcOrd="2" destOrd="0" presId="urn:microsoft.com/office/officeart/2005/8/layout/vList2"/>
    <dgm:cxn modelId="{2E3F1B73-54D8-4BEB-986B-7C1226ADDCE9}" type="presParOf" srcId="{081F8D81-E7FE-4BDE-8AD8-62AC044FB8FE}" destId="{85C2B074-D9E1-4CE7-A0A7-045C0109BF16}" srcOrd="3" destOrd="0" presId="urn:microsoft.com/office/officeart/2005/8/layout/vList2"/>
    <dgm:cxn modelId="{96BF1964-9A1B-416D-B5F1-99330147FC4A}" type="presParOf" srcId="{081F8D81-E7FE-4BDE-8AD8-62AC044FB8FE}" destId="{20F71BC3-9CAD-4EC8-9CED-5176942F20E8}" srcOrd="4" destOrd="0" presId="urn:microsoft.com/office/officeart/2005/8/layout/vList2"/>
    <dgm:cxn modelId="{32F6C567-AE20-472A-BF28-F040635513D7}" type="presParOf" srcId="{081F8D81-E7FE-4BDE-8AD8-62AC044FB8FE}" destId="{EE8BA7DF-51B1-4812-A1B4-88BEFC9E221E}" srcOrd="5" destOrd="0" presId="urn:microsoft.com/office/officeart/2005/8/layout/vList2"/>
    <dgm:cxn modelId="{85F10497-40F3-4E2F-A5DA-00B1B25FAE1C}" type="presParOf" srcId="{081F8D81-E7FE-4BDE-8AD8-62AC044FB8FE}" destId="{9882C831-6319-4D88-8CC2-9E115520165F}" srcOrd="6" destOrd="0" presId="urn:microsoft.com/office/officeart/2005/8/layout/vList2"/>
    <dgm:cxn modelId="{F83CB352-5890-4FD1-B453-B24CCE5A7314}" type="presParOf" srcId="{081F8D81-E7FE-4BDE-8AD8-62AC044FB8FE}" destId="{F1D0167C-4BAC-4661-B5CA-C038220FA20F}" srcOrd="7" destOrd="0" presId="urn:microsoft.com/office/officeart/2005/8/layout/vList2"/>
    <dgm:cxn modelId="{3FA05DE0-0E0B-498C-9A21-468A63BDFE1E}" type="presParOf" srcId="{081F8D81-E7FE-4BDE-8AD8-62AC044FB8FE}" destId="{AFF3FB80-CCB8-4037-AE98-5531A9C16B28}" srcOrd="8" destOrd="0" presId="urn:microsoft.com/office/officeart/2005/8/layout/vList2"/>
    <dgm:cxn modelId="{CB253EBB-3E64-42FD-ADEA-CCA76C2810E5}" type="presParOf" srcId="{081F8D81-E7FE-4BDE-8AD8-62AC044FB8FE}" destId="{DC82462D-8155-4189-B449-40957D85DA43}" srcOrd="9" destOrd="0" presId="urn:microsoft.com/office/officeart/2005/8/layout/vList2"/>
    <dgm:cxn modelId="{3E3CFDC5-1C0D-49D0-87EA-4D1D396C54E4}" type="presParOf" srcId="{081F8D81-E7FE-4BDE-8AD8-62AC044FB8FE}" destId="{B3EEE303-ACB9-4F69-8CA5-F70D23202660}" srcOrd="10" destOrd="0" presId="urn:microsoft.com/office/officeart/2005/8/layout/vList2"/>
    <dgm:cxn modelId="{A3BDC67E-DD64-4DAB-B3C3-1549D4C029CF}" type="presParOf" srcId="{081F8D81-E7FE-4BDE-8AD8-62AC044FB8FE}" destId="{DB30D917-C8EB-4AE0-9425-228347D705CB}" srcOrd="11" destOrd="0" presId="urn:microsoft.com/office/officeart/2005/8/layout/vList2"/>
    <dgm:cxn modelId="{ABB92DC5-2B77-4EFF-BC09-5F71D122DC91}" type="presParOf" srcId="{081F8D81-E7FE-4BDE-8AD8-62AC044FB8FE}" destId="{A706E53D-8AB0-41DB-9CD2-053600C8CD4B}" srcOrd="12" destOrd="0" presId="urn:microsoft.com/office/officeart/2005/8/layout/vList2"/>
    <dgm:cxn modelId="{AAF146D6-BB5C-41D9-A6F5-D29A170136B0}" type="presParOf" srcId="{081F8D81-E7FE-4BDE-8AD8-62AC044FB8FE}" destId="{AD35BD82-8935-4DDD-A4BC-FA2096A2BA01}" srcOrd="13" destOrd="0" presId="urn:microsoft.com/office/officeart/2005/8/layout/vList2"/>
    <dgm:cxn modelId="{A5D79B67-E130-4E96-AA6B-C012E9F055F8}" type="presParOf" srcId="{081F8D81-E7FE-4BDE-8AD8-62AC044FB8FE}" destId="{910EF3B5-AC63-4EEB-B472-BC59B05B0484}" srcOrd="14" destOrd="0" presId="urn:microsoft.com/office/officeart/2005/8/layout/vList2"/>
    <dgm:cxn modelId="{B75C1FF2-A546-4329-ABCB-856CA3D1B4A4}" type="presParOf" srcId="{081F8D81-E7FE-4BDE-8AD8-62AC044FB8FE}" destId="{C18F2832-4C25-490A-9328-740991015723}" srcOrd="15" destOrd="0" presId="urn:microsoft.com/office/officeart/2005/8/layout/vList2"/>
    <dgm:cxn modelId="{9A0944E7-89EB-4FC9-B6A9-8FE25C4B8BD9}" type="presParOf" srcId="{081F8D81-E7FE-4BDE-8AD8-62AC044FB8FE}" destId="{94181D10-3142-4ED4-AE71-005C203CBE4C}"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99BFF4-6F68-40DC-935B-881B420115EE}"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EFC12D4B-935F-48E8-BEE8-043D91DB7384}">
      <dgm:prSet/>
      <dgm:spPr/>
      <dgm:t>
        <a:bodyPr/>
        <a:lstStyle/>
        <a:p>
          <a:pPr rtl="0"/>
          <a:r>
            <a:rPr lang="en-US" dirty="0">
              <a:solidFill>
                <a:schemeClr val="bg1"/>
              </a:solidFill>
            </a:rPr>
            <a:t>DisasterReady.org</a:t>
          </a:r>
          <a:r>
            <a:rPr lang="en-US" dirty="0"/>
            <a:t> offers aid workers and volunteers professional development opportunities by accessing online learning anywhere and anytime at no cost. Their extensive, open online learning library consists of more than 600 learning resources and covers topics such as Humanitarianism, Program/Operations, Protection, Staff Welfare, Management and Leadership, Staff Safety &amp; Security as well as Soft Skills. </a:t>
          </a:r>
        </a:p>
      </dgm:t>
    </dgm:pt>
    <dgm:pt modelId="{D9133069-B77C-405D-A95E-A1DDAC2AB9F1}" type="parTrans" cxnId="{CED11784-AEC8-43DB-AD9A-2E4CF333B6FA}">
      <dgm:prSet/>
      <dgm:spPr/>
      <dgm:t>
        <a:bodyPr/>
        <a:lstStyle/>
        <a:p>
          <a:endParaRPr lang="en-US"/>
        </a:p>
      </dgm:t>
    </dgm:pt>
    <dgm:pt modelId="{FC137E7D-10F6-4545-B3A8-3196A991C418}" type="sibTrans" cxnId="{CED11784-AEC8-43DB-AD9A-2E4CF333B6FA}">
      <dgm:prSet/>
      <dgm:spPr/>
      <dgm:t>
        <a:bodyPr/>
        <a:lstStyle/>
        <a:p>
          <a:endParaRPr lang="en-US"/>
        </a:p>
      </dgm:t>
    </dgm:pt>
    <dgm:pt modelId="{F7A39CC1-D8B5-4828-8BFA-889868F49E10}">
      <dgm:prSet/>
      <dgm:spPr/>
      <dgm:t>
        <a:bodyPr/>
        <a:lstStyle/>
        <a:p>
          <a:pPr rtl="0"/>
          <a:r>
            <a:rPr lang="en-US"/>
            <a:t>Before Open Badges came along, the best verification was to print the transcript from the DisasterReady learning portal. With Open Badges, learners can display and publish their professional development achievements, which may help with future career and education opportunities.</a:t>
          </a:r>
        </a:p>
      </dgm:t>
    </dgm:pt>
    <dgm:pt modelId="{0BEB1779-AB5D-4710-8A46-CC503D9912AC}" type="parTrans" cxnId="{731CCA53-4097-4F7A-BCDC-40CBE5472449}">
      <dgm:prSet/>
      <dgm:spPr/>
      <dgm:t>
        <a:bodyPr/>
        <a:lstStyle/>
        <a:p>
          <a:endParaRPr lang="en-US"/>
        </a:p>
      </dgm:t>
    </dgm:pt>
    <dgm:pt modelId="{D01FB623-1DEC-4BFA-8A3C-73AF57129F39}" type="sibTrans" cxnId="{731CCA53-4097-4F7A-BCDC-40CBE5472449}">
      <dgm:prSet/>
      <dgm:spPr/>
      <dgm:t>
        <a:bodyPr/>
        <a:lstStyle/>
        <a:p>
          <a:endParaRPr lang="en-US"/>
        </a:p>
      </dgm:t>
    </dgm:pt>
    <dgm:pt modelId="{44C5D4A0-B02A-447D-A683-1E6DBBCF1137}">
      <dgm:prSet/>
      <dgm:spPr/>
      <dgm:t>
        <a:bodyPr/>
        <a:lstStyle/>
        <a:p>
          <a:pPr rtl="0"/>
          <a:r>
            <a:rPr lang="en-US"/>
            <a:t>To help learners build competencies in a specific area, the team bundled learning resources into learning pathways (learning packs) on essential topics like security in the field or humanitarian principles. The challenge was getting learners to complete all the training in the learning pathway.  Open Badges increased engagement and incentive to complete training.</a:t>
          </a:r>
        </a:p>
      </dgm:t>
    </dgm:pt>
    <dgm:pt modelId="{0D89D72C-655B-4708-B987-41E531E20F90}" type="parTrans" cxnId="{7C7B58A2-7DFA-41EA-93AF-69C153DC12AB}">
      <dgm:prSet/>
      <dgm:spPr/>
      <dgm:t>
        <a:bodyPr/>
        <a:lstStyle/>
        <a:p>
          <a:endParaRPr lang="en-US"/>
        </a:p>
      </dgm:t>
    </dgm:pt>
    <dgm:pt modelId="{E87C709F-D486-4364-8BE1-CAEE68C7C7D6}" type="sibTrans" cxnId="{7C7B58A2-7DFA-41EA-93AF-69C153DC12AB}">
      <dgm:prSet/>
      <dgm:spPr/>
      <dgm:t>
        <a:bodyPr/>
        <a:lstStyle/>
        <a:p>
          <a:endParaRPr lang="en-US"/>
        </a:p>
      </dgm:t>
    </dgm:pt>
    <dgm:pt modelId="{E1E2768A-D19C-4716-AE00-88CE3F41F885}" type="pres">
      <dgm:prSet presAssocID="{2999BFF4-6F68-40DC-935B-881B420115EE}" presName="linear" presStyleCnt="0">
        <dgm:presLayoutVars>
          <dgm:animLvl val="lvl"/>
          <dgm:resizeHandles val="exact"/>
        </dgm:presLayoutVars>
      </dgm:prSet>
      <dgm:spPr/>
    </dgm:pt>
    <dgm:pt modelId="{41BD1BD2-0917-4910-B0E0-0FFD25EC62D5}" type="pres">
      <dgm:prSet presAssocID="{EFC12D4B-935F-48E8-BEE8-043D91DB7384}" presName="parentText" presStyleLbl="node1" presStyleIdx="0" presStyleCnt="3">
        <dgm:presLayoutVars>
          <dgm:chMax val="0"/>
          <dgm:bulletEnabled val="1"/>
        </dgm:presLayoutVars>
      </dgm:prSet>
      <dgm:spPr/>
    </dgm:pt>
    <dgm:pt modelId="{F800305E-D639-4396-B439-81EEBA138468}" type="pres">
      <dgm:prSet presAssocID="{FC137E7D-10F6-4545-B3A8-3196A991C418}" presName="spacer" presStyleCnt="0"/>
      <dgm:spPr/>
    </dgm:pt>
    <dgm:pt modelId="{D17F5C49-A7D8-47BA-A525-7C1B9FC2FB8D}" type="pres">
      <dgm:prSet presAssocID="{F7A39CC1-D8B5-4828-8BFA-889868F49E10}" presName="parentText" presStyleLbl="node1" presStyleIdx="1" presStyleCnt="3">
        <dgm:presLayoutVars>
          <dgm:chMax val="0"/>
          <dgm:bulletEnabled val="1"/>
        </dgm:presLayoutVars>
      </dgm:prSet>
      <dgm:spPr/>
    </dgm:pt>
    <dgm:pt modelId="{5FC62BDD-1AC5-4B17-8134-78ADB7C14B3E}" type="pres">
      <dgm:prSet presAssocID="{D01FB623-1DEC-4BFA-8A3C-73AF57129F39}" presName="spacer" presStyleCnt="0"/>
      <dgm:spPr/>
    </dgm:pt>
    <dgm:pt modelId="{66D73594-4529-49F8-B81C-C08EF26EB326}" type="pres">
      <dgm:prSet presAssocID="{44C5D4A0-B02A-447D-A683-1E6DBBCF1137}" presName="parentText" presStyleLbl="node1" presStyleIdx="2" presStyleCnt="3">
        <dgm:presLayoutVars>
          <dgm:chMax val="0"/>
          <dgm:bulletEnabled val="1"/>
        </dgm:presLayoutVars>
      </dgm:prSet>
      <dgm:spPr/>
    </dgm:pt>
  </dgm:ptLst>
  <dgm:cxnLst>
    <dgm:cxn modelId="{A123C917-C727-4190-B1FA-28D6A3EF6AE2}" type="presOf" srcId="{EFC12D4B-935F-48E8-BEE8-043D91DB7384}" destId="{41BD1BD2-0917-4910-B0E0-0FFD25EC62D5}" srcOrd="0" destOrd="0" presId="urn:microsoft.com/office/officeart/2005/8/layout/vList2"/>
    <dgm:cxn modelId="{F07A252F-F4FA-45A7-8194-E85CFD290164}" type="presOf" srcId="{2999BFF4-6F68-40DC-935B-881B420115EE}" destId="{E1E2768A-D19C-4716-AE00-88CE3F41F885}" srcOrd="0" destOrd="0" presId="urn:microsoft.com/office/officeart/2005/8/layout/vList2"/>
    <dgm:cxn modelId="{9B0D254D-1C81-46C4-B6D8-38AD6FC1DFEA}" type="presOf" srcId="{44C5D4A0-B02A-447D-A683-1E6DBBCF1137}" destId="{66D73594-4529-49F8-B81C-C08EF26EB326}" srcOrd="0" destOrd="0" presId="urn:microsoft.com/office/officeart/2005/8/layout/vList2"/>
    <dgm:cxn modelId="{731CCA53-4097-4F7A-BCDC-40CBE5472449}" srcId="{2999BFF4-6F68-40DC-935B-881B420115EE}" destId="{F7A39CC1-D8B5-4828-8BFA-889868F49E10}" srcOrd="1" destOrd="0" parTransId="{0BEB1779-AB5D-4710-8A46-CC503D9912AC}" sibTransId="{D01FB623-1DEC-4BFA-8A3C-73AF57129F39}"/>
    <dgm:cxn modelId="{CED11784-AEC8-43DB-AD9A-2E4CF333B6FA}" srcId="{2999BFF4-6F68-40DC-935B-881B420115EE}" destId="{EFC12D4B-935F-48E8-BEE8-043D91DB7384}" srcOrd="0" destOrd="0" parTransId="{D9133069-B77C-405D-A95E-A1DDAC2AB9F1}" sibTransId="{FC137E7D-10F6-4545-B3A8-3196A991C418}"/>
    <dgm:cxn modelId="{7C7B58A2-7DFA-41EA-93AF-69C153DC12AB}" srcId="{2999BFF4-6F68-40DC-935B-881B420115EE}" destId="{44C5D4A0-B02A-447D-A683-1E6DBBCF1137}" srcOrd="2" destOrd="0" parTransId="{0D89D72C-655B-4708-B987-41E531E20F90}" sibTransId="{E87C709F-D486-4364-8BE1-CAEE68C7C7D6}"/>
    <dgm:cxn modelId="{A69668A8-1EFB-40ED-BA1C-E9CC30242AC5}" type="presOf" srcId="{F7A39CC1-D8B5-4828-8BFA-889868F49E10}" destId="{D17F5C49-A7D8-47BA-A525-7C1B9FC2FB8D}" srcOrd="0" destOrd="0" presId="urn:microsoft.com/office/officeart/2005/8/layout/vList2"/>
    <dgm:cxn modelId="{F9276947-367C-471E-83F3-E071F9F2515F}" type="presParOf" srcId="{E1E2768A-D19C-4716-AE00-88CE3F41F885}" destId="{41BD1BD2-0917-4910-B0E0-0FFD25EC62D5}" srcOrd="0" destOrd="0" presId="urn:microsoft.com/office/officeart/2005/8/layout/vList2"/>
    <dgm:cxn modelId="{82BBD77C-1D25-4908-97D9-0E14A7D491CA}" type="presParOf" srcId="{E1E2768A-D19C-4716-AE00-88CE3F41F885}" destId="{F800305E-D639-4396-B439-81EEBA138468}" srcOrd="1" destOrd="0" presId="urn:microsoft.com/office/officeart/2005/8/layout/vList2"/>
    <dgm:cxn modelId="{EDBA9354-CE2B-4E95-BB38-8575678C21DF}" type="presParOf" srcId="{E1E2768A-D19C-4716-AE00-88CE3F41F885}" destId="{D17F5C49-A7D8-47BA-A525-7C1B9FC2FB8D}" srcOrd="2" destOrd="0" presId="urn:microsoft.com/office/officeart/2005/8/layout/vList2"/>
    <dgm:cxn modelId="{A9A11A82-5554-4912-BFFA-FB66FF92249B}" type="presParOf" srcId="{E1E2768A-D19C-4716-AE00-88CE3F41F885}" destId="{5FC62BDD-1AC5-4B17-8134-78ADB7C14B3E}" srcOrd="3" destOrd="0" presId="urn:microsoft.com/office/officeart/2005/8/layout/vList2"/>
    <dgm:cxn modelId="{E5662FFD-C0A3-45CD-A111-2C39629A8802}" type="presParOf" srcId="{E1E2768A-D19C-4716-AE00-88CE3F41F885}" destId="{66D73594-4529-49F8-B81C-C08EF26EB32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22FA3C-D51D-405B-B269-31E502EC4DB8}"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US"/>
        </a:p>
      </dgm:t>
    </dgm:pt>
    <dgm:pt modelId="{AA15B5CF-7FEE-4859-8AF6-10C580AFBB7A}">
      <dgm:prSet/>
      <dgm:spPr>
        <a:solidFill>
          <a:srgbClr val="9B3937"/>
        </a:solidFill>
      </dgm:spPr>
      <dgm:t>
        <a:bodyPr/>
        <a:lstStyle/>
        <a:p>
          <a:pPr rtl="0"/>
          <a:r>
            <a:rPr lang="en-US" dirty="0"/>
            <a:t>LRNG works with cities and organizations to connect learning experiences to career opportunities, ensuring that all young people, especially those from underserved communities, have inspiration and guidance to prepare them for life and work in the modern economy.</a:t>
          </a:r>
        </a:p>
      </dgm:t>
    </dgm:pt>
    <dgm:pt modelId="{0E8A0D38-263E-4E48-BB7D-2DF28C35B725}" type="parTrans" cxnId="{2A477C7B-8E5A-4EC7-8F88-4F1EA1DB64CA}">
      <dgm:prSet/>
      <dgm:spPr/>
      <dgm:t>
        <a:bodyPr/>
        <a:lstStyle/>
        <a:p>
          <a:endParaRPr lang="en-US"/>
        </a:p>
      </dgm:t>
    </dgm:pt>
    <dgm:pt modelId="{05B2D841-6CE0-4E25-AA6B-48C222729BC5}" type="sibTrans" cxnId="{2A477C7B-8E5A-4EC7-8F88-4F1EA1DB64CA}">
      <dgm:prSet/>
      <dgm:spPr/>
      <dgm:t>
        <a:bodyPr/>
        <a:lstStyle/>
        <a:p>
          <a:endParaRPr lang="en-US"/>
        </a:p>
      </dgm:t>
    </dgm:pt>
    <dgm:pt modelId="{F88B274C-6C0D-4D1F-A94F-74CAE0D677F1}">
      <dgm:prSet/>
      <dgm:spPr>
        <a:solidFill>
          <a:srgbClr val="9B3937"/>
        </a:solidFill>
      </dgm:spPr>
      <dgm:t>
        <a:bodyPr/>
        <a:lstStyle/>
        <a:p>
          <a:pPr rtl="0"/>
          <a:r>
            <a:rPr lang="en-US" dirty="0"/>
            <a:t>Developing skills, mindsets, and habits that youth can take to college and jobs, “Playlists,” or learning paths, equip youth with tangible skills and understandings that they can apply in academic and career settings.</a:t>
          </a:r>
        </a:p>
      </dgm:t>
    </dgm:pt>
    <dgm:pt modelId="{449EDC17-602B-4455-9CCF-A217835474C3}" type="parTrans" cxnId="{79DF44CD-AB84-4083-8A88-99B661F3C4E8}">
      <dgm:prSet/>
      <dgm:spPr/>
      <dgm:t>
        <a:bodyPr/>
        <a:lstStyle/>
        <a:p>
          <a:endParaRPr lang="en-US"/>
        </a:p>
      </dgm:t>
    </dgm:pt>
    <dgm:pt modelId="{8BB0192B-B1DB-4A90-9C71-52E6ED83DBA4}" type="sibTrans" cxnId="{79DF44CD-AB84-4083-8A88-99B661F3C4E8}">
      <dgm:prSet/>
      <dgm:spPr/>
      <dgm:t>
        <a:bodyPr/>
        <a:lstStyle/>
        <a:p>
          <a:endParaRPr lang="en-US"/>
        </a:p>
      </dgm:t>
    </dgm:pt>
    <dgm:pt modelId="{DC879C3B-9EAA-4B95-B6EE-160DCCA5980D}">
      <dgm:prSet/>
      <dgm:spPr>
        <a:solidFill>
          <a:srgbClr val="9B3937"/>
        </a:solidFill>
      </dgm:spPr>
      <dgm:t>
        <a:bodyPr/>
        <a:lstStyle/>
        <a:p>
          <a:pPr rtl="0"/>
          <a:r>
            <a:rPr lang="en-US" dirty="0"/>
            <a:t>The LRNG platform enables access to both local and national opportunities from computers, smartphones, or tablets, providing links to mentors and peers, building new skills and habits whenever they want.</a:t>
          </a:r>
        </a:p>
      </dgm:t>
    </dgm:pt>
    <dgm:pt modelId="{39D327B3-1AB6-47EB-8363-8A0FCADB68EF}" type="parTrans" cxnId="{4A7EC46C-66E9-4407-989A-210883FA3F3B}">
      <dgm:prSet/>
      <dgm:spPr/>
      <dgm:t>
        <a:bodyPr/>
        <a:lstStyle/>
        <a:p>
          <a:endParaRPr lang="en-US"/>
        </a:p>
      </dgm:t>
    </dgm:pt>
    <dgm:pt modelId="{4E07A22D-6E7B-4039-9FE7-6ADD62A249C3}" type="sibTrans" cxnId="{4A7EC46C-66E9-4407-989A-210883FA3F3B}">
      <dgm:prSet/>
      <dgm:spPr/>
      <dgm:t>
        <a:bodyPr/>
        <a:lstStyle/>
        <a:p>
          <a:endParaRPr lang="en-US"/>
        </a:p>
      </dgm:t>
    </dgm:pt>
    <dgm:pt modelId="{4C64E3A2-AAD0-46C2-B6CA-5D622E65C9D8}">
      <dgm:prSet/>
      <dgm:spPr>
        <a:solidFill>
          <a:srgbClr val="9B3937"/>
        </a:solidFill>
      </dgm:spPr>
      <dgm:t>
        <a:bodyPr/>
        <a:lstStyle/>
        <a:p>
          <a:pPr rtl="0"/>
          <a:r>
            <a:rPr lang="en-US" dirty="0"/>
            <a:t>Every time a participant completes a Playlist, they receive a digital badge that marks their skill and knowledge. These badges can unlock real world opportunities that include academic credit, internships, and jobs.</a:t>
          </a:r>
        </a:p>
      </dgm:t>
    </dgm:pt>
    <dgm:pt modelId="{695E8A5F-C4D4-45AB-AFFD-5AF991887C9A}" type="parTrans" cxnId="{03879FC9-D0C7-4EC9-AB63-772C82C0F669}">
      <dgm:prSet/>
      <dgm:spPr/>
      <dgm:t>
        <a:bodyPr/>
        <a:lstStyle/>
        <a:p>
          <a:endParaRPr lang="en-US"/>
        </a:p>
      </dgm:t>
    </dgm:pt>
    <dgm:pt modelId="{64294B65-0176-40A0-92A7-66896E90C1BA}" type="sibTrans" cxnId="{03879FC9-D0C7-4EC9-AB63-772C82C0F669}">
      <dgm:prSet/>
      <dgm:spPr/>
      <dgm:t>
        <a:bodyPr/>
        <a:lstStyle/>
        <a:p>
          <a:endParaRPr lang="en-US"/>
        </a:p>
      </dgm:t>
    </dgm:pt>
    <dgm:pt modelId="{F9555786-30E1-459A-94EC-924364EA1E80}" type="pres">
      <dgm:prSet presAssocID="{8F22FA3C-D51D-405B-B269-31E502EC4DB8}" presName="linear" presStyleCnt="0">
        <dgm:presLayoutVars>
          <dgm:animLvl val="lvl"/>
          <dgm:resizeHandles val="exact"/>
        </dgm:presLayoutVars>
      </dgm:prSet>
      <dgm:spPr/>
    </dgm:pt>
    <dgm:pt modelId="{6F5205B6-7027-45AA-B047-8D02234B9FB8}" type="pres">
      <dgm:prSet presAssocID="{AA15B5CF-7FEE-4859-8AF6-10C580AFBB7A}" presName="parentText" presStyleLbl="node1" presStyleIdx="0" presStyleCnt="4" custScaleY="129509">
        <dgm:presLayoutVars>
          <dgm:chMax val="0"/>
          <dgm:bulletEnabled val="1"/>
        </dgm:presLayoutVars>
      </dgm:prSet>
      <dgm:spPr/>
    </dgm:pt>
    <dgm:pt modelId="{EE501BDD-1497-4E06-8A41-DB77E398D2AD}" type="pres">
      <dgm:prSet presAssocID="{05B2D841-6CE0-4E25-AA6B-48C222729BC5}" presName="spacer" presStyleCnt="0"/>
      <dgm:spPr/>
    </dgm:pt>
    <dgm:pt modelId="{0A156B37-58ED-4E94-A942-69DC5387CF98}" type="pres">
      <dgm:prSet presAssocID="{F88B274C-6C0D-4D1F-A94F-74CAE0D677F1}" presName="parentText" presStyleLbl="node1" presStyleIdx="1" presStyleCnt="4" custScaleY="125058">
        <dgm:presLayoutVars>
          <dgm:chMax val="0"/>
          <dgm:bulletEnabled val="1"/>
        </dgm:presLayoutVars>
      </dgm:prSet>
      <dgm:spPr/>
    </dgm:pt>
    <dgm:pt modelId="{4774988F-E5F2-4C94-B35C-D784D1E4FD54}" type="pres">
      <dgm:prSet presAssocID="{8BB0192B-B1DB-4A90-9C71-52E6ED83DBA4}" presName="spacer" presStyleCnt="0"/>
      <dgm:spPr/>
    </dgm:pt>
    <dgm:pt modelId="{5A6BA2A7-660E-4A55-BCC4-4565B39EAD55}" type="pres">
      <dgm:prSet presAssocID="{DC879C3B-9EAA-4B95-B6EE-160DCCA5980D}" presName="parentText" presStyleLbl="node1" presStyleIdx="2" presStyleCnt="4" custScaleY="116155">
        <dgm:presLayoutVars>
          <dgm:chMax val="0"/>
          <dgm:bulletEnabled val="1"/>
        </dgm:presLayoutVars>
      </dgm:prSet>
      <dgm:spPr/>
    </dgm:pt>
    <dgm:pt modelId="{0DDBF9E3-4793-4FD5-8665-A4F04356F2BC}" type="pres">
      <dgm:prSet presAssocID="{4E07A22D-6E7B-4039-9FE7-6ADD62A249C3}" presName="spacer" presStyleCnt="0"/>
      <dgm:spPr/>
    </dgm:pt>
    <dgm:pt modelId="{E072C1D7-5BB6-49B4-9FC5-00C527B5FCF1}" type="pres">
      <dgm:prSet presAssocID="{4C64E3A2-AAD0-46C2-B6CA-5D622E65C9D8}" presName="parentText" presStyleLbl="node1" presStyleIdx="3" presStyleCnt="4" custScaleY="133269">
        <dgm:presLayoutVars>
          <dgm:chMax val="0"/>
          <dgm:bulletEnabled val="1"/>
        </dgm:presLayoutVars>
      </dgm:prSet>
      <dgm:spPr/>
    </dgm:pt>
  </dgm:ptLst>
  <dgm:cxnLst>
    <dgm:cxn modelId="{F05BAC02-5298-4526-ABDE-D200B36C7BC4}" type="presOf" srcId="{8F22FA3C-D51D-405B-B269-31E502EC4DB8}" destId="{F9555786-30E1-459A-94EC-924364EA1E80}" srcOrd="0" destOrd="0" presId="urn:microsoft.com/office/officeart/2005/8/layout/vList2"/>
    <dgm:cxn modelId="{A470D922-B08A-43B1-B92B-E765E7953E44}" type="presOf" srcId="{F88B274C-6C0D-4D1F-A94F-74CAE0D677F1}" destId="{0A156B37-58ED-4E94-A942-69DC5387CF98}" srcOrd="0" destOrd="0" presId="urn:microsoft.com/office/officeart/2005/8/layout/vList2"/>
    <dgm:cxn modelId="{ED380326-74E8-4A51-AB85-8C89B4DEF685}" type="presOf" srcId="{AA15B5CF-7FEE-4859-8AF6-10C580AFBB7A}" destId="{6F5205B6-7027-45AA-B047-8D02234B9FB8}" srcOrd="0" destOrd="0" presId="urn:microsoft.com/office/officeart/2005/8/layout/vList2"/>
    <dgm:cxn modelId="{4A7EC46C-66E9-4407-989A-210883FA3F3B}" srcId="{8F22FA3C-D51D-405B-B269-31E502EC4DB8}" destId="{DC879C3B-9EAA-4B95-B6EE-160DCCA5980D}" srcOrd="2" destOrd="0" parTransId="{39D327B3-1AB6-47EB-8363-8A0FCADB68EF}" sibTransId="{4E07A22D-6E7B-4039-9FE7-6ADD62A249C3}"/>
    <dgm:cxn modelId="{1958624F-DF49-41E5-81B0-EC45F86A97BA}" type="presOf" srcId="{DC879C3B-9EAA-4B95-B6EE-160DCCA5980D}" destId="{5A6BA2A7-660E-4A55-BCC4-4565B39EAD55}" srcOrd="0" destOrd="0" presId="urn:microsoft.com/office/officeart/2005/8/layout/vList2"/>
    <dgm:cxn modelId="{2A477C7B-8E5A-4EC7-8F88-4F1EA1DB64CA}" srcId="{8F22FA3C-D51D-405B-B269-31E502EC4DB8}" destId="{AA15B5CF-7FEE-4859-8AF6-10C580AFBB7A}" srcOrd="0" destOrd="0" parTransId="{0E8A0D38-263E-4E48-BB7D-2DF28C35B725}" sibTransId="{05B2D841-6CE0-4E25-AA6B-48C222729BC5}"/>
    <dgm:cxn modelId="{47F22F89-308B-4D38-A8CA-F7FAC6D9E0D4}" type="presOf" srcId="{4C64E3A2-AAD0-46C2-B6CA-5D622E65C9D8}" destId="{E072C1D7-5BB6-49B4-9FC5-00C527B5FCF1}" srcOrd="0" destOrd="0" presId="urn:microsoft.com/office/officeart/2005/8/layout/vList2"/>
    <dgm:cxn modelId="{03879FC9-D0C7-4EC9-AB63-772C82C0F669}" srcId="{8F22FA3C-D51D-405B-B269-31E502EC4DB8}" destId="{4C64E3A2-AAD0-46C2-B6CA-5D622E65C9D8}" srcOrd="3" destOrd="0" parTransId="{695E8A5F-C4D4-45AB-AFFD-5AF991887C9A}" sibTransId="{64294B65-0176-40A0-92A7-66896E90C1BA}"/>
    <dgm:cxn modelId="{79DF44CD-AB84-4083-8A88-99B661F3C4E8}" srcId="{8F22FA3C-D51D-405B-B269-31E502EC4DB8}" destId="{F88B274C-6C0D-4D1F-A94F-74CAE0D677F1}" srcOrd="1" destOrd="0" parTransId="{449EDC17-602B-4455-9CCF-A217835474C3}" sibTransId="{8BB0192B-B1DB-4A90-9C71-52E6ED83DBA4}"/>
    <dgm:cxn modelId="{6332ABE2-AD3E-4C80-AEA0-B59ED438BF01}" type="presParOf" srcId="{F9555786-30E1-459A-94EC-924364EA1E80}" destId="{6F5205B6-7027-45AA-B047-8D02234B9FB8}" srcOrd="0" destOrd="0" presId="urn:microsoft.com/office/officeart/2005/8/layout/vList2"/>
    <dgm:cxn modelId="{0AEFDAF4-FA56-4E90-ADF5-47B18AC2B74E}" type="presParOf" srcId="{F9555786-30E1-459A-94EC-924364EA1E80}" destId="{EE501BDD-1497-4E06-8A41-DB77E398D2AD}" srcOrd="1" destOrd="0" presId="urn:microsoft.com/office/officeart/2005/8/layout/vList2"/>
    <dgm:cxn modelId="{556427FB-0489-40D3-A743-F007E00CA568}" type="presParOf" srcId="{F9555786-30E1-459A-94EC-924364EA1E80}" destId="{0A156B37-58ED-4E94-A942-69DC5387CF98}" srcOrd="2" destOrd="0" presId="urn:microsoft.com/office/officeart/2005/8/layout/vList2"/>
    <dgm:cxn modelId="{9A523436-170C-4F45-9C9A-3E27236393D1}" type="presParOf" srcId="{F9555786-30E1-459A-94EC-924364EA1E80}" destId="{4774988F-E5F2-4C94-B35C-D784D1E4FD54}" srcOrd="3" destOrd="0" presId="urn:microsoft.com/office/officeart/2005/8/layout/vList2"/>
    <dgm:cxn modelId="{6FAFC518-DA73-4C3C-9CF5-B136EAC7D3D6}" type="presParOf" srcId="{F9555786-30E1-459A-94EC-924364EA1E80}" destId="{5A6BA2A7-660E-4A55-BCC4-4565B39EAD55}" srcOrd="4" destOrd="0" presId="urn:microsoft.com/office/officeart/2005/8/layout/vList2"/>
    <dgm:cxn modelId="{A6C45274-AD07-44DF-91D1-614284C39F95}" type="presParOf" srcId="{F9555786-30E1-459A-94EC-924364EA1E80}" destId="{0DDBF9E3-4793-4FD5-8665-A4F04356F2BC}" srcOrd="5" destOrd="0" presId="urn:microsoft.com/office/officeart/2005/8/layout/vList2"/>
    <dgm:cxn modelId="{7C675FED-4698-4DC6-A3FF-82C96948E166}" type="presParOf" srcId="{F9555786-30E1-459A-94EC-924364EA1E80}" destId="{E072C1D7-5BB6-49B4-9FC5-00C527B5FCF1}"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7C4C99-67A8-4127-92EB-4B2E61200A6D}"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10200E0D-BF73-4A6C-83FF-B089703B9584}">
      <dgm:prSet/>
      <dgm:spPr/>
      <dgm:t>
        <a:bodyPr/>
        <a:lstStyle/>
        <a:p>
          <a:pPr rtl="0"/>
          <a:r>
            <a:rPr lang="en-US" dirty="0"/>
            <a:t>Open Badge Passport is a FREE web tool for saving Open Badges as they are earned.</a:t>
          </a:r>
        </a:p>
      </dgm:t>
    </dgm:pt>
    <dgm:pt modelId="{7F286D4A-F70E-40A3-A922-332BE215C1E7}" type="parTrans" cxnId="{F92024D4-093F-42DB-BB16-145A2E115ED4}">
      <dgm:prSet/>
      <dgm:spPr/>
      <dgm:t>
        <a:bodyPr/>
        <a:lstStyle/>
        <a:p>
          <a:endParaRPr lang="en-US"/>
        </a:p>
      </dgm:t>
    </dgm:pt>
    <dgm:pt modelId="{A05EF81B-4E29-4757-A70E-FD03B5693A68}" type="sibTrans" cxnId="{F92024D4-093F-42DB-BB16-145A2E115ED4}">
      <dgm:prSet/>
      <dgm:spPr/>
      <dgm:t>
        <a:bodyPr/>
        <a:lstStyle/>
        <a:p>
          <a:endParaRPr lang="en-US"/>
        </a:p>
      </dgm:t>
    </dgm:pt>
    <dgm:pt modelId="{34D266F9-DEE6-4F19-9FBD-41866B9E33B7}">
      <dgm:prSet/>
      <dgm:spPr/>
      <dgm:t>
        <a:bodyPr/>
        <a:lstStyle/>
        <a:p>
          <a:pPr rtl="0"/>
          <a:r>
            <a:rPr lang="en-US" dirty="0"/>
            <a:t>Badges can be received, saved, and organized in the system.</a:t>
          </a:r>
        </a:p>
      </dgm:t>
    </dgm:pt>
    <dgm:pt modelId="{804D9B64-630E-4424-B381-9AB402E9AB75}" type="parTrans" cxnId="{1EFB3407-44F4-48E4-A992-EAC90EC5AAF0}">
      <dgm:prSet/>
      <dgm:spPr/>
      <dgm:t>
        <a:bodyPr/>
        <a:lstStyle/>
        <a:p>
          <a:endParaRPr lang="en-US"/>
        </a:p>
      </dgm:t>
    </dgm:pt>
    <dgm:pt modelId="{66C4EADA-C93E-4E12-A0B1-5CF8D08F2597}" type="sibTrans" cxnId="{1EFB3407-44F4-48E4-A992-EAC90EC5AAF0}">
      <dgm:prSet/>
      <dgm:spPr/>
      <dgm:t>
        <a:bodyPr/>
        <a:lstStyle/>
        <a:p>
          <a:endParaRPr lang="en-US"/>
        </a:p>
      </dgm:t>
    </dgm:pt>
    <dgm:pt modelId="{E6AF5F94-EE71-4A86-B821-5ED1BB4ACADD}">
      <dgm:prSet/>
      <dgm:spPr/>
      <dgm:t>
        <a:bodyPr/>
        <a:lstStyle/>
        <a:p>
          <a:pPr rtl="0"/>
          <a:r>
            <a:rPr lang="en-US" dirty="0"/>
            <a:t>Badges can also be shared through social media such as LinkedIn, Twitter, and Facebook. </a:t>
          </a:r>
        </a:p>
      </dgm:t>
    </dgm:pt>
    <dgm:pt modelId="{F21C628A-07D1-4805-8BC7-7B5F38AF5834}" type="parTrans" cxnId="{758F4896-1F38-4986-8C61-97DDFB58C8F3}">
      <dgm:prSet/>
      <dgm:spPr/>
      <dgm:t>
        <a:bodyPr/>
        <a:lstStyle/>
        <a:p>
          <a:endParaRPr lang="en-US"/>
        </a:p>
      </dgm:t>
    </dgm:pt>
    <dgm:pt modelId="{82069F1C-C4C0-4713-BE5E-A4AD989DFCBE}" type="sibTrans" cxnId="{758F4896-1F38-4986-8C61-97DDFB58C8F3}">
      <dgm:prSet/>
      <dgm:spPr/>
      <dgm:t>
        <a:bodyPr/>
        <a:lstStyle/>
        <a:p>
          <a:endParaRPr lang="en-US"/>
        </a:p>
      </dgm:t>
    </dgm:pt>
    <dgm:pt modelId="{4270CDD1-679F-4D17-8C59-4E1F4D1F9A22}">
      <dgm:prSet/>
      <dgm:spPr/>
      <dgm:t>
        <a:bodyPr/>
        <a:lstStyle/>
        <a:p>
          <a:pPr rtl="0"/>
          <a:r>
            <a:rPr lang="en-US" dirty="0"/>
            <a:t>Badges can be incorporated into CVs and </a:t>
          </a:r>
          <a:r>
            <a:rPr lang="en-US" dirty="0" err="1"/>
            <a:t>resumés</a:t>
          </a:r>
          <a:r>
            <a:rPr lang="en-US" dirty="0"/>
            <a:t>. </a:t>
          </a:r>
        </a:p>
      </dgm:t>
    </dgm:pt>
    <dgm:pt modelId="{3029E4F0-9FCA-4986-A6E5-F2FF2330A776}" type="parTrans" cxnId="{00D27815-F908-4132-BB0F-6D7F7429FE02}">
      <dgm:prSet/>
      <dgm:spPr/>
      <dgm:t>
        <a:bodyPr/>
        <a:lstStyle/>
        <a:p>
          <a:endParaRPr lang="en-US"/>
        </a:p>
      </dgm:t>
    </dgm:pt>
    <dgm:pt modelId="{D76E7C37-ABB6-421C-8D0E-2D30B402BC68}" type="sibTrans" cxnId="{00D27815-F908-4132-BB0F-6D7F7429FE02}">
      <dgm:prSet/>
      <dgm:spPr/>
      <dgm:t>
        <a:bodyPr/>
        <a:lstStyle/>
        <a:p>
          <a:endParaRPr lang="en-US"/>
        </a:p>
      </dgm:t>
    </dgm:pt>
    <dgm:pt modelId="{6FD169A1-D978-43E0-96DB-8753C88B65D6}" type="pres">
      <dgm:prSet presAssocID="{AF7C4C99-67A8-4127-92EB-4B2E61200A6D}" presName="linear" presStyleCnt="0">
        <dgm:presLayoutVars>
          <dgm:animLvl val="lvl"/>
          <dgm:resizeHandles val="exact"/>
        </dgm:presLayoutVars>
      </dgm:prSet>
      <dgm:spPr/>
    </dgm:pt>
    <dgm:pt modelId="{07F316AA-BCDF-4D05-ABA0-C2F3501F742F}" type="pres">
      <dgm:prSet presAssocID="{10200E0D-BF73-4A6C-83FF-B089703B9584}" presName="parentText" presStyleLbl="node1" presStyleIdx="0" presStyleCnt="4" custLinFactY="-6905" custLinFactNeighborY="-100000">
        <dgm:presLayoutVars>
          <dgm:chMax val="0"/>
          <dgm:bulletEnabled val="1"/>
        </dgm:presLayoutVars>
      </dgm:prSet>
      <dgm:spPr/>
    </dgm:pt>
    <dgm:pt modelId="{0F8DFA07-7A00-4BF1-A9B6-323800BCDB28}" type="pres">
      <dgm:prSet presAssocID="{A05EF81B-4E29-4757-A70E-FD03B5693A68}" presName="spacer" presStyleCnt="0"/>
      <dgm:spPr/>
    </dgm:pt>
    <dgm:pt modelId="{046BD30F-2945-4277-9D15-6E0C3AFA8C4E}" type="pres">
      <dgm:prSet presAssocID="{34D266F9-DEE6-4F19-9FBD-41866B9E33B7}" presName="parentText" presStyleLbl="node1" presStyleIdx="1" presStyleCnt="4" custLinFactNeighborY="-57545">
        <dgm:presLayoutVars>
          <dgm:chMax val="0"/>
          <dgm:bulletEnabled val="1"/>
        </dgm:presLayoutVars>
      </dgm:prSet>
      <dgm:spPr/>
    </dgm:pt>
    <dgm:pt modelId="{4EB73189-4112-4AD3-9EFF-8D41438B731B}" type="pres">
      <dgm:prSet presAssocID="{66C4EADA-C93E-4E12-A0B1-5CF8D08F2597}" presName="spacer" presStyleCnt="0"/>
      <dgm:spPr/>
    </dgm:pt>
    <dgm:pt modelId="{00275090-3067-4EAC-BC37-172CB2FBB52E}" type="pres">
      <dgm:prSet presAssocID="{E6AF5F94-EE71-4A86-B821-5ED1BB4ACADD}" presName="parentText" presStyleLbl="node1" presStyleIdx="2" presStyleCnt="4" custLinFactY="2031" custLinFactNeighborY="100000">
        <dgm:presLayoutVars>
          <dgm:chMax val="0"/>
          <dgm:bulletEnabled val="1"/>
        </dgm:presLayoutVars>
      </dgm:prSet>
      <dgm:spPr/>
    </dgm:pt>
    <dgm:pt modelId="{A021701E-822E-49DD-893F-D49DDE2248C5}" type="pres">
      <dgm:prSet presAssocID="{82069F1C-C4C0-4713-BE5E-A4AD989DFCBE}" presName="spacer" presStyleCnt="0"/>
      <dgm:spPr/>
    </dgm:pt>
    <dgm:pt modelId="{A294A19D-DEEC-4EBF-A951-F6D4027BEA53}" type="pres">
      <dgm:prSet presAssocID="{4270CDD1-679F-4D17-8C59-4E1F4D1F9A22}" presName="parentText" presStyleLbl="node1" presStyleIdx="3" presStyleCnt="4" custLinFactY="15469" custLinFactNeighborY="100000">
        <dgm:presLayoutVars>
          <dgm:chMax val="0"/>
          <dgm:bulletEnabled val="1"/>
        </dgm:presLayoutVars>
      </dgm:prSet>
      <dgm:spPr/>
    </dgm:pt>
  </dgm:ptLst>
  <dgm:cxnLst>
    <dgm:cxn modelId="{1EFB3407-44F4-48E4-A992-EAC90EC5AAF0}" srcId="{AF7C4C99-67A8-4127-92EB-4B2E61200A6D}" destId="{34D266F9-DEE6-4F19-9FBD-41866B9E33B7}" srcOrd="1" destOrd="0" parTransId="{804D9B64-630E-4424-B381-9AB402E9AB75}" sibTransId="{66C4EADA-C93E-4E12-A0B1-5CF8D08F2597}"/>
    <dgm:cxn modelId="{00D27815-F908-4132-BB0F-6D7F7429FE02}" srcId="{AF7C4C99-67A8-4127-92EB-4B2E61200A6D}" destId="{4270CDD1-679F-4D17-8C59-4E1F4D1F9A22}" srcOrd="3" destOrd="0" parTransId="{3029E4F0-9FCA-4986-A6E5-F2FF2330A776}" sibTransId="{D76E7C37-ABB6-421C-8D0E-2D30B402BC68}"/>
    <dgm:cxn modelId="{9F1A1838-3339-44DF-BABB-3E5E272A1260}" type="presOf" srcId="{AF7C4C99-67A8-4127-92EB-4B2E61200A6D}" destId="{6FD169A1-D978-43E0-96DB-8753C88B65D6}" srcOrd="0" destOrd="0" presId="urn:microsoft.com/office/officeart/2005/8/layout/vList2"/>
    <dgm:cxn modelId="{2FF8BC60-9065-4AAE-8F31-77E0016AFC56}" type="presOf" srcId="{4270CDD1-679F-4D17-8C59-4E1F4D1F9A22}" destId="{A294A19D-DEEC-4EBF-A951-F6D4027BEA53}" srcOrd="0" destOrd="0" presId="urn:microsoft.com/office/officeart/2005/8/layout/vList2"/>
    <dgm:cxn modelId="{18B42C69-C078-4A6B-B3ED-E4B52787229C}" type="presOf" srcId="{E6AF5F94-EE71-4A86-B821-5ED1BB4ACADD}" destId="{00275090-3067-4EAC-BC37-172CB2FBB52E}" srcOrd="0" destOrd="0" presId="urn:microsoft.com/office/officeart/2005/8/layout/vList2"/>
    <dgm:cxn modelId="{DF48068D-E1F8-4ACA-A64F-AE8EF749BABF}" type="presOf" srcId="{10200E0D-BF73-4A6C-83FF-B089703B9584}" destId="{07F316AA-BCDF-4D05-ABA0-C2F3501F742F}" srcOrd="0" destOrd="0" presId="urn:microsoft.com/office/officeart/2005/8/layout/vList2"/>
    <dgm:cxn modelId="{758F4896-1F38-4986-8C61-97DDFB58C8F3}" srcId="{AF7C4C99-67A8-4127-92EB-4B2E61200A6D}" destId="{E6AF5F94-EE71-4A86-B821-5ED1BB4ACADD}" srcOrd="2" destOrd="0" parTransId="{F21C628A-07D1-4805-8BC7-7B5F38AF5834}" sibTransId="{82069F1C-C4C0-4713-BE5E-A4AD989DFCBE}"/>
    <dgm:cxn modelId="{F92024D4-093F-42DB-BB16-145A2E115ED4}" srcId="{AF7C4C99-67A8-4127-92EB-4B2E61200A6D}" destId="{10200E0D-BF73-4A6C-83FF-B089703B9584}" srcOrd="0" destOrd="0" parTransId="{7F286D4A-F70E-40A3-A922-332BE215C1E7}" sibTransId="{A05EF81B-4E29-4757-A70E-FD03B5693A68}"/>
    <dgm:cxn modelId="{6DD1A1EE-BEBC-4230-B735-DF7487E866B7}" type="presOf" srcId="{34D266F9-DEE6-4F19-9FBD-41866B9E33B7}" destId="{046BD30F-2945-4277-9D15-6E0C3AFA8C4E}" srcOrd="0" destOrd="0" presId="urn:microsoft.com/office/officeart/2005/8/layout/vList2"/>
    <dgm:cxn modelId="{523FF1A5-FD7F-4925-93DB-D93DD9CAEE60}" type="presParOf" srcId="{6FD169A1-D978-43E0-96DB-8753C88B65D6}" destId="{07F316AA-BCDF-4D05-ABA0-C2F3501F742F}" srcOrd="0" destOrd="0" presId="urn:microsoft.com/office/officeart/2005/8/layout/vList2"/>
    <dgm:cxn modelId="{8C2FD558-8977-4A29-8984-83F2DFAC51BD}" type="presParOf" srcId="{6FD169A1-D978-43E0-96DB-8753C88B65D6}" destId="{0F8DFA07-7A00-4BF1-A9B6-323800BCDB28}" srcOrd="1" destOrd="0" presId="urn:microsoft.com/office/officeart/2005/8/layout/vList2"/>
    <dgm:cxn modelId="{9219E7FA-AEC6-4D1D-ABE6-F8AC515F6C82}" type="presParOf" srcId="{6FD169A1-D978-43E0-96DB-8753C88B65D6}" destId="{046BD30F-2945-4277-9D15-6E0C3AFA8C4E}" srcOrd="2" destOrd="0" presId="urn:microsoft.com/office/officeart/2005/8/layout/vList2"/>
    <dgm:cxn modelId="{44FEFC8A-9F51-4C9C-8840-8AB96092637C}" type="presParOf" srcId="{6FD169A1-D978-43E0-96DB-8753C88B65D6}" destId="{4EB73189-4112-4AD3-9EFF-8D41438B731B}" srcOrd="3" destOrd="0" presId="urn:microsoft.com/office/officeart/2005/8/layout/vList2"/>
    <dgm:cxn modelId="{F4FC6744-C10B-409C-B063-24A8E63D6164}" type="presParOf" srcId="{6FD169A1-D978-43E0-96DB-8753C88B65D6}" destId="{00275090-3067-4EAC-BC37-172CB2FBB52E}" srcOrd="4" destOrd="0" presId="urn:microsoft.com/office/officeart/2005/8/layout/vList2"/>
    <dgm:cxn modelId="{05EB08A3-A477-4386-8FCF-688E399E6269}" type="presParOf" srcId="{6FD169A1-D978-43E0-96DB-8753C88B65D6}" destId="{A021701E-822E-49DD-893F-D49DDE2248C5}" srcOrd="5" destOrd="0" presId="urn:microsoft.com/office/officeart/2005/8/layout/vList2"/>
    <dgm:cxn modelId="{844A1C9C-05CE-4C90-AE89-BF6C944F580D}" type="presParOf" srcId="{6FD169A1-D978-43E0-96DB-8753C88B65D6}" destId="{A294A19D-DEEC-4EBF-A951-F6D4027BEA5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663CBA-FB62-4A7A-B595-E7F55D3A1DE2}">
      <dsp:nvSpPr>
        <dsp:cNvPr id="0" name=""/>
        <dsp:cNvSpPr/>
      </dsp:nvSpPr>
      <dsp:spPr>
        <a:xfrm>
          <a:off x="0" y="49396"/>
          <a:ext cx="8558622" cy="486720"/>
        </a:xfrm>
        <a:prstGeom prst="roundRect">
          <a:avLst/>
        </a:prstGeom>
        <a:gradFill rotWithShape="0">
          <a:gsLst>
            <a:gs pos="0">
              <a:schemeClr val="accent5">
                <a:alpha val="90000"/>
                <a:hueOff val="0"/>
                <a:satOff val="0"/>
                <a:lumOff val="0"/>
                <a:alphaOff val="0"/>
                <a:tint val="50000"/>
                <a:satMod val="300000"/>
              </a:schemeClr>
            </a:gs>
            <a:gs pos="35000">
              <a:schemeClr val="accent5">
                <a:alpha val="90000"/>
                <a:hueOff val="0"/>
                <a:satOff val="0"/>
                <a:lumOff val="0"/>
                <a:alphaOff val="0"/>
                <a:tint val="37000"/>
                <a:satMod val="300000"/>
              </a:schemeClr>
            </a:gs>
            <a:gs pos="100000">
              <a:schemeClr val="accent5">
                <a:alpha val="9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b="0" kern="1200"/>
            <a:t>Diplomas are important, but they do not show what is behind the large accomplishment!</a:t>
          </a:r>
          <a:endParaRPr lang="en-US" sz="1600" b="0" kern="1200" dirty="0"/>
        </a:p>
      </dsp:txBody>
      <dsp:txXfrm>
        <a:off x="23760" y="73156"/>
        <a:ext cx="8511102" cy="439200"/>
      </dsp:txXfrm>
    </dsp:sp>
    <dsp:sp modelId="{66F4768C-39BB-4BD1-89C4-BB1EA13F0142}">
      <dsp:nvSpPr>
        <dsp:cNvPr id="0" name=""/>
        <dsp:cNvSpPr/>
      </dsp:nvSpPr>
      <dsp:spPr>
        <a:xfrm>
          <a:off x="0" y="604638"/>
          <a:ext cx="8558622" cy="486720"/>
        </a:xfrm>
        <a:prstGeom prst="roundRect">
          <a:avLst/>
        </a:prstGeom>
        <a:gradFill rotWithShape="0">
          <a:gsLst>
            <a:gs pos="0">
              <a:schemeClr val="accent5">
                <a:alpha val="90000"/>
                <a:hueOff val="0"/>
                <a:satOff val="0"/>
                <a:lumOff val="0"/>
                <a:alphaOff val="-5000"/>
                <a:tint val="50000"/>
                <a:satMod val="300000"/>
              </a:schemeClr>
            </a:gs>
            <a:gs pos="35000">
              <a:schemeClr val="accent5">
                <a:alpha val="90000"/>
                <a:hueOff val="0"/>
                <a:satOff val="0"/>
                <a:lumOff val="0"/>
                <a:alphaOff val="-5000"/>
                <a:tint val="37000"/>
                <a:satMod val="300000"/>
              </a:schemeClr>
            </a:gs>
            <a:gs pos="100000">
              <a:schemeClr val="accent5">
                <a:alpha val="90000"/>
                <a:hueOff val="0"/>
                <a:satOff val="0"/>
                <a:lumOff val="0"/>
                <a:alphaOff val="-500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b="0" kern="1200"/>
            <a:t>Paper certificates can be lost or destroyed, digital badges are forever.</a:t>
          </a:r>
          <a:endParaRPr lang="en-US" sz="1600" b="0" kern="1200" dirty="0"/>
        </a:p>
      </dsp:txBody>
      <dsp:txXfrm>
        <a:off x="23760" y="628398"/>
        <a:ext cx="8511102" cy="439200"/>
      </dsp:txXfrm>
    </dsp:sp>
    <dsp:sp modelId="{20F71BC3-9CAD-4EC8-9CED-5176942F20E8}">
      <dsp:nvSpPr>
        <dsp:cNvPr id="0" name=""/>
        <dsp:cNvSpPr/>
      </dsp:nvSpPr>
      <dsp:spPr>
        <a:xfrm>
          <a:off x="0" y="1172596"/>
          <a:ext cx="8558622" cy="486720"/>
        </a:xfrm>
        <a:prstGeom prst="roundRect">
          <a:avLst/>
        </a:prstGeom>
        <a:gradFill rotWithShape="0">
          <a:gsLst>
            <a:gs pos="0">
              <a:schemeClr val="accent5">
                <a:alpha val="90000"/>
                <a:hueOff val="0"/>
                <a:satOff val="0"/>
                <a:lumOff val="0"/>
                <a:alphaOff val="-10000"/>
                <a:tint val="50000"/>
                <a:satMod val="300000"/>
              </a:schemeClr>
            </a:gs>
            <a:gs pos="35000">
              <a:schemeClr val="accent5">
                <a:alpha val="90000"/>
                <a:hueOff val="0"/>
                <a:satOff val="0"/>
                <a:lumOff val="0"/>
                <a:alphaOff val="-10000"/>
                <a:tint val="37000"/>
                <a:satMod val="300000"/>
              </a:schemeClr>
            </a:gs>
            <a:gs pos="100000">
              <a:schemeClr val="accent5">
                <a:alpha val="90000"/>
                <a:hueOff val="0"/>
                <a:satOff val="0"/>
                <a:lumOff val="0"/>
                <a:alphaOff val="-1000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b="0" kern="1200"/>
            <a:t>Badges can be issued by many qualified issuers. </a:t>
          </a:r>
          <a:endParaRPr lang="en-US" sz="1600" b="0" kern="1200" dirty="0"/>
        </a:p>
      </dsp:txBody>
      <dsp:txXfrm>
        <a:off x="23760" y="1196356"/>
        <a:ext cx="8511102" cy="439200"/>
      </dsp:txXfrm>
    </dsp:sp>
    <dsp:sp modelId="{9882C831-6319-4D88-8CC2-9E115520165F}">
      <dsp:nvSpPr>
        <dsp:cNvPr id="0" name=""/>
        <dsp:cNvSpPr/>
      </dsp:nvSpPr>
      <dsp:spPr>
        <a:xfrm>
          <a:off x="0" y="1734196"/>
          <a:ext cx="8558622" cy="486720"/>
        </a:xfrm>
        <a:prstGeom prst="roundRect">
          <a:avLst/>
        </a:prstGeom>
        <a:gradFill rotWithShape="0">
          <a:gsLst>
            <a:gs pos="0">
              <a:schemeClr val="accent5">
                <a:alpha val="90000"/>
                <a:hueOff val="0"/>
                <a:satOff val="0"/>
                <a:lumOff val="0"/>
                <a:alphaOff val="-15000"/>
                <a:tint val="50000"/>
                <a:satMod val="300000"/>
              </a:schemeClr>
            </a:gs>
            <a:gs pos="35000">
              <a:schemeClr val="accent5">
                <a:alpha val="90000"/>
                <a:hueOff val="0"/>
                <a:satOff val="0"/>
                <a:lumOff val="0"/>
                <a:alphaOff val="-15000"/>
                <a:tint val="37000"/>
                <a:satMod val="300000"/>
              </a:schemeClr>
            </a:gs>
            <a:gs pos="100000">
              <a:schemeClr val="accent5">
                <a:alpha val="90000"/>
                <a:hueOff val="0"/>
                <a:satOff val="0"/>
                <a:lumOff val="0"/>
                <a:alphaOff val="-1500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b="0" kern="1200"/>
            <a:t>Badges can be used to recognise Prior Learning. </a:t>
          </a:r>
          <a:endParaRPr lang="en-US" sz="1600" b="0" kern="1200" dirty="0"/>
        </a:p>
      </dsp:txBody>
      <dsp:txXfrm>
        <a:off x="23760" y="1757956"/>
        <a:ext cx="8511102" cy="439200"/>
      </dsp:txXfrm>
    </dsp:sp>
    <dsp:sp modelId="{AFF3FB80-CCB8-4037-AE98-5531A9C16B28}">
      <dsp:nvSpPr>
        <dsp:cNvPr id="0" name=""/>
        <dsp:cNvSpPr/>
      </dsp:nvSpPr>
      <dsp:spPr>
        <a:xfrm>
          <a:off x="0" y="2295796"/>
          <a:ext cx="8558622" cy="486720"/>
        </a:xfrm>
        <a:prstGeom prst="roundRect">
          <a:avLst/>
        </a:prstGeom>
        <a:gradFill rotWithShape="0">
          <a:gsLst>
            <a:gs pos="0">
              <a:schemeClr val="accent5">
                <a:alpha val="90000"/>
                <a:hueOff val="0"/>
                <a:satOff val="0"/>
                <a:lumOff val="0"/>
                <a:alphaOff val="-20000"/>
                <a:tint val="50000"/>
                <a:satMod val="300000"/>
              </a:schemeClr>
            </a:gs>
            <a:gs pos="35000">
              <a:schemeClr val="accent5">
                <a:alpha val="90000"/>
                <a:hueOff val="0"/>
                <a:satOff val="0"/>
                <a:lumOff val="0"/>
                <a:alphaOff val="-20000"/>
                <a:tint val="37000"/>
                <a:satMod val="300000"/>
              </a:schemeClr>
            </a:gs>
            <a:gs pos="100000">
              <a:schemeClr val="accent5">
                <a:alpha val="90000"/>
                <a:hueOff val="0"/>
                <a:satOff val="0"/>
                <a:lumOff val="0"/>
                <a:alphaOff val="-2000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b="0" kern="1200"/>
            <a:t>Badges can recognise extra-curricular activities and community memberships (like CALMet!)</a:t>
          </a:r>
          <a:endParaRPr lang="en-US" sz="1600" b="0" kern="1200" dirty="0"/>
        </a:p>
      </dsp:txBody>
      <dsp:txXfrm>
        <a:off x="23760" y="2319556"/>
        <a:ext cx="8511102" cy="439200"/>
      </dsp:txXfrm>
    </dsp:sp>
    <dsp:sp modelId="{B3EEE303-ACB9-4F69-8CA5-F70D23202660}">
      <dsp:nvSpPr>
        <dsp:cNvPr id="0" name=""/>
        <dsp:cNvSpPr/>
      </dsp:nvSpPr>
      <dsp:spPr>
        <a:xfrm>
          <a:off x="0" y="2857396"/>
          <a:ext cx="8558622" cy="486720"/>
        </a:xfrm>
        <a:prstGeom prst="roundRect">
          <a:avLst/>
        </a:prstGeom>
        <a:gradFill rotWithShape="0">
          <a:gsLst>
            <a:gs pos="0">
              <a:schemeClr val="accent5">
                <a:alpha val="90000"/>
                <a:hueOff val="0"/>
                <a:satOff val="0"/>
                <a:lumOff val="0"/>
                <a:alphaOff val="-25000"/>
                <a:tint val="50000"/>
                <a:satMod val="300000"/>
              </a:schemeClr>
            </a:gs>
            <a:gs pos="35000">
              <a:schemeClr val="accent5">
                <a:alpha val="90000"/>
                <a:hueOff val="0"/>
                <a:satOff val="0"/>
                <a:lumOff val="0"/>
                <a:alphaOff val="-25000"/>
                <a:tint val="37000"/>
                <a:satMod val="300000"/>
              </a:schemeClr>
            </a:gs>
            <a:gs pos="100000">
              <a:schemeClr val="accent5">
                <a:alpha val="90000"/>
                <a:hueOff val="0"/>
                <a:satOff val="0"/>
                <a:lumOff val="0"/>
                <a:alphaOff val="-2500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b="0" kern="1200"/>
            <a:t>Badges can define learning pathways and progress on along a path more clearly. </a:t>
          </a:r>
          <a:endParaRPr lang="en-US" sz="1600" b="0" kern="1200" dirty="0"/>
        </a:p>
      </dsp:txBody>
      <dsp:txXfrm>
        <a:off x="23760" y="2881156"/>
        <a:ext cx="8511102" cy="439200"/>
      </dsp:txXfrm>
    </dsp:sp>
    <dsp:sp modelId="{A706E53D-8AB0-41DB-9CD2-053600C8CD4B}">
      <dsp:nvSpPr>
        <dsp:cNvPr id="0" name=""/>
        <dsp:cNvSpPr/>
      </dsp:nvSpPr>
      <dsp:spPr>
        <a:xfrm>
          <a:off x="0" y="3418996"/>
          <a:ext cx="8558622" cy="486720"/>
        </a:xfrm>
        <a:prstGeom prst="roundRect">
          <a:avLst/>
        </a:prstGeom>
        <a:gradFill rotWithShape="0">
          <a:gsLst>
            <a:gs pos="0">
              <a:schemeClr val="accent5">
                <a:alpha val="90000"/>
                <a:hueOff val="0"/>
                <a:satOff val="0"/>
                <a:lumOff val="0"/>
                <a:alphaOff val="-30000"/>
                <a:tint val="50000"/>
                <a:satMod val="300000"/>
              </a:schemeClr>
            </a:gs>
            <a:gs pos="35000">
              <a:schemeClr val="accent5">
                <a:alpha val="90000"/>
                <a:hueOff val="0"/>
                <a:satOff val="0"/>
                <a:lumOff val="0"/>
                <a:alphaOff val="-30000"/>
                <a:tint val="37000"/>
                <a:satMod val="300000"/>
              </a:schemeClr>
            </a:gs>
            <a:gs pos="100000">
              <a:schemeClr val="accent5">
                <a:alpha val="90000"/>
                <a:hueOff val="0"/>
                <a:satOff val="0"/>
                <a:lumOff val="0"/>
                <a:alphaOff val="-3000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b="0" kern="1200"/>
            <a:t>Badges can provide feedback, incremental reward and motivation.</a:t>
          </a:r>
          <a:endParaRPr lang="en-US" sz="1600" b="0" kern="1200" dirty="0"/>
        </a:p>
      </dsp:txBody>
      <dsp:txXfrm>
        <a:off x="23760" y="3442756"/>
        <a:ext cx="8511102" cy="439200"/>
      </dsp:txXfrm>
    </dsp:sp>
    <dsp:sp modelId="{910EF3B5-AC63-4EEB-B472-BC59B05B0484}">
      <dsp:nvSpPr>
        <dsp:cNvPr id="0" name=""/>
        <dsp:cNvSpPr/>
      </dsp:nvSpPr>
      <dsp:spPr>
        <a:xfrm>
          <a:off x="0" y="3980596"/>
          <a:ext cx="8558622" cy="486720"/>
        </a:xfrm>
        <a:prstGeom prst="roundRect">
          <a:avLst/>
        </a:prstGeom>
        <a:gradFill rotWithShape="0">
          <a:gsLst>
            <a:gs pos="0">
              <a:schemeClr val="accent5">
                <a:alpha val="90000"/>
                <a:hueOff val="0"/>
                <a:satOff val="0"/>
                <a:lumOff val="0"/>
                <a:alphaOff val="-35000"/>
                <a:tint val="50000"/>
                <a:satMod val="300000"/>
              </a:schemeClr>
            </a:gs>
            <a:gs pos="35000">
              <a:schemeClr val="accent5">
                <a:alpha val="90000"/>
                <a:hueOff val="0"/>
                <a:satOff val="0"/>
                <a:lumOff val="0"/>
                <a:alphaOff val="-35000"/>
                <a:tint val="37000"/>
                <a:satMod val="300000"/>
              </a:schemeClr>
            </a:gs>
            <a:gs pos="100000">
              <a:schemeClr val="accent5">
                <a:alpha val="90000"/>
                <a:hueOff val="0"/>
                <a:satOff val="0"/>
                <a:lumOff val="0"/>
                <a:alphaOff val="-3500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b="0" kern="1200"/>
            <a:t>Badges can define levels and kinds of competence</a:t>
          </a:r>
          <a:endParaRPr lang="en-US" sz="1600" b="0" kern="1200" dirty="0"/>
        </a:p>
      </dsp:txBody>
      <dsp:txXfrm>
        <a:off x="23760" y="4004356"/>
        <a:ext cx="8511102" cy="439200"/>
      </dsp:txXfrm>
    </dsp:sp>
    <dsp:sp modelId="{94181D10-3142-4ED4-AE71-005C203CBE4C}">
      <dsp:nvSpPr>
        <dsp:cNvPr id="0" name=""/>
        <dsp:cNvSpPr/>
      </dsp:nvSpPr>
      <dsp:spPr>
        <a:xfrm>
          <a:off x="0" y="4542196"/>
          <a:ext cx="8558622" cy="486720"/>
        </a:xfrm>
        <a:prstGeom prst="roundRect">
          <a:avLst/>
        </a:prstGeom>
        <a:gradFill rotWithShape="0">
          <a:gsLst>
            <a:gs pos="0">
              <a:schemeClr val="accent5">
                <a:alpha val="90000"/>
                <a:hueOff val="0"/>
                <a:satOff val="0"/>
                <a:lumOff val="0"/>
                <a:alphaOff val="-40000"/>
                <a:tint val="50000"/>
                <a:satMod val="300000"/>
              </a:schemeClr>
            </a:gs>
            <a:gs pos="35000">
              <a:schemeClr val="accent5">
                <a:alpha val="90000"/>
                <a:hueOff val="0"/>
                <a:satOff val="0"/>
                <a:lumOff val="0"/>
                <a:alphaOff val="-40000"/>
                <a:tint val="37000"/>
                <a:satMod val="300000"/>
              </a:schemeClr>
            </a:gs>
            <a:gs pos="100000">
              <a:schemeClr val="accent5">
                <a:alpha val="90000"/>
                <a:hueOff val="0"/>
                <a:satOff val="0"/>
                <a:lumOff val="0"/>
                <a:alphaOff val="-4000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b="0" kern="1200"/>
            <a:t>Badges could be used as demonstration of development of WMO Competencies</a:t>
          </a:r>
          <a:endParaRPr lang="en-US" sz="1400" b="0" kern="1200" dirty="0"/>
        </a:p>
      </dsp:txBody>
      <dsp:txXfrm>
        <a:off x="23760" y="4565956"/>
        <a:ext cx="8511102" cy="4392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BD1BD2-0917-4910-B0E0-0FFD25EC62D5}">
      <dsp:nvSpPr>
        <dsp:cNvPr id="0" name=""/>
        <dsp:cNvSpPr/>
      </dsp:nvSpPr>
      <dsp:spPr>
        <a:xfrm>
          <a:off x="0" y="5407"/>
          <a:ext cx="7956884" cy="147186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dirty="0">
              <a:solidFill>
                <a:schemeClr val="bg1"/>
              </a:solidFill>
            </a:rPr>
            <a:t>DisasterReady.org</a:t>
          </a:r>
          <a:r>
            <a:rPr lang="en-US" sz="1700" kern="1200" dirty="0"/>
            <a:t> offers aid workers and volunteers professional development opportunities by accessing online learning anywhere and anytime at no cost. Their extensive, open online learning library consists of more than 600 learning resources and covers topics such as Humanitarianism, Program/Operations, Protection, Staff Welfare, Management and Leadership, Staff Safety &amp; Security as well as Soft Skills. </a:t>
          </a:r>
        </a:p>
      </dsp:txBody>
      <dsp:txXfrm>
        <a:off x="71850" y="77257"/>
        <a:ext cx="7813184" cy="1328160"/>
      </dsp:txXfrm>
    </dsp:sp>
    <dsp:sp modelId="{D17F5C49-A7D8-47BA-A525-7C1B9FC2FB8D}">
      <dsp:nvSpPr>
        <dsp:cNvPr id="0" name=""/>
        <dsp:cNvSpPr/>
      </dsp:nvSpPr>
      <dsp:spPr>
        <a:xfrm>
          <a:off x="0" y="1526227"/>
          <a:ext cx="7956884" cy="147186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a:t>Before Open Badges came along, the best verification was to print the transcript from the DisasterReady learning portal. With Open Badges, learners can display and publish their professional development achievements, which may help with future career and education opportunities.</a:t>
          </a:r>
        </a:p>
      </dsp:txBody>
      <dsp:txXfrm>
        <a:off x="71850" y="1598077"/>
        <a:ext cx="7813184" cy="1328160"/>
      </dsp:txXfrm>
    </dsp:sp>
    <dsp:sp modelId="{66D73594-4529-49F8-B81C-C08EF26EB326}">
      <dsp:nvSpPr>
        <dsp:cNvPr id="0" name=""/>
        <dsp:cNvSpPr/>
      </dsp:nvSpPr>
      <dsp:spPr>
        <a:xfrm>
          <a:off x="0" y="3047047"/>
          <a:ext cx="7956884" cy="147186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a:t>To help learners build competencies in a specific area, the team bundled learning resources into learning pathways (learning packs) on essential topics like security in the field or humanitarian principles. The challenge was getting learners to complete all the training in the learning pathway.  Open Badges increased engagement and incentive to complete training.</a:t>
          </a:r>
        </a:p>
      </dsp:txBody>
      <dsp:txXfrm>
        <a:off x="71850" y="3118897"/>
        <a:ext cx="7813184" cy="13281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5205B6-7027-45AA-B047-8D02234B9FB8}">
      <dsp:nvSpPr>
        <dsp:cNvPr id="0" name=""/>
        <dsp:cNvSpPr/>
      </dsp:nvSpPr>
      <dsp:spPr>
        <a:xfrm>
          <a:off x="0" y="52859"/>
          <a:ext cx="8268919" cy="1068254"/>
        </a:xfrm>
        <a:prstGeom prst="roundRect">
          <a:avLst/>
        </a:prstGeom>
        <a:solidFill>
          <a:srgbClr val="9B3937"/>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kern="1200" dirty="0"/>
            <a:t>LRNG works with cities and organizations to connect learning experiences to career opportunities, ensuring that all young people, especially those from underserved communities, have inspiration and guidance to prepare them for life and work in the modern economy.</a:t>
          </a:r>
        </a:p>
      </dsp:txBody>
      <dsp:txXfrm>
        <a:off x="52148" y="105007"/>
        <a:ext cx="8164623" cy="963958"/>
      </dsp:txXfrm>
    </dsp:sp>
    <dsp:sp modelId="{0A156B37-58ED-4E94-A942-69DC5387CF98}">
      <dsp:nvSpPr>
        <dsp:cNvPr id="0" name=""/>
        <dsp:cNvSpPr/>
      </dsp:nvSpPr>
      <dsp:spPr>
        <a:xfrm>
          <a:off x="0" y="1164314"/>
          <a:ext cx="8268919" cy="1031540"/>
        </a:xfrm>
        <a:prstGeom prst="roundRect">
          <a:avLst/>
        </a:prstGeom>
        <a:solidFill>
          <a:srgbClr val="9B3937"/>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kern="1200" dirty="0"/>
            <a:t>Developing skills, mindsets, and habits that youth can take to college and jobs, “Playlists,” or learning paths, equip youth with tangible skills and understandings that they can apply in academic and career settings.</a:t>
          </a:r>
        </a:p>
      </dsp:txBody>
      <dsp:txXfrm>
        <a:off x="50356" y="1214670"/>
        <a:ext cx="8168207" cy="930828"/>
      </dsp:txXfrm>
    </dsp:sp>
    <dsp:sp modelId="{5A6BA2A7-660E-4A55-BCC4-4565B39EAD55}">
      <dsp:nvSpPr>
        <dsp:cNvPr id="0" name=""/>
        <dsp:cNvSpPr/>
      </dsp:nvSpPr>
      <dsp:spPr>
        <a:xfrm>
          <a:off x="0" y="2239055"/>
          <a:ext cx="8268919" cy="958104"/>
        </a:xfrm>
        <a:prstGeom prst="roundRect">
          <a:avLst/>
        </a:prstGeom>
        <a:solidFill>
          <a:srgbClr val="9B3937"/>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kern="1200" dirty="0"/>
            <a:t>The LRNG platform enables access to both local and national opportunities from computers, smartphones, or tablets, providing links to mentors and peers, building new skills and habits whenever they want.</a:t>
          </a:r>
        </a:p>
      </dsp:txBody>
      <dsp:txXfrm>
        <a:off x="46771" y="2285826"/>
        <a:ext cx="8175377" cy="864562"/>
      </dsp:txXfrm>
    </dsp:sp>
    <dsp:sp modelId="{E072C1D7-5BB6-49B4-9FC5-00C527B5FCF1}">
      <dsp:nvSpPr>
        <dsp:cNvPr id="0" name=""/>
        <dsp:cNvSpPr/>
      </dsp:nvSpPr>
      <dsp:spPr>
        <a:xfrm>
          <a:off x="0" y="3240359"/>
          <a:ext cx="8268919" cy="1099269"/>
        </a:xfrm>
        <a:prstGeom prst="roundRect">
          <a:avLst/>
        </a:prstGeom>
        <a:solidFill>
          <a:srgbClr val="9B3937"/>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kern="1200" dirty="0"/>
            <a:t>Every time a participant completes a Playlist, they receive a digital badge that marks their skill and knowledge. These badges can unlock real world opportunities that include academic credit, internships, and jobs.</a:t>
          </a:r>
        </a:p>
      </dsp:txBody>
      <dsp:txXfrm>
        <a:off x="53662" y="3294021"/>
        <a:ext cx="8161595" cy="9919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F316AA-BCDF-4D05-ABA0-C2F3501F742F}">
      <dsp:nvSpPr>
        <dsp:cNvPr id="0" name=""/>
        <dsp:cNvSpPr/>
      </dsp:nvSpPr>
      <dsp:spPr>
        <a:xfrm>
          <a:off x="0" y="414550"/>
          <a:ext cx="4173464" cy="63648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dirty="0"/>
            <a:t>Open Badge Passport is a FREE web tool for saving Open Badges as they are earned.</a:t>
          </a:r>
        </a:p>
      </dsp:txBody>
      <dsp:txXfrm>
        <a:off x="31070" y="445620"/>
        <a:ext cx="4111324" cy="574340"/>
      </dsp:txXfrm>
    </dsp:sp>
    <dsp:sp modelId="{046BD30F-2945-4277-9D15-6E0C3AFA8C4E}">
      <dsp:nvSpPr>
        <dsp:cNvPr id="0" name=""/>
        <dsp:cNvSpPr/>
      </dsp:nvSpPr>
      <dsp:spPr>
        <a:xfrm>
          <a:off x="0" y="1160622"/>
          <a:ext cx="4173464" cy="63648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dirty="0"/>
            <a:t>Badges can be received, saved, and organized in the system.</a:t>
          </a:r>
        </a:p>
      </dsp:txBody>
      <dsp:txXfrm>
        <a:off x="31070" y="1191692"/>
        <a:ext cx="4111324" cy="574340"/>
      </dsp:txXfrm>
    </dsp:sp>
    <dsp:sp modelId="{00275090-3067-4EAC-BC37-172CB2FBB52E}">
      <dsp:nvSpPr>
        <dsp:cNvPr id="0" name=""/>
        <dsp:cNvSpPr/>
      </dsp:nvSpPr>
      <dsp:spPr>
        <a:xfrm>
          <a:off x="0" y="1928706"/>
          <a:ext cx="4173464" cy="63648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dirty="0"/>
            <a:t>Badges can also be shared through social media such as LinkedIn, Twitter, and Facebook. </a:t>
          </a:r>
        </a:p>
      </dsp:txBody>
      <dsp:txXfrm>
        <a:off x="31070" y="1959776"/>
        <a:ext cx="4111324" cy="574340"/>
      </dsp:txXfrm>
    </dsp:sp>
    <dsp:sp modelId="{A294A19D-DEEC-4EBF-A951-F6D4027BEA53}">
      <dsp:nvSpPr>
        <dsp:cNvPr id="0" name=""/>
        <dsp:cNvSpPr/>
      </dsp:nvSpPr>
      <dsp:spPr>
        <a:xfrm>
          <a:off x="0" y="2696796"/>
          <a:ext cx="4173464" cy="63648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dirty="0"/>
            <a:t>Badges can be incorporated into CVs and </a:t>
          </a:r>
          <a:r>
            <a:rPr lang="en-US" sz="1600" kern="1200" dirty="0" err="1"/>
            <a:t>resumés</a:t>
          </a:r>
          <a:r>
            <a:rPr lang="en-US" sz="1600" kern="1200" dirty="0"/>
            <a:t>. </a:t>
          </a:r>
        </a:p>
      </dsp:txBody>
      <dsp:txXfrm>
        <a:off x="31070" y="2727866"/>
        <a:ext cx="4111324" cy="5743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a:t>Click to edit Master title style</a:t>
            </a:r>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EE2E3B9-6186-4605-A3A0-BB0D13FEECAE}" type="datetimeFigureOut">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A4DE8-A090-436E-8238-D084DAADB27A}" type="slidenum">
              <a:rPr lang="en-US" smtClean="0"/>
              <a:t>‹#›</a:t>
            </a:fld>
            <a:endParaRPr lang="en-US"/>
          </a:p>
        </p:txBody>
      </p:sp>
    </p:spTree>
    <p:extLst>
      <p:ext uri="{BB962C8B-B14F-4D97-AF65-F5344CB8AC3E}">
        <p14:creationId xmlns:p14="http://schemas.microsoft.com/office/powerpoint/2010/main" val="1960957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E2E3B9-6186-4605-A3A0-BB0D13FEECAE}" type="datetimeFigureOut">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A4DE8-A090-436E-8238-D084DAADB27A}" type="slidenum">
              <a:rPr lang="en-US" smtClean="0"/>
              <a:t>‹#›</a:t>
            </a:fld>
            <a:endParaRPr lang="en-US"/>
          </a:p>
        </p:txBody>
      </p:sp>
    </p:spTree>
    <p:extLst>
      <p:ext uri="{BB962C8B-B14F-4D97-AF65-F5344CB8AC3E}">
        <p14:creationId xmlns:p14="http://schemas.microsoft.com/office/powerpoint/2010/main" val="182293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E2E3B9-6186-4605-A3A0-BB0D13FEECAE}" type="datetimeFigureOut">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A4DE8-A090-436E-8238-D084DAADB27A}" type="slidenum">
              <a:rPr lang="en-US" smtClean="0"/>
              <a:t>‹#›</a:t>
            </a:fld>
            <a:endParaRPr lang="en-US"/>
          </a:p>
        </p:txBody>
      </p:sp>
    </p:spTree>
    <p:extLst>
      <p:ext uri="{BB962C8B-B14F-4D97-AF65-F5344CB8AC3E}">
        <p14:creationId xmlns:p14="http://schemas.microsoft.com/office/powerpoint/2010/main" val="1937527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E2E3B9-6186-4605-A3A0-BB0D13FEECAE}" type="datetimeFigureOut">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A4DE8-A090-436E-8238-D084DAADB27A}" type="slidenum">
              <a:rPr lang="en-US" smtClean="0"/>
              <a:t>‹#›</a:t>
            </a:fld>
            <a:endParaRPr lang="en-US"/>
          </a:p>
        </p:txBody>
      </p:sp>
    </p:spTree>
    <p:extLst>
      <p:ext uri="{BB962C8B-B14F-4D97-AF65-F5344CB8AC3E}">
        <p14:creationId xmlns:p14="http://schemas.microsoft.com/office/powerpoint/2010/main" val="4125384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E2E3B9-6186-4605-A3A0-BB0D13FEECAE}" type="datetimeFigureOut">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A4DE8-A090-436E-8238-D084DAADB27A}" type="slidenum">
              <a:rPr lang="en-US" smtClean="0"/>
              <a:t>‹#›</a:t>
            </a:fld>
            <a:endParaRPr lang="en-US"/>
          </a:p>
        </p:txBody>
      </p:sp>
    </p:spTree>
    <p:extLst>
      <p:ext uri="{BB962C8B-B14F-4D97-AF65-F5344CB8AC3E}">
        <p14:creationId xmlns:p14="http://schemas.microsoft.com/office/powerpoint/2010/main" val="4189141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EE2E3B9-6186-4605-A3A0-BB0D13FEECAE}" type="datetimeFigureOut">
              <a:rPr lang="en-US" smtClean="0"/>
              <a:t>11/30/2018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5A4DE8-A090-436E-8238-D084DAADB27A}" type="slidenum">
              <a:rPr lang="en-US" smtClean="0"/>
              <a:t>‹#›</a:t>
            </a:fld>
            <a:endParaRPr lang="en-US"/>
          </a:p>
        </p:txBody>
      </p:sp>
    </p:spTree>
    <p:extLst>
      <p:ext uri="{BB962C8B-B14F-4D97-AF65-F5344CB8AC3E}">
        <p14:creationId xmlns:p14="http://schemas.microsoft.com/office/powerpoint/2010/main" val="522166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E2E3B9-6186-4605-A3A0-BB0D13FEECAE}" type="datetimeFigureOut">
              <a:rPr lang="en-US" smtClean="0"/>
              <a:t>11/30/2018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5A4DE8-A090-436E-8238-D084DAADB27A}" type="slidenum">
              <a:rPr lang="en-US" smtClean="0"/>
              <a:t>‹#›</a:t>
            </a:fld>
            <a:endParaRPr lang="en-US"/>
          </a:p>
        </p:txBody>
      </p:sp>
    </p:spTree>
    <p:extLst>
      <p:ext uri="{BB962C8B-B14F-4D97-AF65-F5344CB8AC3E}">
        <p14:creationId xmlns:p14="http://schemas.microsoft.com/office/powerpoint/2010/main" val="3254444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E2E3B9-6186-4605-A3A0-BB0D13FEECAE}" type="datetimeFigureOut">
              <a:rPr lang="en-US" smtClean="0"/>
              <a:t>11/30/2018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5A4DE8-A090-436E-8238-D084DAADB27A}" type="slidenum">
              <a:rPr lang="en-US" smtClean="0"/>
              <a:t>‹#›</a:t>
            </a:fld>
            <a:endParaRPr lang="en-US"/>
          </a:p>
        </p:txBody>
      </p:sp>
    </p:spTree>
    <p:extLst>
      <p:ext uri="{BB962C8B-B14F-4D97-AF65-F5344CB8AC3E}">
        <p14:creationId xmlns:p14="http://schemas.microsoft.com/office/powerpoint/2010/main" val="2782821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E2E3B9-6186-4605-A3A0-BB0D13FEECAE}" type="datetimeFigureOut">
              <a:rPr lang="en-US" smtClean="0"/>
              <a:t>11/30/2018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5A4DE8-A090-436E-8238-D084DAADB27A}" type="slidenum">
              <a:rPr lang="en-US" smtClean="0"/>
              <a:t>‹#›</a:t>
            </a:fld>
            <a:endParaRPr lang="en-US"/>
          </a:p>
        </p:txBody>
      </p:sp>
    </p:spTree>
    <p:extLst>
      <p:ext uri="{BB962C8B-B14F-4D97-AF65-F5344CB8AC3E}">
        <p14:creationId xmlns:p14="http://schemas.microsoft.com/office/powerpoint/2010/main" val="1067895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E2E3B9-6186-4605-A3A0-BB0D13FEECAE}" type="datetimeFigureOut">
              <a:rPr lang="en-US" smtClean="0"/>
              <a:t>11/30/2018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5A4DE8-A090-436E-8238-D084DAADB27A}" type="slidenum">
              <a:rPr lang="en-US" smtClean="0"/>
              <a:t>‹#›</a:t>
            </a:fld>
            <a:endParaRPr lang="en-US"/>
          </a:p>
        </p:txBody>
      </p:sp>
    </p:spTree>
    <p:extLst>
      <p:ext uri="{BB962C8B-B14F-4D97-AF65-F5344CB8AC3E}">
        <p14:creationId xmlns:p14="http://schemas.microsoft.com/office/powerpoint/2010/main" val="3392228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E2E3B9-6186-4605-A3A0-BB0D13FEECAE}" type="datetimeFigureOut">
              <a:rPr lang="en-US" smtClean="0"/>
              <a:t>11/30/2018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5A4DE8-A090-436E-8238-D084DAADB27A}" type="slidenum">
              <a:rPr lang="en-US" smtClean="0"/>
              <a:t>‹#›</a:t>
            </a:fld>
            <a:endParaRPr lang="en-US"/>
          </a:p>
        </p:txBody>
      </p:sp>
    </p:spTree>
    <p:extLst>
      <p:ext uri="{BB962C8B-B14F-4D97-AF65-F5344CB8AC3E}">
        <p14:creationId xmlns:p14="http://schemas.microsoft.com/office/powerpoint/2010/main" val="208865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E2E3B9-6186-4605-A3A0-BB0D13FEECAE}" type="datetimeFigureOut">
              <a:rPr lang="en-US" smtClean="0"/>
              <a:t>11/30/2018</a:t>
            </a:fld>
            <a:endParaRPr lang="en-US"/>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5A4DE8-A090-436E-8238-D084DAADB27A}" type="slidenum">
              <a:rPr lang="en-US" smtClean="0"/>
              <a:t>‹#›</a:t>
            </a:fld>
            <a:endParaRPr lang="en-US"/>
          </a:p>
        </p:txBody>
      </p:sp>
    </p:spTree>
    <p:extLst>
      <p:ext uri="{BB962C8B-B14F-4D97-AF65-F5344CB8AC3E}">
        <p14:creationId xmlns:p14="http://schemas.microsoft.com/office/powerpoint/2010/main" val="3298275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Layout" Target="../diagrams/layout4.xml"/><Relationship Id="rId7" Type="http://schemas.openxmlformats.org/officeDocument/2006/relationships/image" Target="../media/image11.png"/><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bryanmmathers.com/properties-open-badges/" TargetMode="External"/><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hyperlink" Target="http://creativecommons.org/licenses/by-nd/4.0/" TargetMode="External"/><Relationship Id="rId4" Type="http://schemas.openxmlformats.org/officeDocument/2006/relationships/hyperlink" Target="https://twitter.com/BryanMMathers"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40532" y="3861048"/>
            <a:ext cx="5304589" cy="2304256"/>
          </a:xfrm>
        </p:spPr>
        <p:txBody>
          <a:bodyPr>
            <a:normAutofit fontScale="92500" lnSpcReduction="10000"/>
          </a:bodyPr>
          <a:lstStyle/>
          <a:p>
            <a:pPr algn="l"/>
            <a:r>
              <a:rPr lang="en-US" dirty="0">
                <a:solidFill>
                  <a:schemeClr val="accent1">
                    <a:lumMod val="50000"/>
                  </a:schemeClr>
                </a:solidFill>
              </a:rPr>
              <a:t>Patrick Parrish (WMO)</a:t>
            </a:r>
            <a:br>
              <a:rPr lang="en-US" dirty="0">
                <a:solidFill>
                  <a:schemeClr val="accent1">
                    <a:lumMod val="50000"/>
                  </a:schemeClr>
                </a:solidFill>
              </a:rPr>
            </a:br>
            <a:r>
              <a:rPr lang="en-US" dirty="0">
                <a:solidFill>
                  <a:schemeClr val="accent1">
                    <a:lumMod val="50000"/>
                  </a:schemeClr>
                </a:solidFill>
              </a:rPr>
              <a:t>Eduard </a:t>
            </a:r>
            <a:r>
              <a:rPr lang="en-US" dirty="0" err="1">
                <a:solidFill>
                  <a:schemeClr val="accent1">
                    <a:lumMod val="50000"/>
                  </a:schemeClr>
                </a:solidFill>
              </a:rPr>
              <a:t>Podgaiskii</a:t>
            </a:r>
            <a:r>
              <a:rPr lang="en-US" dirty="0">
                <a:solidFill>
                  <a:schemeClr val="accent1">
                    <a:lumMod val="50000"/>
                  </a:schemeClr>
                </a:solidFill>
              </a:rPr>
              <a:t> (RSHU)</a:t>
            </a:r>
          </a:p>
          <a:p>
            <a:pPr algn="l"/>
            <a:br>
              <a:rPr lang="en-US" dirty="0">
                <a:solidFill>
                  <a:schemeClr val="accent1">
                    <a:lumMod val="50000"/>
                  </a:schemeClr>
                </a:solidFill>
              </a:rPr>
            </a:br>
            <a:r>
              <a:rPr lang="en-US" dirty="0">
                <a:solidFill>
                  <a:schemeClr val="accent1">
                    <a:lumMod val="50000"/>
                  </a:schemeClr>
                </a:solidFill>
              </a:rPr>
              <a:t>Technical Task Team for WMO Global Campus Feasibility Study</a:t>
            </a:r>
          </a:p>
        </p:txBody>
      </p:sp>
      <p:sp>
        <p:nvSpPr>
          <p:cNvPr id="2" name="Title 1"/>
          <p:cNvSpPr>
            <a:spLocks noGrp="1"/>
          </p:cNvSpPr>
          <p:nvPr>
            <p:ph type="ctrTitle"/>
          </p:nvPr>
        </p:nvSpPr>
        <p:spPr>
          <a:xfrm>
            <a:off x="584515" y="404665"/>
            <a:ext cx="7098789" cy="2880319"/>
          </a:xfrm>
          <a:noFill/>
          <a:ln w="25400">
            <a:noFill/>
          </a:ln>
        </p:spPr>
        <p:txBody>
          <a:bodyPr lIns="180000">
            <a:normAutofit fontScale="90000"/>
          </a:bodyPr>
          <a:lstStyle/>
          <a:p>
            <a:pPr algn="l"/>
            <a:r>
              <a:rPr lang="en-US" sz="9600" dirty="0">
                <a:solidFill>
                  <a:srgbClr val="C09200"/>
                </a:solidFill>
              </a:rPr>
              <a:t>Open Badges </a:t>
            </a:r>
            <a:br>
              <a:rPr lang="en-US" dirty="0"/>
            </a:br>
            <a:r>
              <a:rPr lang="en-US" sz="4800" b="1" dirty="0"/>
              <a:t>for WMO Competency </a:t>
            </a:r>
            <a:br>
              <a:rPr lang="en-US" sz="4800" b="1" dirty="0"/>
            </a:br>
            <a:r>
              <a:rPr lang="en-US" sz="4800" b="1" dirty="0"/>
              <a:t>Training Achievement</a:t>
            </a:r>
            <a:endParaRPr lang="en-US" b="1"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05128" y="2996952"/>
            <a:ext cx="3240360" cy="3240360"/>
          </a:xfrm>
          <a:prstGeom prst="rect">
            <a:avLst/>
          </a:prstGeom>
        </p:spPr>
      </p:pic>
    </p:spTree>
    <p:extLst>
      <p:ext uri="{BB962C8B-B14F-4D97-AF65-F5344CB8AC3E}">
        <p14:creationId xmlns:p14="http://schemas.microsoft.com/office/powerpoint/2010/main" val="1525033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5" name="TextBox 4"/>
          <p:cNvSpPr txBox="1"/>
          <p:nvPr/>
        </p:nvSpPr>
        <p:spPr>
          <a:xfrm>
            <a:off x="818541" y="620689"/>
            <a:ext cx="8346927" cy="769441"/>
          </a:xfrm>
          <a:prstGeom prst="rect">
            <a:avLst/>
          </a:prstGeom>
          <a:noFill/>
        </p:spPr>
        <p:txBody>
          <a:bodyPr wrap="square" rtlCol="0">
            <a:spAutoFit/>
          </a:bodyPr>
          <a:lstStyle/>
          <a:p>
            <a:r>
              <a:rPr lang="en-US" sz="4400" b="1" dirty="0"/>
              <a:t>Case Study: DisasterReady.org</a:t>
            </a:r>
          </a:p>
        </p:txBody>
      </p:sp>
      <p:sp>
        <p:nvSpPr>
          <p:cNvPr id="2" name="TextBox 1"/>
          <p:cNvSpPr txBox="1"/>
          <p:nvPr/>
        </p:nvSpPr>
        <p:spPr>
          <a:xfrm>
            <a:off x="428497" y="1268761"/>
            <a:ext cx="8970997" cy="584775"/>
          </a:xfrm>
          <a:prstGeom prst="rect">
            <a:avLst/>
          </a:prstGeom>
          <a:noFill/>
        </p:spPr>
        <p:txBody>
          <a:bodyPr wrap="square" rtlCol="0">
            <a:spAutoFit/>
          </a:bodyPr>
          <a:lstStyle/>
          <a:p>
            <a:r>
              <a:rPr lang="en-US" b="1" dirty="0"/>
              <a:t>DisasterReady.org</a:t>
            </a:r>
            <a:r>
              <a:rPr lang="en-US" dirty="0"/>
              <a:t>	</a:t>
            </a:r>
            <a:r>
              <a:rPr lang="en-US" sz="2800" dirty="0"/>
              <a:t>.</a:t>
            </a:r>
            <a:r>
              <a:rPr lang="en-US" dirty="0"/>
              <a:t>  Collaboration in 190 countries   </a:t>
            </a:r>
            <a:r>
              <a:rPr lang="en-US" sz="3200" dirty="0"/>
              <a:t>.</a:t>
            </a:r>
            <a:r>
              <a:rPr lang="en-US" dirty="0"/>
              <a:t>  60,000 humanitarian members</a:t>
            </a:r>
          </a:p>
        </p:txBody>
      </p:sp>
      <p:graphicFrame>
        <p:nvGraphicFramePr>
          <p:cNvPr id="4" name="Diagram 3"/>
          <p:cNvGraphicFramePr/>
          <p:nvPr>
            <p:extLst>
              <p:ext uri="{D42A27DB-BD31-4B8C-83A1-F6EECF244321}">
                <p14:modId xmlns:p14="http://schemas.microsoft.com/office/powerpoint/2010/main" val="1612640131"/>
              </p:ext>
            </p:extLst>
          </p:nvPr>
        </p:nvGraphicFramePr>
        <p:xfrm>
          <a:off x="1052567" y="1916833"/>
          <a:ext cx="7956884" cy="45243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3163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5" name="TextBox 4"/>
          <p:cNvSpPr txBox="1"/>
          <p:nvPr/>
        </p:nvSpPr>
        <p:spPr>
          <a:xfrm>
            <a:off x="818541" y="620689"/>
            <a:ext cx="8346927" cy="769441"/>
          </a:xfrm>
          <a:prstGeom prst="rect">
            <a:avLst/>
          </a:prstGeom>
          <a:noFill/>
        </p:spPr>
        <p:txBody>
          <a:bodyPr wrap="square" rtlCol="0">
            <a:spAutoFit/>
          </a:bodyPr>
          <a:lstStyle/>
          <a:p>
            <a:r>
              <a:rPr lang="en-US" sz="4400" b="1" dirty="0"/>
              <a:t>Case Study: Cities of Learning </a:t>
            </a:r>
          </a:p>
        </p:txBody>
      </p:sp>
      <p:sp>
        <p:nvSpPr>
          <p:cNvPr id="3" name="TextBox 2"/>
          <p:cNvSpPr txBox="1"/>
          <p:nvPr/>
        </p:nvSpPr>
        <p:spPr>
          <a:xfrm>
            <a:off x="428497" y="1268761"/>
            <a:ext cx="8970997" cy="584775"/>
          </a:xfrm>
          <a:prstGeom prst="rect">
            <a:avLst/>
          </a:prstGeom>
          <a:noFill/>
        </p:spPr>
        <p:txBody>
          <a:bodyPr wrap="square" rtlCol="0">
            <a:spAutoFit/>
          </a:bodyPr>
          <a:lstStyle/>
          <a:p>
            <a:pPr algn="ctr"/>
            <a:r>
              <a:rPr lang="en-US" b="1" dirty="0"/>
              <a:t>www.lrng.org   </a:t>
            </a:r>
            <a:r>
              <a:rPr lang="en-US" sz="2800" dirty="0"/>
              <a:t>.</a:t>
            </a:r>
            <a:r>
              <a:rPr lang="en-US" dirty="0"/>
              <a:t>  11 member US cities   </a:t>
            </a:r>
            <a:r>
              <a:rPr lang="en-US" sz="3200" dirty="0"/>
              <a:t>.</a:t>
            </a:r>
            <a:r>
              <a:rPr lang="en-US" dirty="0"/>
              <a:t>  Links formal and informal learning</a:t>
            </a:r>
          </a:p>
        </p:txBody>
      </p:sp>
      <p:graphicFrame>
        <p:nvGraphicFramePr>
          <p:cNvPr id="6" name="Diagram 5"/>
          <p:cNvGraphicFramePr/>
          <p:nvPr>
            <p:extLst>
              <p:ext uri="{D42A27DB-BD31-4B8C-83A1-F6EECF244321}">
                <p14:modId xmlns:p14="http://schemas.microsoft.com/office/powerpoint/2010/main" val="928475852"/>
              </p:ext>
            </p:extLst>
          </p:nvPr>
        </p:nvGraphicFramePr>
        <p:xfrm>
          <a:off x="818541" y="1988840"/>
          <a:ext cx="8268919" cy="4392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0420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2" name="Picture 1" descr="Badge the World - Mozilla Firefox"/>
          <p:cNvPicPr>
            <a:picLocks noChangeAspect="1"/>
          </p:cNvPicPr>
          <p:nvPr/>
        </p:nvPicPr>
        <p:blipFill rotWithShape="1">
          <a:blip r:embed="rId2">
            <a:extLst>
              <a:ext uri="{28A0092B-C50C-407E-A947-70E740481C1C}">
                <a14:useLocalDpi xmlns:a14="http://schemas.microsoft.com/office/drawing/2010/main" val="0"/>
              </a:ext>
            </a:extLst>
          </a:blip>
          <a:srcRect l="33355" t="15298" r="1117" b="893"/>
          <a:stretch/>
        </p:blipFill>
        <p:spPr>
          <a:xfrm>
            <a:off x="2273507" y="1102094"/>
            <a:ext cx="7215997" cy="5639274"/>
          </a:xfrm>
          <a:prstGeom prst="rect">
            <a:avLst/>
          </a:prstGeom>
          <a:ln>
            <a:noFill/>
          </a:ln>
          <a:effectLst>
            <a:softEdge rad="112500"/>
          </a:effectLst>
        </p:spPr>
      </p:pic>
      <p:sp>
        <p:nvSpPr>
          <p:cNvPr id="3" name="TextBox 2"/>
          <p:cNvSpPr txBox="1"/>
          <p:nvPr/>
        </p:nvSpPr>
        <p:spPr>
          <a:xfrm>
            <a:off x="272480" y="462582"/>
            <a:ext cx="9283031" cy="769441"/>
          </a:xfrm>
          <a:prstGeom prst="rect">
            <a:avLst/>
          </a:prstGeom>
          <a:noFill/>
        </p:spPr>
        <p:txBody>
          <a:bodyPr wrap="square" rtlCol="0">
            <a:spAutoFit/>
          </a:bodyPr>
          <a:lstStyle/>
          <a:p>
            <a:r>
              <a:rPr lang="en-US" sz="4400" b="1" dirty="0"/>
              <a:t>Where are Open Badges used?</a:t>
            </a:r>
          </a:p>
        </p:txBody>
      </p:sp>
      <p:sp>
        <p:nvSpPr>
          <p:cNvPr id="4" name="TextBox 3"/>
          <p:cNvSpPr txBox="1"/>
          <p:nvPr/>
        </p:nvSpPr>
        <p:spPr>
          <a:xfrm>
            <a:off x="194472" y="1254239"/>
            <a:ext cx="1794199" cy="5232202"/>
          </a:xfrm>
          <a:prstGeom prst="rect">
            <a:avLst/>
          </a:prstGeom>
          <a:noFill/>
        </p:spPr>
        <p:txBody>
          <a:bodyPr wrap="square" rtlCol="0">
            <a:spAutoFit/>
          </a:bodyPr>
          <a:lstStyle/>
          <a:p>
            <a:r>
              <a:rPr lang="en-US" sz="2000" dirty="0"/>
              <a:t>More than 900,000 badges have been issued to hundreds of thousands of learners.</a:t>
            </a:r>
          </a:p>
          <a:p>
            <a:endParaRPr lang="en-US" sz="1600" b="1" dirty="0"/>
          </a:p>
          <a:p>
            <a:pPr marL="285750" indent="-285750">
              <a:spcBef>
                <a:spcPts val="1200"/>
              </a:spcBef>
              <a:buFont typeface="Arial" panose="020B0604020202020204" pitchFamily="34" charset="0"/>
              <a:buChar char="•"/>
            </a:pPr>
            <a:r>
              <a:rPr lang="en-US" sz="1600" b="1" dirty="0">
                <a:solidFill>
                  <a:srgbClr val="002060"/>
                </a:solidFill>
              </a:rPr>
              <a:t>Universities</a:t>
            </a:r>
          </a:p>
          <a:p>
            <a:pPr marL="285750" indent="-285750">
              <a:spcBef>
                <a:spcPts val="1200"/>
              </a:spcBef>
              <a:buFont typeface="Arial" panose="020B0604020202020204" pitchFamily="34" charset="0"/>
              <a:buChar char="•"/>
            </a:pPr>
            <a:r>
              <a:rPr lang="en-US" sz="1600" b="1" dirty="0">
                <a:solidFill>
                  <a:schemeClr val="tx2">
                    <a:lumMod val="75000"/>
                  </a:schemeClr>
                </a:solidFill>
              </a:rPr>
              <a:t>NGOs</a:t>
            </a:r>
          </a:p>
          <a:p>
            <a:pPr marL="285750" indent="-285750">
              <a:spcBef>
                <a:spcPts val="1200"/>
              </a:spcBef>
              <a:buFont typeface="Arial" panose="020B0604020202020204" pitchFamily="34" charset="0"/>
              <a:buChar char="•"/>
            </a:pPr>
            <a:r>
              <a:rPr lang="en-US" sz="1600" b="1" dirty="0">
                <a:solidFill>
                  <a:schemeClr val="tx2">
                    <a:lumMod val="75000"/>
                  </a:schemeClr>
                </a:solidFill>
              </a:rPr>
              <a:t>International           Organizations</a:t>
            </a:r>
          </a:p>
          <a:p>
            <a:pPr marL="285750" indent="-285750">
              <a:spcBef>
                <a:spcPts val="1200"/>
              </a:spcBef>
              <a:buFont typeface="Arial" panose="020B0604020202020204" pitchFamily="34" charset="0"/>
              <a:buChar char="•"/>
            </a:pPr>
            <a:r>
              <a:rPr lang="en-US" sz="1600" b="1" dirty="0">
                <a:solidFill>
                  <a:srgbClr val="002060"/>
                </a:solidFill>
              </a:rPr>
              <a:t>Private Companies</a:t>
            </a:r>
          </a:p>
          <a:p>
            <a:pPr marL="285750" indent="-285750">
              <a:spcBef>
                <a:spcPts val="1200"/>
              </a:spcBef>
              <a:buFont typeface="Arial" panose="020B0604020202020204" pitchFamily="34" charset="0"/>
              <a:buChar char="•"/>
            </a:pPr>
            <a:r>
              <a:rPr lang="en-US" sz="1600" b="1" dirty="0">
                <a:solidFill>
                  <a:schemeClr val="tx2">
                    <a:lumMod val="75000"/>
                  </a:schemeClr>
                </a:solidFill>
              </a:rPr>
              <a:t>National Qualifications</a:t>
            </a:r>
          </a:p>
        </p:txBody>
      </p:sp>
      <p:sp>
        <p:nvSpPr>
          <p:cNvPr id="5" name="Rounded Rectangle 4"/>
          <p:cNvSpPr/>
          <p:nvPr/>
        </p:nvSpPr>
        <p:spPr>
          <a:xfrm>
            <a:off x="4250922" y="5841268"/>
            <a:ext cx="2808312" cy="648072"/>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https://openbadges.org</a:t>
            </a:r>
          </a:p>
        </p:txBody>
      </p:sp>
    </p:spTree>
    <p:extLst>
      <p:ext uri="{BB962C8B-B14F-4D97-AF65-F5344CB8AC3E}">
        <p14:creationId xmlns:p14="http://schemas.microsoft.com/office/powerpoint/2010/main" val="275486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extBox 1"/>
          <p:cNvSpPr txBox="1"/>
          <p:nvPr/>
        </p:nvSpPr>
        <p:spPr>
          <a:xfrm>
            <a:off x="818540" y="404664"/>
            <a:ext cx="4290477" cy="1446550"/>
          </a:xfrm>
          <a:prstGeom prst="rect">
            <a:avLst/>
          </a:prstGeom>
          <a:noFill/>
        </p:spPr>
        <p:txBody>
          <a:bodyPr wrap="square" rtlCol="0">
            <a:spAutoFit/>
          </a:bodyPr>
          <a:lstStyle/>
          <a:p>
            <a:r>
              <a:rPr lang="en-US" sz="4400" b="1" dirty="0"/>
              <a:t>Open Badge </a:t>
            </a:r>
            <a:r>
              <a:rPr lang="en-US" sz="4400" b="1" dirty="0">
                <a:solidFill>
                  <a:schemeClr val="accent4">
                    <a:lumMod val="75000"/>
                  </a:schemeClr>
                </a:solidFill>
              </a:rPr>
              <a:t>Factory</a:t>
            </a:r>
          </a:p>
        </p:txBody>
      </p:sp>
      <p:graphicFrame>
        <p:nvGraphicFramePr>
          <p:cNvPr id="5" name="Diagram 4"/>
          <p:cNvGraphicFramePr/>
          <p:nvPr>
            <p:extLst>
              <p:ext uri="{D42A27DB-BD31-4B8C-83A1-F6EECF244321}">
                <p14:modId xmlns:p14="http://schemas.microsoft.com/office/powerpoint/2010/main" val="1874947017"/>
              </p:ext>
            </p:extLst>
          </p:nvPr>
        </p:nvGraphicFramePr>
        <p:xfrm>
          <a:off x="5134801" y="2060849"/>
          <a:ext cx="4173464" cy="36933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5265035" y="404664"/>
            <a:ext cx="4056451" cy="1446550"/>
          </a:xfrm>
          <a:prstGeom prst="rect">
            <a:avLst/>
          </a:prstGeom>
          <a:noFill/>
        </p:spPr>
        <p:txBody>
          <a:bodyPr wrap="square" rtlCol="0">
            <a:spAutoFit/>
          </a:bodyPr>
          <a:lstStyle/>
          <a:p>
            <a:r>
              <a:rPr lang="en-US" sz="4400" b="1" dirty="0"/>
              <a:t>Open Badge </a:t>
            </a:r>
            <a:r>
              <a:rPr lang="en-US" sz="4400" b="1" dirty="0">
                <a:solidFill>
                  <a:schemeClr val="tx2"/>
                </a:solidFill>
              </a:rPr>
              <a:t>Passport</a:t>
            </a:r>
          </a:p>
        </p:txBody>
      </p:sp>
      <p:pic>
        <p:nvPicPr>
          <p:cNvPr id="1026" name="Picture 2" descr="OBF logo"/>
          <p:cNvPicPr>
            <a:picLocks noChangeAspect="1" noChangeArrowheads="1"/>
          </p:cNvPicPr>
          <p:nvPr/>
        </p:nvPicPr>
        <p:blipFill rotWithShape="1">
          <a:blip r:embed="rId7">
            <a:extLst>
              <a:ext uri="{28A0092B-C50C-407E-A947-70E740481C1C}">
                <a14:useLocalDpi xmlns:a14="http://schemas.microsoft.com/office/drawing/2010/main" val="0"/>
              </a:ext>
            </a:extLst>
          </a:blip>
          <a:srcRect r="84911"/>
          <a:stretch/>
        </p:blipFill>
        <p:spPr bwMode="auto">
          <a:xfrm>
            <a:off x="3158801" y="1279013"/>
            <a:ext cx="622806" cy="57150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Open Badge Passport – Membe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839321" y="1196753"/>
            <a:ext cx="797692" cy="736331"/>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p:cNvGrpSpPr/>
          <p:nvPr/>
        </p:nvGrpSpPr>
        <p:grpSpPr>
          <a:xfrm>
            <a:off x="506506" y="2060849"/>
            <a:ext cx="4173464" cy="853715"/>
            <a:chOff x="0" y="141580"/>
            <a:chExt cx="3852428" cy="853715"/>
          </a:xfrm>
        </p:grpSpPr>
        <p:sp>
          <p:nvSpPr>
            <p:cNvPr id="13" name="Rounded Rectangle 12"/>
            <p:cNvSpPr/>
            <p:nvPr/>
          </p:nvSpPr>
          <p:spPr>
            <a:xfrm>
              <a:off x="0" y="141580"/>
              <a:ext cx="3852428" cy="853715"/>
            </a:xfrm>
            <a:prstGeom prst="roundRect">
              <a:avLst/>
            </a:prstGeom>
            <a:solidFill>
              <a:schemeClr val="accent4">
                <a:lumMod val="75000"/>
              </a:schemeClr>
            </a:solidFill>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sp>
        <p:sp>
          <p:nvSpPr>
            <p:cNvPr id="14" name="Rounded Rectangle 4"/>
            <p:cNvSpPr/>
            <p:nvPr/>
          </p:nvSpPr>
          <p:spPr>
            <a:xfrm>
              <a:off x="41675" y="183255"/>
              <a:ext cx="3769078" cy="7703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a:t>Open Badge Factory is an internet platform that offers tools for creating, issuing and managing Open Badges.</a:t>
              </a:r>
            </a:p>
          </p:txBody>
        </p:sp>
      </p:grpSp>
      <p:grpSp>
        <p:nvGrpSpPr>
          <p:cNvPr id="15" name="Group 14"/>
          <p:cNvGrpSpPr/>
          <p:nvPr/>
        </p:nvGrpSpPr>
        <p:grpSpPr>
          <a:xfrm>
            <a:off x="506506" y="2981798"/>
            <a:ext cx="4173464" cy="639177"/>
            <a:chOff x="0" y="1077681"/>
            <a:chExt cx="3852428" cy="671980"/>
          </a:xfrm>
        </p:grpSpPr>
        <p:sp>
          <p:nvSpPr>
            <p:cNvPr id="16" name="Rounded Rectangle 15"/>
            <p:cNvSpPr/>
            <p:nvPr/>
          </p:nvSpPr>
          <p:spPr>
            <a:xfrm>
              <a:off x="0" y="1077681"/>
              <a:ext cx="3852428" cy="671980"/>
            </a:xfrm>
            <a:prstGeom prst="roundRect">
              <a:avLst/>
            </a:prstGeom>
            <a:solidFill>
              <a:schemeClr val="accent4">
                <a:lumMod val="75000"/>
              </a:schemeClr>
            </a:solidFill>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sp>
        <p:sp>
          <p:nvSpPr>
            <p:cNvPr id="17" name="Rounded Rectangle 4"/>
            <p:cNvSpPr/>
            <p:nvPr/>
          </p:nvSpPr>
          <p:spPr>
            <a:xfrm>
              <a:off x="32803" y="1110484"/>
              <a:ext cx="3786822" cy="60637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a:t>Roles include Administrator, Creator, and Issuer, each with specific tools. </a:t>
              </a:r>
            </a:p>
          </p:txBody>
        </p:sp>
      </p:grpSp>
      <p:grpSp>
        <p:nvGrpSpPr>
          <p:cNvPr id="18" name="Group 17"/>
          <p:cNvGrpSpPr/>
          <p:nvPr/>
        </p:nvGrpSpPr>
        <p:grpSpPr>
          <a:xfrm>
            <a:off x="506506" y="3697983"/>
            <a:ext cx="4173464" cy="459085"/>
            <a:chOff x="0" y="1740573"/>
            <a:chExt cx="3852428" cy="459085"/>
          </a:xfrm>
        </p:grpSpPr>
        <p:sp>
          <p:nvSpPr>
            <p:cNvPr id="19" name="Rounded Rectangle 18"/>
            <p:cNvSpPr/>
            <p:nvPr/>
          </p:nvSpPr>
          <p:spPr>
            <a:xfrm>
              <a:off x="0" y="1740573"/>
              <a:ext cx="3852428" cy="422523"/>
            </a:xfrm>
            <a:prstGeom prst="roundRect">
              <a:avLst/>
            </a:prstGeom>
            <a:solidFill>
              <a:schemeClr val="accent4">
                <a:lumMod val="75000"/>
              </a:schemeClr>
            </a:solidFill>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sp>
        <p:sp>
          <p:nvSpPr>
            <p:cNvPr id="20" name="Rounded Rectangle 4"/>
            <p:cNvSpPr/>
            <p:nvPr/>
          </p:nvSpPr>
          <p:spPr>
            <a:xfrm>
              <a:off x="20626" y="1818387"/>
              <a:ext cx="3811176" cy="38127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a:t>Statistics and reports are included.</a:t>
              </a:r>
            </a:p>
          </p:txBody>
        </p:sp>
      </p:grpSp>
      <p:grpSp>
        <p:nvGrpSpPr>
          <p:cNvPr id="21" name="Group 20"/>
          <p:cNvGrpSpPr/>
          <p:nvPr/>
        </p:nvGrpSpPr>
        <p:grpSpPr>
          <a:xfrm>
            <a:off x="486176" y="4202039"/>
            <a:ext cx="4173464" cy="808901"/>
            <a:chOff x="0" y="2229812"/>
            <a:chExt cx="3852428" cy="808901"/>
          </a:xfrm>
        </p:grpSpPr>
        <p:sp>
          <p:nvSpPr>
            <p:cNvPr id="22" name="Rounded Rectangle 21"/>
            <p:cNvSpPr/>
            <p:nvPr/>
          </p:nvSpPr>
          <p:spPr>
            <a:xfrm>
              <a:off x="0" y="2229812"/>
              <a:ext cx="3852428" cy="808901"/>
            </a:xfrm>
            <a:prstGeom prst="roundRect">
              <a:avLst/>
            </a:prstGeom>
            <a:solidFill>
              <a:schemeClr val="accent4">
                <a:lumMod val="75000"/>
              </a:schemeClr>
            </a:solidFill>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sp>
        <p:sp>
          <p:nvSpPr>
            <p:cNvPr id="23" name="Rounded Rectangle 4"/>
            <p:cNvSpPr/>
            <p:nvPr/>
          </p:nvSpPr>
          <p:spPr>
            <a:xfrm>
              <a:off x="39487" y="2303207"/>
              <a:ext cx="3773454" cy="6805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a:t>Recipients, or  badge earners, do not use Open Badge Factory, but can have their badges sent from here.</a:t>
              </a:r>
            </a:p>
          </p:txBody>
        </p:sp>
      </p:grpSp>
      <p:grpSp>
        <p:nvGrpSpPr>
          <p:cNvPr id="24" name="Group 23"/>
          <p:cNvGrpSpPr/>
          <p:nvPr/>
        </p:nvGrpSpPr>
        <p:grpSpPr>
          <a:xfrm>
            <a:off x="492816" y="5075660"/>
            <a:ext cx="4173464" cy="843146"/>
            <a:chOff x="0" y="3188234"/>
            <a:chExt cx="3852428" cy="886417"/>
          </a:xfrm>
        </p:grpSpPr>
        <p:sp>
          <p:nvSpPr>
            <p:cNvPr id="25" name="Rounded Rectangle 24"/>
            <p:cNvSpPr/>
            <p:nvPr/>
          </p:nvSpPr>
          <p:spPr>
            <a:xfrm>
              <a:off x="0" y="3188234"/>
              <a:ext cx="3852428" cy="886417"/>
            </a:xfrm>
            <a:prstGeom prst="roundRect">
              <a:avLst/>
            </a:prstGeom>
            <a:solidFill>
              <a:schemeClr val="accent4">
                <a:lumMod val="75000"/>
              </a:schemeClr>
            </a:solidFill>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sp>
        <p:sp>
          <p:nvSpPr>
            <p:cNvPr id="26" name="Rounded Rectangle 4"/>
            <p:cNvSpPr/>
            <p:nvPr/>
          </p:nvSpPr>
          <p:spPr>
            <a:xfrm>
              <a:off x="43271" y="3231505"/>
              <a:ext cx="3765886" cy="79987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a:t>Badges can be issued manually, requested, or automatically granted when milestones are reached. </a:t>
              </a:r>
            </a:p>
          </p:txBody>
        </p:sp>
      </p:grpSp>
      <p:grpSp>
        <p:nvGrpSpPr>
          <p:cNvPr id="27" name="Group 26"/>
          <p:cNvGrpSpPr/>
          <p:nvPr/>
        </p:nvGrpSpPr>
        <p:grpSpPr>
          <a:xfrm>
            <a:off x="485868" y="5983185"/>
            <a:ext cx="4173464" cy="648072"/>
            <a:chOff x="0" y="4145142"/>
            <a:chExt cx="3852428" cy="681332"/>
          </a:xfrm>
        </p:grpSpPr>
        <p:sp>
          <p:nvSpPr>
            <p:cNvPr id="28" name="Rounded Rectangle 27"/>
            <p:cNvSpPr/>
            <p:nvPr/>
          </p:nvSpPr>
          <p:spPr>
            <a:xfrm>
              <a:off x="0" y="4145142"/>
              <a:ext cx="3852428" cy="676958"/>
            </a:xfrm>
            <a:prstGeom prst="roundRect">
              <a:avLst/>
            </a:prstGeom>
            <a:solidFill>
              <a:schemeClr val="accent4">
                <a:lumMod val="75000"/>
              </a:schemeClr>
            </a:solidFill>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sp>
        <p:sp>
          <p:nvSpPr>
            <p:cNvPr id="29" name="Rounded Rectangle 4"/>
            <p:cNvSpPr/>
            <p:nvPr/>
          </p:nvSpPr>
          <p:spPr>
            <a:xfrm>
              <a:off x="33046" y="4215608"/>
              <a:ext cx="3786336" cy="61086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a:t>Plugins available for </a:t>
              </a:r>
              <a:r>
                <a:rPr lang="en-US" sz="1400" kern="1200" dirty="0" err="1"/>
                <a:t>Mahara</a:t>
              </a:r>
              <a:r>
                <a:rPr lang="en-US" sz="1400" kern="1200" dirty="0"/>
                <a:t>, Moodle, Totara, </a:t>
              </a:r>
              <a:r>
                <a:rPr lang="en-US" sz="1400" kern="1200" dirty="0" err="1"/>
                <a:t>Wordpress</a:t>
              </a:r>
              <a:r>
                <a:rPr lang="en-US" sz="1400" kern="1200" dirty="0"/>
                <a:t>, Blackboard, Canvas</a:t>
              </a:r>
            </a:p>
          </p:txBody>
        </p:sp>
      </p:grpSp>
    </p:spTree>
    <p:extLst>
      <p:ext uri="{BB962C8B-B14F-4D97-AF65-F5344CB8AC3E}">
        <p14:creationId xmlns:p14="http://schemas.microsoft.com/office/powerpoint/2010/main" val="3685590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095332-A47F-4865-B91A-2F863BE1DD8E}"/>
              </a:ext>
            </a:extLst>
          </p:cNvPr>
          <p:cNvSpPr txBox="1"/>
          <p:nvPr/>
        </p:nvSpPr>
        <p:spPr>
          <a:xfrm>
            <a:off x="506506" y="1"/>
            <a:ext cx="9283031" cy="1323439"/>
          </a:xfrm>
          <a:prstGeom prst="rect">
            <a:avLst/>
          </a:prstGeom>
          <a:noFill/>
        </p:spPr>
        <p:txBody>
          <a:bodyPr wrap="square" rtlCol="0">
            <a:spAutoFit/>
          </a:bodyPr>
          <a:lstStyle/>
          <a:p>
            <a:r>
              <a:rPr lang="en-US" sz="4000" b="1" dirty="0"/>
              <a:t>Open badges are assets =&gt;</a:t>
            </a:r>
          </a:p>
          <a:p>
            <a:r>
              <a:rPr lang="en-US" sz="4000" b="1" dirty="0"/>
              <a:t>             can be managed with blockchain</a:t>
            </a:r>
          </a:p>
        </p:txBody>
      </p:sp>
      <p:pic>
        <p:nvPicPr>
          <p:cNvPr id="4" name="Рисунок 3">
            <a:extLst>
              <a:ext uri="{FF2B5EF4-FFF2-40B4-BE49-F238E27FC236}">
                <a16:creationId xmlns:a16="http://schemas.microsoft.com/office/drawing/2014/main" id="{D75AC9F7-9F67-49A2-8F4F-1C60579F7E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2600" y="1225480"/>
            <a:ext cx="7315200" cy="5486400"/>
          </a:xfrm>
          <a:prstGeom prst="rect">
            <a:avLst/>
          </a:prstGeom>
        </p:spPr>
      </p:pic>
      <p:sp>
        <p:nvSpPr>
          <p:cNvPr id="5" name="Прямоугольник 4">
            <a:extLst>
              <a:ext uri="{FF2B5EF4-FFF2-40B4-BE49-F238E27FC236}">
                <a16:creationId xmlns:a16="http://schemas.microsoft.com/office/drawing/2014/main" id="{349B7D29-EDC1-45CB-B443-60ABC36091EC}"/>
              </a:ext>
            </a:extLst>
          </p:cNvPr>
          <p:cNvSpPr/>
          <p:nvPr/>
        </p:nvSpPr>
        <p:spPr>
          <a:xfrm>
            <a:off x="6642009" y="6381328"/>
            <a:ext cx="2905411" cy="369332"/>
          </a:xfrm>
          <a:prstGeom prst="rect">
            <a:avLst/>
          </a:prstGeom>
        </p:spPr>
        <p:txBody>
          <a:bodyPr wrap="none">
            <a:spAutoFit/>
          </a:bodyPr>
          <a:lstStyle/>
          <a:p>
            <a:r>
              <a:rPr lang="ru-RU" dirty="0"/>
              <a:t>http://blockchain.open.ac.uk</a:t>
            </a:r>
          </a:p>
        </p:txBody>
      </p:sp>
    </p:spTree>
    <p:extLst>
      <p:ext uri="{BB962C8B-B14F-4D97-AF65-F5344CB8AC3E}">
        <p14:creationId xmlns:p14="http://schemas.microsoft.com/office/powerpoint/2010/main" val="2309587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extBox 1"/>
          <p:cNvSpPr txBox="1"/>
          <p:nvPr/>
        </p:nvSpPr>
        <p:spPr>
          <a:xfrm>
            <a:off x="584515" y="404665"/>
            <a:ext cx="8346927" cy="769441"/>
          </a:xfrm>
          <a:prstGeom prst="rect">
            <a:avLst/>
          </a:prstGeom>
          <a:noFill/>
        </p:spPr>
        <p:txBody>
          <a:bodyPr wrap="square" rtlCol="0">
            <a:spAutoFit/>
          </a:bodyPr>
          <a:lstStyle/>
          <a:p>
            <a:r>
              <a:rPr lang="en-US" sz="4400" b="1" dirty="0"/>
              <a:t>Potential Uses</a:t>
            </a:r>
          </a:p>
        </p:txBody>
      </p:sp>
      <p:sp>
        <p:nvSpPr>
          <p:cNvPr id="11" name="Rounded Rectangle 10"/>
          <p:cNvSpPr/>
          <p:nvPr/>
        </p:nvSpPr>
        <p:spPr>
          <a:xfrm>
            <a:off x="584515" y="1281176"/>
            <a:ext cx="3354373" cy="1559344"/>
          </a:xfrm>
          <a:prstGeom prst="roundRect">
            <a:avLst/>
          </a:prstGeom>
          <a:solidFill>
            <a:schemeClr val="accent3">
              <a:lumMod val="20000"/>
              <a:lumOff val="80000"/>
            </a:schemeClr>
          </a:solidFill>
          <a:effectLst>
            <a:outerShdw blurRad="63500" dist="50800" dir="4200000" algn="ctr" rotWithShape="0">
              <a:schemeClr val="bg1">
                <a:lumMod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sz="2000" dirty="0">
                <a:solidFill>
                  <a:prstClr val="black"/>
                </a:solidFill>
              </a:rPr>
              <a:t>Practically all learning can be documented via open badges (not just online learning)</a:t>
            </a:r>
          </a:p>
        </p:txBody>
      </p:sp>
      <p:sp>
        <p:nvSpPr>
          <p:cNvPr id="12" name="Rounded Rectangle 11"/>
          <p:cNvSpPr/>
          <p:nvPr/>
        </p:nvSpPr>
        <p:spPr>
          <a:xfrm>
            <a:off x="428498" y="4725144"/>
            <a:ext cx="4368485" cy="1971836"/>
          </a:xfrm>
          <a:prstGeom prst="roundRect">
            <a:avLst/>
          </a:prstGeom>
          <a:solidFill>
            <a:schemeClr val="accent1">
              <a:lumMod val="20000"/>
              <a:lumOff val="80000"/>
            </a:schemeClr>
          </a:solidFill>
          <a:effectLst>
            <a:outerShdw blurRad="63500" dist="50800" dir="4200000" algn="ctr" rotWithShape="0">
              <a:schemeClr val="bg1">
                <a:lumMod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sz="2000" dirty="0">
                <a:solidFill>
                  <a:schemeClr val="tx1"/>
                </a:solidFill>
              </a:rPr>
              <a:t>Competency badges </a:t>
            </a:r>
            <a:br>
              <a:rPr lang="en-US" sz="2000" dirty="0">
                <a:solidFill>
                  <a:schemeClr val="tx1"/>
                </a:solidFill>
              </a:rPr>
            </a:br>
            <a:r>
              <a:rPr lang="en-US" sz="2000" dirty="0">
                <a:solidFill>
                  <a:schemeClr val="tx1"/>
                </a:solidFill>
              </a:rPr>
              <a:t>might indicate levels </a:t>
            </a:r>
            <a:br>
              <a:rPr lang="en-US" sz="2000" dirty="0">
                <a:solidFill>
                  <a:schemeClr val="tx1"/>
                </a:solidFill>
              </a:rPr>
            </a:br>
            <a:r>
              <a:rPr lang="en-US" sz="2000" dirty="0">
                <a:solidFill>
                  <a:schemeClr val="tx1"/>
                </a:solidFill>
              </a:rPr>
              <a:t>(Basic, Advanced, etc.), related to something objective, like number of competencies in a framework addressed by a training event </a:t>
            </a:r>
          </a:p>
        </p:txBody>
      </p:sp>
      <p:sp>
        <p:nvSpPr>
          <p:cNvPr id="15" name="Rounded Rectangle 14"/>
          <p:cNvSpPr/>
          <p:nvPr/>
        </p:nvSpPr>
        <p:spPr>
          <a:xfrm>
            <a:off x="3470836" y="2155796"/>
            <a:ext cx="2964329" cy="1633245"/>
          </a:xfrm>
          <a:prstGeom prst="roundRect">
            <a:avLst/>
          </a:prstGeom>
          <a:solidFill>
            <a:schemeClr val="accent1">
              <a:lumMod val="20000"/>
              <a:lumOff val="80000"/>
            </a:schemeClr>
          </a:solidFill>
          <a:effectLst>
            <a:outerShdw blurRad="63500" dist="50800" dir="4200000" algn="ctr" rotWithShape="0">
              <a:schemeClr val="bg1">
                <a:lumMod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sz="2000" dirty="0">
                <a:solidFill>
                  <a:prstClr val="black"/>
                </a:solidFill>
              </a:rPr>
              <a:t>Badges given to organizations issuing X number of badges for a community</a:t>
            </a:r>
          </a:p>
        </p:txBody>
      </p:sp>
      <p:sp>
        <p:nvSpPr>
          <p:cNvPr id="16" name="Rounded Rectangle 15"/>
          <p:cNvSpPr/>
          <p:nvPr/>
        </p:nvSpPr>
        <p:spPr>
          <a:xfrm>
            <a:off x="194471" y="3140968"/>
            <a:ext cx="3042338" cy="1424602"/>
          </a:xfrm>
          <a:prstGeom prst="roundRect">
            <a:avLst/>
          </a:prstGeom>
          <a:solidFill>
            <a:schemeClr val="accent1">
              <a:lumMod val="20000"/>
              <a:lumOff val="80000"/>
            </a:schemeClr>
          </a:solidFill>
          <a:effectLst>
            <a:outerShdw blurRad="63500" dist="50800" dir="4200000" algn="ctr" rotWithShape="0">
              <a:schemeClr val="bg1">
                <a:lumMod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sz="2000" dirty="0">
                <a:solidFill>
                  <a:prstClr val="black"/>
                </a:solidFill>
              </a:rPr>
              <a:t>Badges could be issued for successful competency assessment outcomes</a:t>
            </a:r>
          </a:p>
        </p:txBody>
      </p:sp>
      <p:sp>
        <p:nvSpPr>
          <p:cNvPr id="13" name="Rounded Rectangle 12"/>
          <p:cNvSpPr/>
          <p:nvPr/>
        </p:nvSpPr>
        <p:spPr>
          <a:xfrm>
            <a:off x="3135571" y="3690752"/>
            <a:ext cx="2753533" cy="1538448"/>
          </a:xfrm>
          <a:prstGeom prst="roundRect">
            <a:avLst/>
          </a:prstGeom>
          <a:solidFill>
            <a:schemeClr val="accent3">
              <a:lumMod val="20000"/>
              <a:lumOff val="80000"/>
            </a:schemeClr>
          </a:solidFill>
          <a:effectLst>
            <a:outerShdw blurRad="63500" dist="50800" dir="4200000" algn="ctr" rotWithShape="0">
              <a:schemeClr val="bg1">
                <a:lumMod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sz="2000" dirty="0">
                <a:solidFill>
                  <a:prstClr val="black"/>
                </a:solidFill>
              </a:rPr>
              <a:t>Badges issued to institutions, like RTCs, after WMO external review?</a:t>
            </a:r>
          </a:p>
        </p:txBody>
      </p:sp>
      <p:sp>
        <p:nvSpPr>
          <p:cNvPr id="14" name="Rounded Rectangle 13"/>
          <p:cNvSpPr/>
          <p:nvPr/>
        </p:nvSpPr>
        <p:spPr>
          <a:xfrm>
            <a:off x="5350863" y="4196488"/>
            <a:ext cx="4126640" cy="2040825"/>
          </a:xfrm>
          <a:prstGeom prst="roundRect">
            <a:avLst/>
          </a:prstGeom>
          <a:solidFill>
            <a:schemeClr val="accent3">
              <a:lumMod val="20000"/>
              <a:lumOff val="80000"/>
            </a:schemeClr>
          </a:solidFill>
          <a:effectLst>
            <a:outerShdw blurRad="63500" dist="50800" dir="4200000" algn="ctr" rotWithShape="0">
              <a:schemeClr val="bg1">
                <a:lumMod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sz="2000" dirty="0">
                <a:solidFill>
                  <a:prstClr val="black"/>
                </a:solidFill>
              </a:rPr>
              <a:t>Award criteria, managed by the standard documentation procedures regulated by IMS, can help ensure consistent course quality among issuers</a:t>
            </a:r>
          </a:p>
        </p:txBody>
      </p:sp>
      <p:sp>
        <p:nvSpPr>
          <p:cNvPr id="18" name="Rounded Rectangle 17"/>
          <p:cNvSpPr/>
          <p:nvPr/>
        </p:nvSpPr>
        <p:spPr>
          <a:xfrm>
            <a:off x="5187026" y="241484"/>
            <a:ext cx="4090538" cy="1963381"/>
          </a:xfrm>
          <a:prstGeom prst="roundRect">
            <a:avLst/>
          </a:prstGeom>
          <a:solidFill>
            <a:schemeClr val="accent3">
              <a:lumMod val="20000"/>
              <a:lumOff val="80000"/>
            </a:schemeClr>
          </a:solidFill>
          <a:effectLst>
            <a:outerShdw blurRad="63500" dist="50800" dir="4200000" algn="ctr" rotWithShape="0">
              <a:schemeClr val="bg1">
                <a:lumMod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dirty="0">
                <a:solidFill>
                  <a:schemeClr val="tx1"/>
                </a:solidFill>
              </a:rPr>
              <a:t>Badges for WMO competencies might require standard documentation by the issuing institutions, indicating quality control </a:t>
            </a:r>
          </a:p>
        </p:txBody>
      </p:sp>
      <p:sp>
        <p:nvSpPr>
          <p:cNvPr id="17" name="Rounded Rectangle 16"/>
          <p:cNvSpPr/>
          <p:nvPr/>
        </p:nvSpPr>
        <p:spPr>
          <a:xfrm>
            <a:off x="6279147" y="1794996"/>
            <a:ext cx="3354373" cy="2459039"/>
          </a:xfrm>
          <a:prstGeom prst="roundRect">
            <a:avLst/>
          </a:prstGeom>
          <a:solidFill>
            <a:schemeClr val="accent1">
              <a:lumMod val="20000"/>
              <a:lumOff val="80000"/>
            </a:schemeClr>
          </a:solidFill>
          <a:effectLst>
            <a:outerShdw blurRad="63500" dist="50800" dir="4200000" algn="ctr" rotWithShape="0">
              <a:schemeClr val="bg1">
                <a:lumMod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sz="2000" dirty="0">
                <a:solidFill>
                  <a:prstClr val="black"/>
                </a:solidFill>
              </a:rPr>
              <a:t>Learning paths--smaller achievements might be indicated by smaller badges, but also lead to larger accumulative recognition (certificates or bigger badges)</a:t>
            </a:r>
          </a:p>
        </p:txBody>
      </p:sp>
    </p:spTree>
    <p:extLst>
      <p:ext uri="{BB962C8B-B14F-4D97-AF65-F5344CB8AC3E}">
        <p14:creationId xmlns:p14="http://schemas.microsoft.com/office/powerpoint/2010/main" val="1242265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extBox 1"/>
          <p:cNvSpPr txBox="1"/>
          <p:nvPr/>
        </p:nvSpPr>
        <p:spPr>
          <a:xfrm>
            <a:off x="818541" y="260648"/>
            <a:ext cx="8346927" cy="1446550"/>
          </a:xfrm>
          <a:prstGeom prst="rect">
            <a:avLst/>
          </a:prstGeom>
          <a:noFill/>
        </p:spPr>
        <p:txBody>
          <a:bodyPr wrap="square" rtlCol="0">
            <a:spAutoFit/>
          </a:bodyPr>
          <a:lstStyle/>
          <a:p>
            <a:r>
              <a:rPr lang="en-US" sz="4400" b="1" dirty="0"/>
              <a:t>Some challenges for WMO to use Open Badges? </a:t>
            </a:r>
          </a:p>
        </p:txBody>
      </p:sp>
      <p:sp>
        <p:nvSpPr>
          <p:cNvPr id="9" name="Rounded Rectangle 8"/>
          <p:cNvSpPr/>
          <p:nvPr/>
        </p:nvSpPr>
        <p:spPr>
          <a:xfrm>
            <a:off x="818541" y="2060849"/>
            <a:ext cx="3354373" cy="1665161"/>
          </a:xfrm>
          <a:prstGeom prst="roundRect">
            <a:avLst/>
          </a:prstGeom>
          <a:solidFill>
            <a:schemeClr val="accent4">
              <a:lumMod val="20000"/>
              <a:lumOff val="80000"/>
            </a:schemeClr>
          </a:solidFill>
          <a:effectLst>
            <a:outerShdw blurRad="63500" dist="50800" dir="4200000" algn="ctr" rotWithShape="0">
              <a:schemeClr val="bg1">
                <a:lumMod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sz="2000" dirty="0">
                <a:solidFill>
                  <a:prstClr val="black"/>
                </a:solidFill>
              </a:rPr>
              <a:t>How to ensure that the Open Badges issued are deemed worthy of recognition, that there is substance behind them </a:t>
            </a:r>
          </a:p>
        </p:txBody>
      </p:sp>
      <p:sp>
        <p:nvSpPr>
          <p:cNvPr id="10" name="Rounded Rectangle 9"/>
          <p:cNvSpPr/>
          <p:nvPr/>
        </p:nvSpPr>
        <p:spPr>
          <a:xfrm>
            <a:off x="1364602" y="3820555"/>
            <a:ext cx="4408537" cy="1224136"/>
          </a:xfrm>
          <a:prstGeom prst="roundRect">
            <a:avLst/>
          </a:prstGeom>
          <a:solidFill>
            <a:srgbClr val="FFFFCC"/>
          </a:solidFill>
          <a:effectLst>
            <a:outerShdw blurRad="63500" dist="50800" dir="4200000" algn="ctr" rotWithShape="0">
              <a:schemeClr val="bg1">
                <a:lumMod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sz="2000" dirty="0">
                <a:solidFill>
                  <a:prstClr val="black"/>
                </a:solidFill>
              </a:rPr>
              <a:t>WMO is not a certification body of training or education, but a creator of standardized processes </a:t>
            </a:r>
            <a:endParaRPr lang="en-US" sz="2000" dirty="0">
              <a:solidFill>
                <a:srgbClr val="FF0000"/>
              </a:solidFill>
            </a:endParaRPr>
          </a:p>
        </p:txBody>
      </p:sp>
      <p:sp>
        <p:nvSpPr>
          <p:cNvPr id="11" name="Rounded Rectangle 10"/>
          <p:cNvSpPr/>
          <p:nvPr/>
        </p:nvSpPr>
        <p:spPr>
          <a:xfrm>
            <a:off x="5811095" y="5044691"/>
            <a:ext cx="2886321" cy="1338876"/>
          </a:xfrm>
          <a:prstGeom prst="roundRect">
            <a:avLst/>
          </a:prstGeom>
          <a:solidFill>
            <a:srgbClr val="FFFFCC"/>
          </a:solidFill>
          <a:effectLst>
            <a:outerShdw blurRad="63500" dist="50800" dir="4200000" algn="ctr" rotWithShape="0">
              <a:schemeClr val="bg1">
                <a:lumMod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sz="2000" dirty="0">
                <a:solidFill>
                  <a:prstClr val="black"/>
                </a:solidFill>
              </a:rPr>
              <a:t>Overcoming the tradition of a signed, paper certificate</a:t>
            </a:r>
          </a:p>
        </p:txBody>
      </p:sp>
      <p:sp>
        <p:nvSpPr>
          <p:cNvPr id="13" name="Rounded Rectangle 12"/>
          <p:cNvSpPr/>
          <p:nvPr/>
        </p:nvSpPr>
        <p:spPr>
          <a:xfrm>
            <a:off x="4289926" y="1788632"/>
            <a:ext cx="3354373" cy="1302867"/>
          </a:xfrm>
          <a:prstGeom prst="roundRect">
            <a:avLst/>
          </a:prstGeom>
          <a:solidFill>
            <a:srgbClr val="FFFFCC"/>
          </a:solidFill>
          <a:effectLst>
            <a:outerShdw blurRad="63500" dist="50800" dir="4200000" algn="ctr" rotWithShape="0">
              <a:schemeClr val="bg1">
                <a:lumMod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sz="2000" dirty="0">
                <a:solidFill>
                  <a:prstClr val="black"/>
                </a:solidFill>
              </a:rPr>
              <a:t>Gaining mutual recognition of badges by organizations involved</a:t>
            </a:r>
          </a:p>
        </p:txBody>
      </p:sp>
      <p:sp>
        <p:nvSpPr>
          <p:cNvPr id="12" name="Rounded Rectangle 11"/>
          <p:cNvSpPr/>
          <p:nvPr/>
        </p:nvSpPr>
        <p:spPr>
          <a:xfrm>
            <a:off x="5577069" y="2987976"/>
            <a:ext cx="3354373" cy="1665161"/>
          </a:xfrm>
          <a:prstGeom prst="roundRect">
            <a:avLst/>
          </a:prstGeom>
          <a:solidFill>
            <a:schemeClr val="accent4">
              <a:lumMod val="20000"/>
              <a:lumOff val="80000"/>
            </a:schemeClr>
          </a:solidFill>
          <a:effectLst>
            <a:outerShdw blurRad="63500" dist="50800" dir="4200000" algn="ctr" rotWithShape="0">
              <a:schemeClr val="bg1">
                <a:lumMod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sz="2000" dirty="0">
                <a:solidFill>
                  <a:schemeClr val="tx1"/>
                </a:solidFill>
              </a:rPr>
              <a:t>Establishing common quality standards behind the badges through the entire system</a:t>
            </a:r>
          </a:p>
        </p:txBody>
      </p:sp>
      <p:sp>
        <p:nvSpPr>
          <p:cNvPr id="4" name="TextBox 3"/>
          <p:cNvSpPr txBox="1"/>
          <p:nvPr/>
        </p:nvSpPr>
        <p:spPr>
          <a:xfrm>
            <a:off x="5889105" y="1160238"/>
            <a:ext cx="2572307" cy="369332"/>
          </a:xfrm>
          <a:prstGeom prst="rect">
            <a:avLst/>
          </a:prstGeom>
          <a:noFill/>
        </p:spPr>
        <p:txBody>
          <a:bodyPr wrap="none" rtlCol="0">
            <a:spAutoFit/>
          </a:bodyPr>
          <a:lstStyle/>
          <a:p>
            <a:r>
              <a:rPr lang="en-US" b="1" dirty="0"/>
              <a:t>(help us overcome them)</a:t>
            </a:r>
            <a:endParaRPr lang="en-US" dirty="0"/>
          </a:p>
        </p:txBody>
      </p:sp>
      <p:sp>
        <p:nvSpPr>
          <p:cNvPr id="14" name="Rounded Rectangle 13"/>
          <p:cNvSpPr/>
          <p:nvPr/>
        </p:nvSpPr>
        <p:spPr>
          <a:xfrm>
            <a:off x="818541" y="5157193"/>
            <a:ext cx="3822425" cy="1410884"/>
          </a:xfrm>
          <a:prstGeom prst="roundRect">
            <a:avLst/>
          </a:prstGeom>
          <a:solidFill>
            <a:schemeClr val="accent4">
              <a:lumMod val="20000"/>
              <a:lumOff val="80000"/>
            </a:schemeClr>
          </a:solidFill>
          <a:effectLst>
            <a:outerShdw blurRad="63500" dist="50800" dir="4200000" algn="ctr" rotWithShape="0">
              <a:schemeClr val="bg1">
                <a:lumMod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sz="2000" dirty="0">
                <a:solidFill>
                  <a:prstClr val="black"/>
                </a:solidFill>
              </a:rPr>
              <a:t>How to ensure rigor of the badge creation (standard, regulated documentation procedures)</a:t>
            </a:r>
          </a:p>
        </p:txBody>
      </p:sp>
    </p:spTree>
    <p:extLst>
      <p:ext uri="{BB962C8B-B14F-4D97-AF65-F5344CB8AC3E}">
        <p14:creationId xmlns:p14="http://schemas.microsoft.com/office/powerpoint/2010/main" val="1242265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TextBox 3"/>
          <p:cNvSpPr txBox="1"/>
          <p:nvPr/>
        </p:nvSpPr>
        <p:spPr>
          <a:xfrm>
            <a:off x="740532" y="356619"/>
            <a:ext cx="8424936" cy="923330"/>
          </a:xfrm>
          <a:prstGeom prst="rect">
            <a:avLst/>
          </a:prstGeom>
          <a:noFill/>
        </p:spPr>
        <p:txBody>
          <a:bodyPr wrap="square" rtlCol="0">
            <a:spAutoFit/>
          </a:bodyPr>
          <a:lstStyle/>
          <a:p>
            <a:pPr algn="ctr"/>
            <a:r>
              <a:rPr lang="en-US" sz="5400" b="1" dirty="0"/>
              <a:t>What are Open Badges?</a:t>
            </a:r>
            <a:endParaRPr lang="en-US" sz="4400" b="1" dirty="0"/>
          </a:p>
        </p:txBody>
      </p:sp>
      <p:sp>
        <p:nvSpPr>
          <p:cNvPr id="14" name="Rounded Rectangle 13"/>
          <p:cNvSpPr/>
          <p:nvPr/>
        </p:nvSpPr>
        <p:spPr>
          <a:xfrm>
            <a:off x="233476" y="2136126"/>
            <a:ext cx="3159351" cy="1665161"/>
          </a:xfrm>
          <a:prstGeom prst="roundRect">
            <a:avLst/>
          </a:prstGeom>
          <a:solidFill>
            <a:schemeClr val="accent4">
              <a:lumMod val="20000"/>
              <a:lumOff val="80000"/>
            </a:schemeClr>
          </a:solidFill>
          <a:effectLst>
            <a:outerShdw blurRad="63500" dist="50800" dir="4200000" algn="ctr" rotWithShape="0">
              <a:schemeClr val="bg1">
                <a:lumMod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sz="2000" dirty="0">
                <a:solidFill>
                  <a:prstClr val="black"/>
                </a:solidFill>
              </a:rPr>
              <a:t>A free and open </a:t>
            </a:r>
            <a:r>
              <a:rPr lang="en-US" sz="2000" b="1" dirty="0">
                <a:solidFill>
                  <a:prstClr val="black"/>
                </a:solidFill>
              </a:rPr>
              <a:t>technical standard </a:t>
            </a:r>
            <a:r>
              <a:rPr lang="en-US" sz="2000" dirty="0">
                <a:solidFill>
                  <a:prstClr val="black"/>
                </a:solidFill>
              </a:rPr>
              <a:t>that can be used by any organization or society institutions.</a:t>
            </a:r>
          </a:p>
        </p:txBody>
      </p:sp>
      <p:sp>
        <p:nvSpPr>
          <p:cNvPr id="2" name="Rounded Rectangle 1"/>
          <p:cNvSpPr/>
          <p:nvPr/>
        </p:nvSpPr>
        <p:spPr>
          <a:xfrm>
            <a:off x="3080792" y="1322340"/>
            <a:ext cx="3978442" cy="1962645"/>
          </a:xfrm>
          <a:prstGeom prst="roundRect">
            <a:avLst/>
          </a:prstGeom>
          <a:solidFill>
            <a:schemeClr val="accent2">
              <a:lumMod val="20000"/>
              <a:lumOff val="80000"/>
            </a:schemeClr>
          </a:solidFill>
          <a:effectLst>
            <a:outerShdw blurRad="63500" dist="50800" dir="4200000" algn="ctr" rotWithShape="0">
              <a:schemeClr val="bg1">
                <a:lumMod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sz="2000" dirty="0">
                <a:solidFill>
                  <a:prstClr val="black"/>
                </a:solidFill>
              </a:rPr>
              <a:t>Open badges are “</a:t>
            </a:r>
            <a:r>
              <a:rPr lang="en-US" sz="2000" b="1" dirty="0">
                <a:solidFill>
                  <a:prstClr val="black"/>
                </a:solidFill>
              </a:rPr>
              <a:t>micro-credentials</a:t>
            </a:r>
            <a:r>
              <a:rPr lang="en-US" sz="2000" dirty="0">
                <a:solidFill>
                  <a:prstClr val="black"/>
                </a:solidFill>
              </a:rPr>
              <a:t>” that demonstrate accomplishment, developed skills, community-recognized qualities, or interests. </a:t>
            </a:r>
          </a:p>
        </p:txBody>
      </p:sp>
      <p:sp>
        <p:nvSpPr>
          <p:cNvPr id="13" name="Rounded Rectangle 12"/>
          <p:cNvSpPr/>
          <p:nvPr/>
        </p:nvSpPr>
        <p:spPr>
          <a:xfrm>
            <a:off x="6747199" y="1700808"/>
            <a:ext cx="2883647" cy="2304256"/>
          </a:xfrm>
          <a:prstGeom prst="roundRect">
            <a:avLst/>
          </a:prstGeom>
          <a:solidFill>
            <a:schemeClr val="accent4">
              <a:lumMod val="20000"/>
              <a:lumOff val="80000"/>
            </a:schemeClr>
          </a:solidFill>
          <a:effectLst>
            <a:outerShdw blurRad="63500" dist="50800" dir="4200000" algn="ctr" rotWithShape="0">
              <a:schemeClr val="bg1">
                <a:lumMod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sz="2000" dirty="0">
                <a:solidFill>
                  <a:prstClr val="black"/>
                </a:solidFill>
              </a:rPr>
              <a:t>Badges are </a:t>
            </a:r>
            <a:r>
              <a:rPr lang="en-US" sz="2000" b="1" dirty="0">
                <a:solidFill>
                  <a:prstClr val="black"/>
                </a:solidFill>
              </a:rPr>
              <a:t>combinable</a:t>
            </a:r>
            <a:r>
              <a:rPr lang="en-US" sz="2000" dirty="0">
                <a:solidFill>
                  <a:prstClr val="black"/>
                </a:solidFill>
              </a:rPr>
              <a:t> -- multiple badges from different issuers to form their collection -- a complete story of achievements. </a:t>
            </a:r>
          </a:p>
        </p:txBody>
      </p:sp>
      <p:sp>
        <p:nvSpPr>
          <p:cNvPr id="15" name="Rounded Rectangle 14"/>
          <p:cNvSpPr/>
          <p:nvPr/>
        </p:nvSpPr>
        <p:spPr>
          <a:xfrm>
            <a:off x="233476" y="4290080"/>
            <a:ext cx="3408667" cy="1836396"/>
          </a:xfrm>
          <a:prstGeom prst="roundRect">
            <a:avLst/>
          </a:prstGeom>
          <a:solidFill>
            <a:schemeClr val="tx2">
              <a:lumMod val="20000"/>
              <a:lumOff val="80000"/>
            </a:schemeClr>
          </a:solidFill>
          <a:effectLst>
            <a:outerShdw blurRad="63500" dist="50800" dir="4200000" algn="ctr" rotWithShape="0">
              <a:schemeClr val="bg1">
                <a:lumMod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sz="2000" dirty="0">
                <a:solidFill>
                  <a:prstClr val="black"/>
                </a:solidFill>
              </a:rPr>
              <a:t>Badges are </a:t>
            </a:r>
            <a:r>
              <a:rPr lang="en-US" sz="2000" b="1" dirty="0">
                <a:solidFill>
                  <a:prstClr val="black"/>
                </a:solidFill>
              </a:rPr>
              <a:t>transferable</a:t>
            </a:r>
            <a:r>
              <a:rPr lang="en-US" sz="2000" dirty="0">
                <a:solidFill>
                  <a:prstClr val="black"/>
                </a:solidFill>
              </a:rPr>
              <a:t>--they can be accessed in many contexts and preserved into the future, both online and offline. </a:t>
            </a:r>
          </a:p>
        </p:txBody>
      </p:sp>
      <p:sp>
        <p:nvSpPr>
          <p:cNvPr id="12" name="Rounded Rectangle 11"/>
          <p:cNvSpPr/>
          <p:nvPr/>
        </p:nvSpPr>
        <p:spPr>
          <a:xfrm>
            <a:off x="3392827" y="5085185"/>
            <a:ext cx="3900433" cy="1562083"/>
          </a:xfrm>
          <a:prstGeom prst="roundRect">
            <a:avLst/>
          </a:prstGeom>
          <a:solidFill>
            <a:schemeClr val="accent2">
              <a:lumMod val="20000"/>
              <a:lumOff val="80000"/>
            </a:schemeClr>
          </a:solidFill>
          <a:effectLst>
            <a:outerShdw blurRad="63500" dist="50800" dir="4200000" algn="ctr" rotWithShape="0">
              <a:schemeClr val="bg1">
                <a:lumMod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sz="2000" dirty="0">
                <a:solidFill>
                  <a:schemeClr val="tx1"/>
                </a:solidFill>
              </a:rPr>
              <a:t>Can be centrally </a:t>
            </a:r>
            <a:r>
              <a:rPr lang="en-US" sz="2000" b="1" dirty="0">
                <a:solidFill>
                  <a:schemeClr val="tx1"/>
                </a:solidFill>
              </a:rPr>
              <a:t>monitored and administrated</a:t>
            </a:r>
            <a:r>
              <a:rPr lang="en-US" sz="2000" dirty="0">
                <a:solidFill>
                  <a:schemeClr val="tx1"/>
                </a:solidFill>
              </a:rPr>
              <a:t>, yet allow issuance by any qualified institution. </a:t>
            </a:r>
          </a:p>
        </p:txBody>
      </p:sp>
      <p:sp>
        <p:nvSpPr>
          <p:cNvPr id="16" name="Rounded Rectangle 15"/>
          <p:cNvSpPr/>
          <p:nvPr/>
        </p:nvSpPr>
        <p:spPr>
          <a:xfrm>
            <a:off x="6981225" y="4581129"/>
            <a:ext cx="2649621" cy="1642801"/>
          </a:xfrm>
          <a:prstGeom prst="roundRect">
            <a:avLst/>
          </a:prstGeom>
          <a:solidFill>
            <a:schemeClr val="tx2">
              <a:lumMod val="20000"/>
              <a:lumOff val="80000"/>
            </a:schemeClr>
          </a:solidFill>
          <a:effectLst>
            <a:outerShdw blurRad="63500" dist="50800" dir="4200000" algn="ctr" rotWithShape="0">
              <a:schemeClr val="bg1">
                <a:lumMod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sz="2000" dirty="0">
                <a:solidFill>
                  <a:prstClr val="black"/>
                </a:solidFill>
              </a:rPr>
              <a:t>Badges can be used as awards for </a:t>
            </a:r>
            <a:r>
              <a:rPr lang="en-US" sz="2000" b="1" dirty="0">
                <a:solidFill>
                  <a:prstClr val="black"/>
                </a:solidFill>
              </a:rPr>
              <a:t>formal, non-formal and informal </a:t>
            </a:r>
            <a:r>
              <a:rPr lang="en-US" sz="2000" dirty="0">
                <a:solidFill>
                  <a:prstClr val="black"/>
                </a:solidFill>
              </a:rPr>
              <a:t>learning.</a:t>
            </a:r>
          </a:p>
        </p:txBody>
      </p:sp>
      <p:sp>
        <p:nvSpPr>
          <p:cNvPr id="17" name="Rounded Rectangle 16"/>
          <p:cNvSpPr/>
          <p:nvPr/>
        </p:nvSpPr>
        <p:spPr>
          <a:xfrm>
            <a:off x="3704861" y="3630352"/>
            <a:ext cx="2973412" cy="944488"/>
          </a:xfrm>
          <a:prstGeom prst="roundRect">
            <a:avLst/>
          </a:prstGeom>
          <a:solidFill>
            <a:srgbClr val="FFC819"/>
          </a:solidFill>
          <a:effectLst>
            <a:outerShdw blurRad="63500" dist="50800" dir="4200000" algn="ctr" rotWithShape="0">
              <a:schemeClr val="bg1">
                <a:lumMod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r>
              <a:rPr lang="en-US" sz="2800" b="1" dirty="0">
                <a:solidFill>
                  <a:prstClr val="black"/>
                </a:solidFill>
              </a:rPr>
              <a:t>Open Badges are motivating!</a:t>
            </a:r>
          </a:p>
        </p:txBody>
      </p:sp>
    </p:spTree>
    <p:extLst>
      <p:ext uri="{BB962C8B-B14F-4D97-AF65-F5344CB8AC3E}">
        <p14:creationId xmlns:p14="http://schemas.microsoft.com/office/powerpoint/2010/main" val="1523208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TextBox 3"/>
          <p:cNvSpPr txBox="1"/>
          <p:nvPr/>
        </p:nvSpPr>
        <p:spPr>
          <a:xfrm>
            <a:off x="194471" y="283296"/>
            <a:ext cx="9361040" cy="769441"/>
          </a:xfrm>
          <a:prstGeom prst="rect">
            <a:avLst/>
          </a:prstGeom>
          <a:noFill/>
        </p:spPr>
        <p:txBody>
          <a:bodyPr wrap="square" rtlCol="0">
            <a:spAutoFit/>
          </a:bodyPr>
          <a:lstStyle/>
          <a:p>
            <a:pPr algn="r"/>
            <a:r>
              <a:rPr lang="en-US" sz="4400" b="1" dirty="0"/>
              <a:t>Why not just certificates/diplomas?</a:t>
            </a:r>
            <a:endParaRPr lang="en-US" sz="3600" b="1" dirty="0"/>
          </a:p>
        </p:txBody>
      </p:sp>
      <p:graphicFrame>
        <p:nvGraphicFramePr>
          <p:cNvPr id="3" name="Diagram 2"/>
          <p:cNvGraphicFramePr/>
          <p:nvPr>
            <p:extLst>
              <p:ext uri="{D42A27DB-BD31-4B8C-83A1-F6EECF244321}">
                <p14:modId xmlns:p14="http://schemas.microsoft.com/office/powerpoint/2010/main" val="1962616332"/>
              </p:ext>
            </p:extLst>
          </p:nvPr>
        </p:nvGraphicFramePr>
        <p:xfrm>
          <a:off x="840872" y="1412777"/>
          <a:ext cx="8558622" cy="5078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147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pic>
        <p:nvPicPr>
          <p:cNvPr id="1026" name="Picture 2" descr="Flow Diagram"/>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8213" y="1556792"/>
            <a:ext cx="8943975" cy="45148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40532" y="356620"/>
            <a:ext cx="8424936" cy="1661993"/>
          </a:xfrm>
          <a:prstGeom prst="rect">
            <a:avLst/>
          </a:prstGeom>
          <a:noFill/>
        </p:spPr>
        <p:txBody>
          <a:bodyPr wrap="square" rtlCol="0">
            <a:spAutoFit/>
          </a:bodyPr>
          <a:lstStyle/>
          <a:p>
            <a:pPr algn="ctr"/>
            <a:r>
              <a:rPr lang="en-US" sz="5400" b="1" dirty="0"/>
              <a:t>How Open Badges work</a:t>
            </a:r>
            <a:br>
              <a:rPr lang="en-US" sz="5400" b="1" dirty="0"/>
            </a:br>
            <a:r>
              <a:rPr lang="en-US" sz="4400" b="1" dirty="0"/>
              <a:t>(in a nutshell)</a:t>
            </a:r>
          </a:p>
        </p:txBody>
      </p:sp>
      <p:sp>
        <p:nvSpPr>
          <p:cNvPr id="2" name="Rounded Rectangle 1"/>
          <p:cNvSpPr/>
          <p:nvPr/>
        </p:nvSpPr>
        <p:spPr>
          <a:xfrm>
            <a:off x="2364531" y="4860693"/>
            <a:ext cx="1276506" cy="12961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Many sources of Open Badges</a:t>
            </a:r>
          </a:p>
        </p:txBody>
      </p:sp>
      <p:sp>
        <p:nvSpPr>
          <p:cNvPr id="5" name="Rounded Rectangle 4"/>
          <p:cNvSpPr/>
          <p:nvPr/>
        </p:nvSpPr>
        <p:spPr>
          <a:xfrm>
            <a:off x="3872880" y="4365104"/>
            <a:ext cx="1718521" cy="181012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Open Badges stored in “Backpacks,” displayed in personal and social media sites</a:t>
            </a:r>
          </a:p>
        </p:txBody>
      </p:sp>
      <p:sp>
        <p:nvSpPr>
          <p:cNvPr id="6" name="Rounded Rectangle 5"/>
          <p:cNvSpPr/>
          <p:nvPr/>
        </p:nvSpPr>
        <p:spPr>
          <a:xfrm>
            <a:off x="5817096" y="4708210"/>
            <a:ext cx="1656888" cy="147616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Open Badges used for job opportunities and personal recognition</a:t>
            </a:r>
          </a:p>
        </p:txBody>
      </p:sp>
      <p:sp>
        <p:nvSpPr>
          <p:cNvPr id="4" name="TextBox 3"/>
          <p:cNvSpPr txBox="1"/>
          <p:nvPr/>
        </p:nvSpPr>
        <p:spPr>
          <a:xfrm>
            <a:off x="6932521" y="6434578"/>
            <a:ext cx="2567306" cy="338554"/>
          </a:xfrm>
          <a:prstGeom prst="rect">
            <a:avLst/>
          </a:prstGeom>
          <a:noFill/>
        </p:spPr>
        <p:txBody>
          <a:bodyPr wrap="none" rtlCol="0">
            <a:spAutoFit/>
          </a:bodyPr>
          <a:lstStyle/>
          <a:p>
            <a:r>
              <a:rPr lang="en-US" sz="1600" dirty="0"/>
              <a:t>Mozilla Foundation, 2012-13</a:t>
            </a:r>
          </a:p>
        </p:txBody>
      </p:sp>
    </p:spTree>
    <p:extLst>
      <p:ext uri="{BB962C8B-B14F-4D97-AF65-F5344CB8AC3E}">
        <p14:creationId xmlns:p14="http://schemas.microsoft.com/office/powerpoint/2010/main" val="1467374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pic>
        <p:nvPicPr>
          <p:cNvPr id="1026" name="Picture 2" descr="Properties of Open Badges"/>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38542" y="1573395"/>
            <a:ext cx="8020248" cy="451138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236810" y="6237312"/>
            <a:ext cx="5752729" cy="307777"/>
          </a:xfrm>
          <a:prstGeom prst="rect">
            <a:avLst/>
          </a:prstGeom>
          <a:noFill/>
        </p:spPr>
        <p:txBody>
          <a:bodyPr wrap="none" rtlCol="0">
            <a:spAutoFit/>
          </a:bodyPr>
          <a:lstStyle/>
          <a:p>
            <a:r>
              <a:rPr lang="en-US" sz="1400" dirty="0">
                <a:hlinkClick r:id="rId3"/>
              </a:rPr>
              <a:t>Properties of Open Badges</a:t>
            </a:r>
            <a:r>
              <a:rPr lang="en-US" sz="1400" dirty="0"/>
              <a:t> by </a:t>
            </a:r>
            <a:r>
              <a:rPr lang="en-US" sz="1400" dirty="0">
                <a:hlinkClick r:id="rId4"/>
              </a:rPr>
              <a:t>@</a:t>
            </a:r>
            <a:r>
              <a:rPr lang="en-US" sz="1400" dirty="0" err="1">
                <a:hlinkClick r:id="rId4"/>
              </a:rPr>
              <a:t>bryanMMathers</a:t>
            </a:r>
            <a:r>
              <a:rPr lang="en-US" sz="1400" dirty="0"/>
              <a:t> is </a:t>
            </a:r>
            <a:r>
              <a:rPr lang="en-US" sz="1400" dirty="0" err="1"/>
              <a:t>licenced</a:t>
            </a:r>
            <a:r>
              <a:rPr lang="en-US" sz="1400" dirty="0"/>
              <a:t> under </a:t>
            </a:r>
            <a:r>
              <a:rPr lang="en-US" sz="1400" dirty="0">
                <a:hlinkClick r:id="rId5"/>
              </a:rPr>
              <a:t>CC-BY-ND</a:t>
            </a:r>
            <a:endParaRPr lang="en-US" sz="1400" dirty="0"/>
          </a:p>
        </p:txBody>
      </p:sp>
      <p:sp>
        <p:nvSpPr>
          <p:cNvPr id="5" name="TextBox 4"/>
          <p:cNvSpPr txBox="1"/>
          <p:nvPr/>
        </p:nvSpPr>
        <p:spPr>
          <a:xfrm>
            <a:off x="740532" y="356619"/>
            <a:ext cx="8424936" cy="923330"/>
          </a:xfrm>
          <a:prstGeom prst="rect">
            <a:avLst/>
          </a:prstGeom>
          <a:noFill/>
        </p:spPr>
        <p:txBody>
          <a:bodyPr wrap="square" rtlCol="0">
            <a:spAutoFit/>
          </a:bodyPr>
          <a:lstStyle/>
          <a:p>
            <a:pPr algn="ctr"/>
            <a:r>
              <a:rPr lang="en-US" sz="5400" b="1" dirty="0"/>
              <a:t>Properties of Open Badges</a:t>
            </a:r>
            <a:endParaRPr lang="en-US" sz="4400" b="1" dirty="0"/>
          </a:p>
        </p:txBody>
      </p:sp>
    </p:spTree>
    <p:extLst>
      <p:ext uri="{BB962C8B-B14F-4D97-AF65-F5344CB8AC3E}">
        <p14:creationId xmlns:p14="http://schemas.microsoft.com/office/powerpoint/2010/main" val="2907193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pic>
        <p:nvPicPr>
          <p:cNvPr id="2050" name="Picture 2" descr="Badges Ecosystem Infographic"/>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29651" y="1556792"/>
            <a:ext cx="8027431" cy="433978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860879" y="6296322"/>
            <a:ext cx="5096203" cy="369332"/>
          </a:xfrm>
          <a:prstGeom prst="rect">
            <a:avLst/>
          </a:prstGeom>
          <a:noFill/>
        </p:spPr>
        <p:txBody>
          <a:bodyPr wrap="none" rtlCol="0">
            <a:spAutoFit/>
          </a:bodyPr>
          <a:lstStyle/>
          <a:p>
            <a:r>
              <a:rPr lang="en-US" sz="1200" dirty="0"/>
              <a:t>The Open Badges Ecosystem (by Erik Knutson, Concentric Sky, licensed CC-BY</a:t>
            </a:r>
            <a:r>
              <a:rPr lang="en-US" dirty="0"/>
              <a:t>) </a:t>
            </a:r>
          </a:p>
        </p:txBody>
      </p:sp>
      <p:sp>
        <p:nvSpPr>
          <p:cNvPr id="4" name="TextBox 3"/>
          <p:cNvSpPr txBox="1"/>
          <p:nvPr/>
        </p:nvSpPr>
        <p:spPr>
          <a:xfrm>
            <a:off x="350488" y="356619"/>
            <a:ext cx="9031277" cy="923330"/>
          </a:xfrm>
          <a:prstGeom prst="rect">
            <a:avLst/>
          </a:prstGeom>
          <a:noFill/>
        </p:spPr>
        <p:txBody>
          <a:bodyPr wrap="square" rtlCol="0">
            <a:spAutoFit/>
          </a:bodyPr>
          <a:lstStyle/>
          <a:p>
            <a:pPr algn="ctr"/>
            <a:r>
              <a:rPr lang="en-US" sz="5400" b="1" dirty="0"/>
              <a:t>The Open Badge Ecosystem</a:t>
            </a:r>
          </a:p>
        </p:txBody>
      </p:sp>
    </p:spTree>
    <p:extLst>
      <p:ext uri="{BB962C8B-B14F-4D97-AF65-F5344CB8AC3E}">
        <p14:creationId xmlns:p14="http://schemas.microsoft.com/office/powerpoint/2010/main" val="3369574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6152" name="Picture 8" descr="http://68.media.tumblr.com/823ea32cb9bfb4845b60918893bb68a0/tumblr_mjo47aWfbA1qfzgweo1_r1_1280.p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28982" y="548680"/>
            <a:ext cx="7496426" cy="562232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6150" name="Picture 6" descr="Creative Commons Licen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5654" y="6488956"/>
            <a:ext cx="908050" cy="295275"/>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http://static.tumblr.com/hihouvw/M2amb3brn/classhack.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7243" y="6419949"/>
            <a:ext cx="1372394" cy="381001"/>
          </a:xfrm>
          <a:prstGeom prst="rect">
            <a:avLst/>
          </a:prstGeom>
          <a:solidFill>
            <a:schemeClr val="bg2">
              <a:lumMod val="50000"/>
            </a:schemeClr>
          </a:solidFill>
        </p:spPr>
      </p:pic>
    </p:spTree>
    <p:extLst>
      <p:ext uri="{BB962C8B-B14F-4D97-AF65-F5344CB8AC3E}">
        <p14:creationId xmlns:p14="http://schemas.microsoft.com/office/powerpoint/2010/main" val="3295887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515" y="356621"/>
            <a:ext cx="4480190" cy="6113783"/>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5655078" y="188640"/>
            <a:ext cx="3978442" cy="1446550"/>
          </a:xfrm>
          <a:prstGeom prst="rect">
            <a:avLst/>
          </a:prstGeom>
          <a:noFill/>
        </p:spPr>
        <p:txBody>
          <a:bodyPr wrap="square" rtlCol="0">
            <a:spAutoFit/>
          </a:bodyPr>
          <a:lstStyle/>
          <a:p>
            <a:pPr algn="r"/>
            <a:r>
              <a:rPr lang="en-US" sz="4400" b="1" dirty="0"/>
              <a:t>Badge set up </a:t>
            </a:r>
            <a:br>
              <a:rPr lang="en-US" sz="4400" b="1" dirty="0"/>
            </a:br>
            <a:r>
              <a:rPr lang="en-US" sz="4400" b="1" dirty="0"/>
              <a:t>in Moodle</a:t>
            </a:r>
          </a:p>
        </p:txBody>
      </p:sp>
      <p:sp>
        <p:nvSpPr>
          <p:cNvPr id="6" name="TextBox 5"/>
          <p:cNvSpPr txBox="1"/>
          <p:nvPr/>
        </p:nvSpPr>
        <p:spPr>
          <a:xfrm>
            <a:off x="6172092" y="1979548"/>
            <a:ext cx="2861937" cy="369332"/>
          </a:xfrm>
          <a:prstGeom prst="rect">
            <a:avLst/>
          </a:prstGeom>
          <a:solidFill>
            <a:schemeClr val="accent1">
              <a:lumMod val="60000"/>
              <a:lumOff val="40000"/>
            </a:schemeClr>
          </a:solidFill>
        </p:spPr>
        <p:txBody>
          <a:bodyPr wrap="none" rtlCol="0">
            <a:spAutoFit/>
          </a:bodyPr>
          <a:lstStyle/>
          <a:p>
            <a:r>
              <a:rPr lang="en-US" dirty="0"/>
              <a:t>Badge name and description</a:t>
            </a:r>
          </a:p>
        </p:txBody>
      </p:sp>
      <p:sp>
        <p:nvSpPr>
          <p:cNvPr id="13" name="Right Bracket 12"/>
          <p:cNvSpPr/>
          <p:nvPr/>
        </p:nvSpPr>
        <p:spPr>
          <a:xfrm>
            <a:off x="5580447" y="1628800"/>
            <a:ext cx="386666" cy="961256"/>
          </a:xfrm>
          <a:prstGeom prst="rightBracket">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ight Bracket 13"/>
          <p:cNvSpPr/>
          <p:nvPr/>
        </p:nvSpPr>
        <p:spPr>
          <a:xfrm>
            <a:off x="5592953" y="2626752"/>
            <a:ext cx="386666" cy="607432"/>
          </a:xfrm>
          <a:prstGeom prst="rightBracket">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ight Bracket 14"/>
          <p:cNvSpPr/>
          <p:nvPr/>
        </p:nvSpPr>
        <p:spPr>
          <a:xfrm>
            <a:off x="5580447" y="3284984"/>
            <a:ext cx="386666" cy="504056"/>
          </a:xfrm>
          <a:prstGeom prst="rightBracket">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ight Bracket 15"/>
          <p:cNvSpPr/>
          <p:nvPr/>
        </p:nvSpPr>
        <p:spPr>
          <a:xfrm>
            <a:off x="5580447" y="3861048"/>
            <a:ext cx="386666" cy="313184"/>
          </a:xfrm>
          <a:prstGeom prst="rightBracket">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Right Bracket 16"/>
          <p:cNvSpPr/>
          <p:nvPr/>
        </p:nvSpPr>
        <p:spPr>
          <a:xfrm>
            <a:off x="5580447" y="4293096"/>
            <a:ext cx="386666" cy="1584176"/>
          </a:xfrm>
          <a:prstGeom prst="rightBracket">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ight Bracket 17"/>
          <p:cNvSpPr/>
          <p:nvPr/>
        </p:nvSpPr>
        <p:spPr>
          <a:xfrm>
            <a:off x="5580447" y="5949280"/>
            <a:ext cx="386666" cy="360040"/>
          </a:xfrm>
          <a:prstGeom prst="rightBracket">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p:cNvSpPr txBox="1"/>
          <p:nvPr/>
        </p:nvSpPr>
        <p:spPr>
          <a:xfrm>
            <a:off x="6172091" y="2745802"/>
            <a:ext cx="3312510" cy="369332"/>
          </a:xfrm>
          <a:prstGeom prst="rect">
            <a:avLst/>
          </a:prstGeom>
          <a:solidFill>
            <a:schemeClr val="accent1">
              <a:lumMod val="60000"/>
              <a:lumOff val="40000"/>
            </a:schemeClr>
          </a:solidFill>
        </p:spPr>
        <p:txBody>
          <a:bodyPr wrap="none" rtlCol="0">
            <a:spAutoFit/>
          </a:bodyPr>
          <a:lstStyle/>
          <a:p>
            <a:r>
              <a:rPr lang="en-US" dirty="0"/>
              <a:t>Badge image (created elsewhere)</a:t>
            </a:r>
          </a:p>
        </p:txBody>
      </p:sp>
      <p:sp>
        <p:nvSpPr>
          <p:cNvPr id="20" name="TextBox 19"/>
          <p:cNvSpPr txBox="1"/>
          <p:nvPr/>
        </p:nvSpPr>
        <p:spPr>
          <a:xfrm>
            <a:off x="6172091" y="3352346"/>
            <a:ext cx="2565446" cy="369332"/>
          </a:xfrm>
          <a:prstGeom prst="rect">
            <a:avLst/>
          </a:prstGeom>
          <a:solidFill>
            <a:schemeClr val="accent1">
              <a:lumMod val="60000"/>
              <a:lumOff val="40000"/>
            </a:schemeClr>
          </a:solidFill>
        </p:spPr>
        <p:txBody>
          <a:bodyPr wrap="none" rtlCol="0">
            <a:spAutoFit/>
          </a:bodyPr>
          <a:lstStyle/>
          <a:p>
            <a:r>
              <a:rPr lang="en-US" dirty="0"/>
              <a:t>Issuer details and contact</a:t>
            </a:r>
          </a:p>
        </p:txBody>
      </p:sp>
      <p:sp>
        <p:nvSpPr>
          <p:cNvPr id="21" name="TextBox 20"/>
          <p:cNvSpPr txBox="1"/>
          <p:nvPr/>
        </p:nvSpPr>
        <p:spPr>
          <a:xfrm>
            <a:off x="6201139" y="3831600"/>
            <a:ext cx="1794722" cy="369332"/>
          </a:xfrm>
          <a:prstGeom prst="rect">
            <a:avLst/>
          </a:prstGeom>
          <a:solidFill>
            <a:schemeClr val="accent1">
              <a:lumMod val="60000"/>
              <a:lumOff val="40000"/>
            </a:schemeClr>
          </a:solidFill>
        </p:spPr>
        <p:txBody>
          <a:bodyPr wrap="none" rtlCol="0">
            <a:spAutoFit/>
          </a:bodyPr>
          <a:lstStyle/>
          <a:p>
            <a:r>
              <a:rPr lang="en-US" dirty="0"/>
              <a:t>Expiry, if relevant</a:t>
            </a:r>
          </a:p>
        </p:txBody>
      </p:sp>
      <p:sp>
        <p:nvSpPr>
          <p:cNvPr id="22" name="TextBox 21"/>
          <p:cNvSpPr txBox="1"/>
          <p:nvPr/>
        </p:nvSpPr>
        <p:spPr>
          <a:xfrm>
            <a:off x="6201139" y="4900518"/>
            <a:ext cx="3091424" cy="369332"/>
          </a:xfrm>
          <a:prstGeom prst="rect">
            <a:avLst/>
          </a:prstGeom>
          <a:solidFill>
            <a:schemeClr val="accent1">
              <a:lumMod val="60000"/>
              <a:lumOff val="40000"/>
            </a:schemeClr>
          </a:solidFill>
        </p:spPr>
        <p:txBody>
          <a:bodyPr wrap="none" rtlCol="0">
            <a:spAutoFit/>
          </a:bodyPr>
          <a:lstStyle/>
          <a:p>
            <a:r>
              <a:rPr lang="en-US" dirty="0"/>
              <a:t>Criteria for receiving the badge</a:t>
            </a:r>
          </a:p>
        </p:txBody>
      </p:sp>
      <p:sp>
        <p:nvSpPr>
          <p:cNvPr id="23" name="TextBox 22"/>
          <p:cNvSpPr txBox="1"/>
          <p:nvPr/>
        </p:nvSpPr>
        <p:spPr>
          <a:xfrm>
            <a:off x="6201139" y="5939988"/>
            <a:ext cx="2092239" cy="369332"/>
          </a:xfrm>
          <a:prstGeom prst="rect">
            <a:avLst/>
          </a:prstGeom>
          <a:solidFill>
            <a:schemeClr val="accent1">
              <a:lumMod val="60000"/>
              <a:lumOff val="40000"/>
            </a:schemeClr>
          </a:solidFill>
        </p:spPr>
        <p:txBody>
          <a:bodyPr wrap="none" rtlCol="0">
            <a:spAutoFit/>
          </a:bodyPr>
          <a:lstStyle/>
          <a:p>
            <a:r>
              <a:rPr lang="en-US" dirty="0"/>
              <a:t># of recipients so far</a:t>
            </a:r>
          </a:p>
        </p:txBody>
      </p:sp>
    </p:spTree>
    <p:extLst>
      <p:ext uri="{BB962C8B-B14F-4D97-AF65-F5344CB8AC3E}">
        <p14:creationId xmlns:p14="http://schemas.microsoft.com/office/powerpoint/2010/main" val="1930063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2" name="Picture 1" descr="2017 WMO Online Course for Trainers for RA-II and RA-V (Modules 1 &amp; 2): Personal profile: Yue SHEN - Mozilla Firefox"/>
          <p:cNvPicPr>
            <a:picLocks noChangeAspect="1"/>
          </p:cNvPicPr>
          <p:nvPr/>
        </p:nvPicPr>
        <p:blipFill rotWithShape="1">
          <a:blip r:embed="rId2">
            <a:extLst>
              <a:ext uri="{28A0092B-C50C-407E-A947-70E740481C1C}">
                <a14:useLocalDpi xmlns:a14="http://schemas.microsoft.com/office/drawing/2010/main" val="0"/>
              </a:ext>
            </a:extLst>
          </a:blip>
          <a:srcRect l="16847" t="13959" r="29831" b="3481"/>
          <a:stretch/>
        </p:blipFill>
        <p:spPr>
          <a:xfrm>
            <a:off x="3942496" y="1412776"/>
            <a:ext cx="5547008" cy="4868333"/>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350489" y="188640"/>
            <a:ext cx="3978442" cy="1569660"/>
          </a:xfrm>
          <a:prstGeom prst="rect">
            <a:avLst/>
          </a:prstGeom>
          <a:noFill/>
        </p:spPr>
        <p:txBody>
          <a:bodyPr wrap="square" rtlCol="0">
            <a:spAutoFit/>
          </a:bodyPr>
          <a:lstStyle/>
          <a:p>
            <a:r>
              <a:rPr lang="en-US" sz="4800" b="1" dirty="0"/>
              <a:t>Badge profile</a:t>
            </a:r>
            <a:br>
              <a:rPr lang="en-US" sz="4800" b="1" dirty="0"/>
            </a:br>
            <a:r>
              <a:rPr lang="en-US" sz="4800" b="1" dirty="0"/>
              <a:t>in Moodle</a:t>
            </a:r>
          </a:p>
        </p:txBody>
      </p:sp>
      <p:sp>
        <p:nvSpPr>
          <p:cNvPr id="4" name="TextBox 3"/>
          <p:cNvSpPr txBox="1"/>
          <p:nvPr/>
        </p:nvSpPr>
        <p:spPr>
          <a:xfrm>
            <a:off x="1377200" y="4355812"/>
            <a:ext cx="1572546" cy="369332"/>
          </a:xfrm>
          <a:prstGeom prst="rect">
            <a:avLst/>
          </a:prstGeom>
          <a:solidFill>
            <a:schemeClr val="accent1">
              <a:lumMod val="60000"/>
              <a:lumOff val="40000"/>
            </a:schemeClr>
          </a:solidFill>
        </p:spPr>
        <p:txBody>
          <a:bodyPr wrap="none" rtlCol="0">
            <a:spAutoFit/>
          </a:bodyPr>
          <a:lstStyle/>
          <a:p>
            <a:r>
              <a:rPr lang="en-US" dirty="0"/>
              <a:t>Badges earned</a:t>
            </a:r>
          </a:p>
        </p:txBody>
      </p:sp>
      <p:sp>
        <p:nvSpPr>
          <p:cNvPr id="5" name="Right Bracket 4"/>
          <p:cNvSpPr/>
          <p:nvPr/>
        </p:nvSpPr>
        <p:spPr>
          <a:xfrm flipH="1">
            <a:off x="3314818" y="3573016"/>
            <a:ext cx="386666" cy="2304256"/>
          </a:xfrm>
          <a:prstGeom prst="rightBracket">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126051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1259</TotalTime>
  <Words>1108</Words>
  <Application>Microsoft Office PowerPoint</Application>
  <PresentationFormat>A4 Paper (210x297 mm)</PresentationFormat>
  <Paragraphs>91</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Open Badges  for WMO Competency  Training Achievement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World Meteorological Organization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Badges  for WMO Competency Training Achievement</dc:title>
  <dc:creator>Patrick Parrish</dc:creator>
  <cp:lastModifiedBy>Babb, David Malcolm</cp:lastModifiedBy>
  <cp:revision>68</cp:revision>
  <cp:lastPrinted>2017-08-21T13:48:41Z</cp:lastPrinted>
  <dcterms:created xsi:type="dcterms:W3CDTF">2017-08-14T08:02:17Z</dcterms:created>
  <dcterms:modified xsi:type="dcterms:W3CDTF">2018-11-30T07:31:52Z</dcterms:modified>
</cp:coreProperties>
</file>