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9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92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icrosoft.com/en-us/security/technology/own-your-identity"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c1c467ebc_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5c1c467ebc_2_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Blockchain essentially a database, but traditional databases have central admins, which makes using them to house transaction data involving parties that don’t trust one another problematic and expensive. So, each entity maintains their own database, resulting in duplicate data and, if there are mistakes or malicious behavior, results in expensive and time consuming disputes over what the actual state of the truth is. This is particularly true when exchanging assets. And lots of different institutions recording different assets.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c1c467eb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c1c467eb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1cf8306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1cf8306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c1cf830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c1cf830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c1cf830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c1cf830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c1cf8306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c1cf8306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https://www.microsoft.com/en-us/security/technology/own-your-identity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c1c467e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c1c467e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c1c467ebc_2_57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Call-to-action to website for more info rather than member calls</a:t>
            </a:r>
            <a:endParaRPr/>
          </a:p>
        </p:txBody>
      </p:sp>
      <p:sp>
        <p:nvSpPr>
          <p:cNvPr id="213" name="Google Shape;213;g5c1c467ebc_2_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c1c467eb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c1c467e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1c467eb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1c467eb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c1c467eb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c1c467eb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c1c467e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1c467e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c1c467e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c1c467e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c1cf8306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c1cf8306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1c467eb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1c467eb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c1cf8306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c1cf8306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1c467eb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1c467eb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flipH="1">
            <a:off x="0" y="0"/>
            <a:ext cx="9144000" cy="5143499"/>
          </a:xfrm>
          <a:prstGeom prst="rect">
            <a:avLst/>
          </a:prstGeom>
          <a:noFill/>
          <a:ln>
            <a:noFill/>
          </a:ln>
        </p:spPr>
      </p:pic>
      <p:sp>
        <p:nvSpPr>
          <p:cNvPr id="58" name="Google Shape;58;p14"/>
          <p:cNvSpPr/>
          <p:nvPr/>
        </p:nvSpPr>
        <p:spPr>
          <a:xfrm rot="-5400000">
            <a:off x="1754440" y="-1754450"/>
            <a:ext cx="5143503" cy="8652387"/>
          </a:xfrm>
          <a:prstGeom prst="rect">
            <a:avLst/>
          </a:prstGeom>
          <a:gradFill>
            <a:gsLst>
              <a:gs pos="0">
                <a:srgbClr val="000000">
                  <a:alpha val="50980"/>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 name="Google Shape;59;p14"/>
          <p:cNvSpPr/>
          <p:nvPr/>
        </p:nvSpPr>
        <p:spPr>
          <a:xfrm>
            <a:off x="328343" y="2131439"/>
            <a:ext cx="4275553" cy="710675"/>
          </a:xfrm>
          <a:prstGeom prst="rect">
            <a:avLst/>
          </a:prstGeom>
          <a:solidFill>
            <a:srgbClr val="030A1C">
              <a:alpha val="7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 name="Google Shape;60;p14"/>
          <p:cNvSpPr txBox="1"/>
          <p:nvPr>
            <p:ph type="title"/>
          </p:nvPr>
        </p:nvSpPr>
        <p:spPr>
          <a:xfrm>
            <a:off x="328343" y="2103528"/>
            <a:ext cx="7539748" cy="73858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1400"/>
              <a:buFont typeface="Arial"/>
              <a:buNone/>
              <a:defRPr b="0" i="0" sz="4000" u="none" cap="none" strike="noStrike">
                <a:solidFill>
                  <a:schemeClr val="dk2"/>
                </a:solidFill>
                <a:latin typeface="Arial"/>
                <a:ea typeface="Arial"/>
                <a:cs typeface="Arial"/>
                <a:sym typeface="Arial"/>
              </a:defRPr>
            </a:lvl1pPr>
            <a:lvl2pPr lvl="1" algn="l">
              <a:lnSpc>
                <a:spcPct val="100000"/>
              </a:lnSpc>
              <a:spcBef>
                <a:spcPts val="0"/>
              </a:spcBef>
              <a:spcAft>
                <a:spcPts val="0"/>
              </a:spcAft>
              <a:buClr>
                <a:schemeClr val="dk1"/>
              </a:buClr>
              <a:buSzPts val="1400"/>
              <a:buFont typeface="Arial"/>
              <a:buNone/>
              <a:defRPr sz="2800">
                <a:solidFill>
                  <a:schemeClr val="dk1"/>
                </a:solidFill>
              </a:defRPr>
            </a:lvl2pPr>
            <a:lvl3pPr lvl="2" algn="l">
              <a:lnSpc>
                <a:spcPct val="100000"/>
              </a:lnSpc>
              <a:spcBef>
                <a:spcPts val="0"/>
              </a:spcBef>
              <a:spcAft>
                <a:spcPts val="0"/>
              </a:spcAft>
              <a:buClr>
                <a:schemeClr val="dk1"/>
              </a:buClr>
              <a:buSzPts val="1400"/>
              <a:buFont typeface="Arial"/>
              <a:buNone/>
              <a:defRPr sz="2800">
                <a:solidFill>
                  <a:schemeClr val="dk1"/>
                </a:solidFill>
              </a:defRPr>
            </a:lvl3pPr>
            <a:lvl4pPr lvl="3" algn="l">
              <a:lnSpc>
                <a:spcPct val="100000"/>
              </a:lnSpc>
              <a:spcBef>
                <a:spcPts val="0"/>
              </a:spcBef>
              <a:spcAft>
                <a:spcPts val="0"/>
              </a:spcAft>
              <a:buClr>
                <a:schemeClr val="dk1"/>
              </a:buClr>
              <a:buSzPts val="1400"/>
              <a:buFont typeface="Arial"/>
              <a:buNone/>
              <a:defRPr sz="2800">
                <a:solidFill>
                  <a:schemeClr val="dk1"/>
                </a:solidFill>
              </a:defRPr>
            </a:lvl4pPr>
            <a:lvl5pPr lvl="4" algn="l">
              <a:lnSpc>
                <a:spcPct val="100000"/>
              </a:lnSpc>
              <a:spcBef>
                <a:spcPts val="0"/>
              </a:spcBef>
              <a:spcAft>
                <a:spcPts val="0"/>
              </a:spcAft>
              <a:buClr>
                <a:schemeClr val="dk1"/>
              </a:buClr>
              <a:buSzPts val="1400"/>
              <a:buFont typeface="Arial"/>
              <a:buNone/>
              <a:defRPr sz="2800">
                <a:solidFill>
                  <a:schemeClr val="dk1"/>
                </a:solidFill>
              </a:defRPr>
            </a:lvl5pPr>
            <a:lvl6pPr lvl="5" algn="l">
              <a:lnSpc>
                <a:spcPct val="100000"/>
              </a:lnSpc>
              <a:spcBef>
                <a:spcPts val="0"/>
              </a:spcBef>
              <a:spcAft>
                <a:spcPts val="0"/>
              </a:spcAft>
              <a:buClr>
                <a:schemeClr val="dk1"/>
              </a:buClr>
              <a:buSzPts val="1400"/>
              <a:buFont typeface="Arial"/>
              <a:buNone/>
              <a:defRPr sz="2800">
                <a:solidFill>
                  <a:schemeClr val="dk1"/>
                </a:solidFill>
              </a:defRPr>
            </a:lvl6pPr>
            <a:lvl7pPr lvl="6" algn="l">
              <a:lnSpc>
                <a:spcPct val="100000"/>
              </a:lnSpc>
              <a:spcBef>
                <a:spcPts val="0"/>
              </a:spcBef>
              <a:spcAft>
                <a:spcPts val="0"/>
              </a:spcAft>
              <a:buClr>
                <a:schemeClr val="dk1"/>
              </a:buClr>
              <a:buSzPts val="1400"/>
              <a:buFont typeface="Arial"/>
              <a:buNone/>
              <a:defRPr sz="2800">
                <a:solidFill>
                  <a:schemeClr val="dk1"/>
                </a:solidFill>
              </a:defRPr>
            </a:lvl7pPr>
            <a:lvl8pPr lvl="7" algn="l">
              <a:lnSpc>
                <a:spcPct val="100000"/>
              </a:lnSpc>
              <a:spcBef>
                <a:spcPts val="0"/>
              </a:spcBef>
              <a:spcAft>
                <a:spcPts val="0"/>
              </a:spcAft>
              <a:buClr>
                <a:schemeClr val="dk1"/>
              </a:buClr>
              <a:buSzPts val="1400"/>
              <a:buFont typeface="Arial"/>
              <a:buNone/>
              <a:defRPr sz="2800">
                <a:solidFill>
                  <a:schemeClr val="dk1"/>
                </a:solidFill>
              </a:defRPr>
            </a:lvl8pPr>
            <a:lvl9pPr lvl="8" algn="l">
              <a:lnSpc>
                <a:spcPct val="100000"/>
              </a:lnSpc>
              <a:spcBef>
                <a:spcPts val="0"/>
              </a:spcBef>
              <a:spcAft>
                <a:spcPts val="0"/>
              </a:spcAft>
              <a:buClr>
                <a:schemeClr val="dk1"/>
              </a:buClr>
              <a:buSzPts val="1400"/>
              <a:buFont typeface="Arial"/>
              <a:buNone/>
              <a:defRPr sz="2800">
                <a:solidFill>
                  <a:schemeClr val="dk1"/>
                </a:solidFill>
              </a:defRPr>
            </a:lvl9pPr>
          </a:lstStyle>
          <a:p/>
        </p:txBody>
      </p:sp>
      <p:sp>
        <p:nvSpPr>
          <p:cNvPr id="61" name="Google Shape;61;p14"/>
          <p:cNvSpPr/>
          <p:nvPr/>
        </p:nvSpPr>
        <p:spPr>
          <a:xfrm>
            <a:off x="328343" y="2897933"/>
            <a:ext cx="3988017" cy="691602"/>
          </a:xfrm>
          <a:prstGeom prst="rect">
            <a:avLst/>
          </a:prstGeom>
          <a:solidFill>
            <a:srgbClr val="030A1C">
              <a:alpha val="7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 name="Google Shape;62;p14"/>
          <p:cNvSpPr txBox="1"/>
          <p:nvPr>
            <p:ph idx="1" type="body"/>
          </p:nvPr>
        </p:nvSpPr>
        <p:spPr>
          <a:xfrm>
            <a:off x="328762" y="2897538"/>
            <a:ext cx="3987599" cy="691997"/>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0"/>
              </a:spcBef>
              <a:spcAft>
                <a:spcPts val="0"/>
              </a:spcAft>
              <a:buClr>
                <a:schemeClr val="dk2"/>
              </a:buClr>
              <a:buSzPts val="1400"/>
              <a:buFont typeface="Arial"/>
              <a:buNone/>
              <a:defRPr b="0" i="0" sz="1700" u="none" cap="none" strike="noStrike">
                <a:solidFill>
                  <a:schemeClr val="dk2"/>
                </a:solidFill>
                <a:latin typeface="Arial"/>
                <a:ea typeface="Arial"/>
                <a:cs typeface="Arial"/>
                <a:sym typeface="Arial"/>
              </a:defRPr>
            </a:lvl1pPr>
            <a:lvl2pPr indent="-228600" lvl="1" marL="914400" marR="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63" name="Google Shape;63;p14"/>
          <p:cNvSpPr txBox="1"/>
          <p:nvPr>
            <p:ph idx="2" type="body"/>
          </p:nvPr>
        </p:nvSpPr>
        <p:spPr>
          <a:xfrm>
            <a:off x="328612" y="3725262"/>
            <a:ext cx="3987800" cy="452265"/>
          </a:xfrm>
          <a:prstGeom prst="rect">
            <a:avLst/>
          </a:prstGeom>
          <a:noFill/>
          <a:ln>
            <a:noFill/>
          </a:ln>
        </p:spPr>
        <p:txBody>
          <a:bodyPr anchorCtr="0" anchor="t" bIns="91425" lIns="91425" spcFirstLastPara="1" rIns="91425" wrap="square" tIns="91425"/>
          <a:lstStyle>
            <a:lvl1pPr indent="-228600" lvl="0" marL="457200" marR="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pic>
        <p:nvPicPr>
          <p:cNvPr id="64" name="Google Shape;64;p14"/>
          <p:cNvPicPr preferRelativeResize="0"/>
          <p:nvPr/>
        </p:nvPicPr>
        <p:blipFill rotWithShape="1">
          <a:blip r:embed="rId3">
            <a:alphaModFix/>
          </a:blip>
          <a:srcRect b="0" l="0" r="0" t="0"/>
          <a:stretch/>
        </p:blipFill>
        <p:spPr>
          <a:xfrm>
            <a:off x="328343" y="318681"/>
            <a:ext cx="3063785" cy="6080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bg>
      <p:bgPr>
        <a:solidFill>
          <a:srgbClr val="F6F6F6"/>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1400"/>
              <a:buFont typeface="Arial"/>
              <a:buNone/>
              <a:defRPr b="0" i="0" sz="3200" u="none" cap="none" strike="noStrike">
                <a:solidFill>
                  <a:srgbClr val="333333"/>
                </a:solidFill>
                <a:latin typeface="Arial"/>
                <a:ea typeface="Arial"/>
                <a:cs typeface="Arial"/>
                <a:sym typeface="Arial"/>
              </a:defRPr>
            </a:lvl1pPr>
            <a:lvl2pPr lvl="1" algn="l">
              <a:lnSpc>
                <a:spcPct val="100000"/>
              </a:lnSpc>
              <a:spcBef>
                <a:spcPts val="0"/>
              </a:spcBef>
              <a:spcAft>
                <a:spcPts val="0"/>
              </a:spcAft>
              <a:buClr>
                <a:schemeClr val="dk1"/>
              </a:buClr>
              <a:buSzPts val="1400"/>
              <a:buFont typeface="Arial"/>
              <a:buNone/>
              <a:defRPr sz="2800">
                <a:solidFill>
                  <a:schemeClr val="dk1"/>
                </a:solidFill>
              </a:defRPr>
            </a:lvl2pPr>
            <a:lvl3pPr lvl="2" algn="l">
              <a:lnSpc>
                <a:spcPct val="100000"/>
              </a:lnSpc>
              <a:spcBef>
                <a:spcPts val="0"/>
              </a:spcBef>
              <a:spcAft>
                <a:spcPts val="0"/>
              </a:spcAft>
              <a:buClr>
                <a:schemeClr val="dk1"/>
              </a:buClr>
              <a:buSzPts val="1400"/>
              <a:buFont typeface="Arial"/>
              <a:buNone/>
              <a:defRPr sz="2800">
                <a:solidFill>
                  <a:schemeClr val="dk1"/>
                </a:solidFill>
              </a:defRPr>
            </a:lvl3pPr>
            <a:lvl4pPr lvl="3" algn="l">
              <a:lnSpc>
                <a:spcPct val="100000"/>
              </a:lnSpc>
              <a:spcBef>
                <a:spcPts val="0"/>
              </a:spcBef>
              <a:spcAft>
                <a:spcPts val="0"/>
              </a:spcAft>
              <a:buClr>
                <a:schemeClr val="dk1"/>
              </a:buClr>
              <a:buSzPts val="1400"/>
              <a:buFont typeface="Arial"/>
              <a:buNone/>
              <a:defRPr sz="2800">
                <a:solidFill>
                  <a:schemeClr val="dk1"/>
                </a:solidFill>
              </a:defRPr>
            </a:lvl4pPr>
            <a:lvl5pPr lvl="4" algn="l">
              <a:lnSpc>
                <a:spcPct val="100000"/>
              </a:lnSpc>
              <a:spcBef>
                <a:spcPts val="0"/>
              </a:spcBef>
              <a:spcAft>
                <a:spcPts val="0"/>
              </a:spcAft>
              <a:buClr>
                <a:schemeClr val="dk1"/>
              </a:buClr>
              <a:buSzPts val="1400"/>
              <a:buFont typeface="Arial"/>
              <a:buNone/>
              <a:defRPr sz="2800">
                <a:solidFill>
                  <a:schemeClr val="dk1"/>
                </a:solidFill>
              </a:defRPr>
            </a:lvl5pPr>
            <a:lvl6pPr lvl="5" algn="l">
              <a:lnSpc>
                <a:spcPct val="100000"/>
              </a:lnSpc>
              <a:spcBef>
                <a:spcPts val="0"/>
              </a:spcBef>
              <a:spcAft>
                <a:spcPts val="0"/>
              </a:spcAft>
              <a:buClr>
                <a:schemeClr val="dk1"/>
              </a:buClr>
              <a:buSzPts val="1400"/>
              <a:buFont typeface="Arial"/>
              <a:buNone/>
              <a:defRPr sz="2800">
                <a:solidFill>
                  <a:schemeClr val="dk1"/>
                </a:solidFill>
              </a:defRPr>
            </a:lvl6pPr>
            <a:lvl7pPr lvl="6" algn="l">
              <a:lnSpc>
                <a:spcPct val="100000"/>
              </a:lnSpc>
              <a:spcBef>
                <a:spcPts val="0"/>
              </a:spcBef>
              <a:spcAft>
                <a:spcPts val="0"/>
              </a:spcAft>
              <a:buClr>
                <a:schemeClr val="dk1"/>
              </a:buClr>
              <a:buSzPts val="1400"/>
              <a:buFont typeface="Arial"/>
              <a:buNone/>
              <a:defRPr sz="2800">
                <a:solidFill>
                  <a:schemeClr val="dk1"/>
                </a:solidFill>
              </a:defRPr>
            </a:lvl7pPr>
            <a:lvl8pPr lvl="7" algn="l">
              <a:lnSpc>
                <a:spcPct val="100000"/>
              </a:lnSpc>
              <a:spcBef>
                <a:spcPts val="0"/>
              </a:spcBef>
              <a:spcAft>
                <a:spcPts val="0"/>
              </a:spcAft>
              <a:buClr>
                <a:schemeClr val="dk1"/>
              </a:buClr>
              <a:buSzPts val="1400"/>
              <a:buFont typeface="Arial"/>
              <a:buNone/>
              <a:defRPr sz="2800">
                <a:solidFill>
                  <a:schemeClr val="dk1"/>
                </a:solidFill>
              </a:defRPr>
            </a:lvl8pPr>
            <a:lvl9pPr lvl="8" algn="l">
              <a:lnSpc>
                <a:spcPct val="100000"/>
              </a:lnSpc>
              <a:spcBef>
                <a:spcPts val="0"/>
              </a:spcBef>
              <a:spcAft>
                <a:spcPts val="0"/>
              </a:spcAft>
              <a:buClr>
                <a:schemeClr val="dk1"/>
              </a:buClr>
              <a:buSzPts val="1400"/>
              <a:buFont typeface="Arial"/>
              <a:buNone/>
              <a:defRPr sz="2800">
                <a:solidFill>
                  <a:schemeClr val="dk1"/>
                </a:solidFill>
              </a:defRPr>
            </a:lvl9pPr>
          </a:lstStyle>
          <a:p/>
        </p:txBody>
      </p:sp>
      <p:sp>
        <p:nvSpPr>
          <p:cNvPr id="67" name="Google Shape;67;p15"/>
          <p:cNvSpPr txBox="1"/>
          <p:nvPr>
            <p:ph idx="12" type="sldNum"/>
          </p:nvPr>
        </p:nvSpPr>
        <p:spPr>
          <a:xfrm>
            <a:off x="8556782" y="4648251"/>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1pPr>
            <a:lvl2pPr indent="0" lvl="1"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2pPr>
            <a:lvl3pPr indent="0" lvl="2"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3pPr>
            <a:lvl4pPr indent="0" lvl="3"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4pPr>
            <a:lvl5pPr indent="0" lvl="4"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5pPr>
            <a:lvl6pPr indent="0" lvl="5"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6pPr>
            <a:lvl7pPr indent="0" lvl="6"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7pPr>
            <a:lvl8pPr indent="0" lvl="7"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8pPr>
            <a:lvl9pPr indent="0" lvl="8" marL="0" marR="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68" name="Google Shape;68;p15"/>
          <p:cNvSpPr txBox="1"/>
          <p:nvPr>
            <p:ph idx="11" type="ftr"/>
          </p:nvPr>
        </p:nvSpPr>
        <p:spPr>
          <a:xfrm>
            <a:off x="2387016" y="4703626"/>
            <a:ext cx="4369961" cy="274636"/>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lt2"/>
              </a:buClr>
              <a:buSzPts val="1400"/>
              <a:buFont typeface="Arial"/>
              <a:buNone/>
              <a:defRPr b="0" i="0" sz="1000" u="none" cap="none" strike="noStrike">
                <a:solidFill>
                  <a:schemeClr val="lt2"/>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15"/>
          <p:cNvSpPr txBox="1"/>
          <p:nvPr>
            <p:ph idx="1" type="body"/>
          </p:nvPr>
        </p:nvSpPr>
        <p:spPr>
          <a:xfrm>
            <a:off x="311145" y="1204912"/>
            <a:ext cx="8521149" cy="3182030"/>
          </a:xfrm>
          <a:prstGeom prst="rect">
            <a:avLst/>
          </a:prstGeom>
          <a:noFill/>
          <a:ln>
            <a:noFill/>
          </a:ln>
        </p:spPr>
        <p:txBody>
          <a:bodyPr anchorCtr="0" anchor="t" bIns="91425" lIns="91425" spcFirstLastPara="1" rIns="91425" wrap="square" tIns="91425"/>
          <a:lstStyle>
            <a:lvl1pPr indent="-228600" lvl="0" marL="457200" marR="0" algn="l">
              <a:lnSpc>
                <a:spcPct val="115000"/>
              </a:lnSpc>
              <a:spcBef>
                <a:spcPts val="0"/>
              </a:spcBef>
              <a:spcAft>
                <a:spcPts val="0"/>
              </a:spcAft>
              <a:buClr>
                <a:schemeClr val="dk2"/>
              </a:buClr>
              <a:buSzPts val="1400"/>
              <a:buFont typeface="Arial"/>
              <a:buNone/>
              <a:defRPr b="0" i="0" sz="1800" u="none" cap="none" strike="noStrike">
                <a:solidFill>
                  <a:schemeClr val="lt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lt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lt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lt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lt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pic>
        <p:nvPicPr>
          <p:cNvPr id="70" name="Google Shape;70;p15"/>
          <p:cNvPicPr preferRelativeResize="0"/>
          <p:nvPr/>
        </p:nvPicPr>
        <p:blipFill rotWithShape="1">
          <a:blip r:embed="rId2">
            <a:alphaModFix/>
          </a:blip>
          <a:srcRect b="0" l="0" r="0" t="0"/>
          <a:stretch/>
        </p:blipFill>
        <p:spPr>
          <a:xfrm>
            <a:off x="412745" y="4588196"/>
            <a:ext cx="1576157" cy="31282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73" name="Google Shape;73;p16"/>
          <p:cNvSpPr/>
          <p:nvPr/>
        </p:nvSpPr>
        <p:spPr>
          <a:xfrm>
            <a:off x="0" y="0"/>
            <a:ext cx="3927943" cy="5143499"/>
          </a:xfrm>
          <a:prstGeom prst="rect">
            <a:avLst/>
          </a:prstGeom>
          <a:gradFill>
            <a:gsLst>
              <a:gs pos="0">
                <a:srgbClr val="000416">
                  <a:alpha val="63921"/>
                </a:srgbClr>
              </a:gs>
              <a:gs pos="29000">
                <a:srgbClr val="000416">
                  <a:alpha val="63921"/>
                </a:srgbClr>
              </a:gs>
              <a:gs pos="85000">
                <a:srgbClr val="000416">
                  <a:alpha val="0"/>
                </a:srgbClr>
              </a:gs>
              <a:gs pos="100000">
                <a:srgbClr val="000416">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4" name="Google Shape;74;p16"/>
          <p:cNvSpPr/>
          <p:nvPr/>
        </p:nvSpPr>
        <p:spPr>
          <a:xfrm>
            <a:off x="328343" y="2131439"/>
            <a:ext cx="4275553" cy="710675"/>
          </a:xfrm>
          <a:prstGeom prst="rect">
            <a:avLst/>
          </a:prstGeom>
          <a:solidFill>
            <a:srgbClr val="030A1C">
              <a:alpha val="7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 name="Google Shape;75;p16"/>
          <p:cNvSpPr txBox="1"/>
          <p:nvPr>
            <p:ph type="title"/>
          </p:nvPr>
        </p:nvSpPr>
        <p:spPr>
          <a:xfrm>
            <a:off x="328343" y="2103528"/>
            <a:ext cx="7539748" cy="73858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1400"/>
              <a:buFont typeface="Arial"/>
              <a:buNone/>
              <a:defRPr b="0" i="0" sz="4000" u="none" cap="none" strike="noStrike">
                <a:solidFill>
                  <a:schemeClr val="dk2"/>
                </a:solidFill>
                <a:latin typeface="Arial"/>
                <a:ea typeface="Arial"/>
                <a:cs typeface="Arial"/>
                <a:sym typeface="Arial"/>
              </a:defRPr>
            </a:lvl1pPr>
            <a:lvl2pPr lvl="1" algn="l">
              <a:lnSpc>
                <a:spcPct val="100000"/>
              </a:lnSpc>
              <a:spcBef>
                <a:spcPts val="0"/>
              </a:spcBef>
              <a:spcAft>
                <a:spcPts val="0"/>
              </a:spcAft>
              <a:buClr>
                <a:schemeClr val="dk1"/>
              </a:buClr>
              <a:buSzPts val="1400"/>
              <a:buFont typeface="Arial"/>
              <a:buNone/>
              <a:defRPr sz="2800">
                <a:solidFill>
                  <a:schemeClr val="dk1"/>
                </a:solidFill>
              </a:defRPr>
            </a:lvl2pPr>
            <a:lvl3pPr lvl="2" algn="l">
              <a:lnSpc>
                <a:spcPct val="100000"/>
              </a:lnSpc>
              <a:spcBef>
                <a:spcPts val="0"/>
              </a:spcBef>
              <a:spcAft>
                <a:spcPts val="0"/>
              </a:spcAft>
              <a:buClr>
                <a:schemeClr val="dk1"/>
              </a:buClr>
              <a:buSzPts val="1400"/>
              <a:buFont typeface="Arial"/>
              <a:buNone/>
              <a:defRPr sz="2800">
                <a:solidFill>
                  <a:schemeClr val="dk1"/>
                </a:solidFill>
              </a:defRPr>
            </a:lvl3pPr>
            <a:lvl4pPr lvl="3" algn="l">
              <a:lnSpc>
                <a:spcPct val="100000"/>
              </a:lnSpc>
              <a:spcBef>
                <a:spcPts val="0"/>
              </a:spcBef>
              <a:spcAft>
                <a:spcPts val="0"/>
              </a:spcAft>
              <a:buClr>
                <a:schemeClr val="dk1"/>
              </a:buClr>
              <a:buSzPts val="1400"/>
              <a:buFont typeface="Arial"/>
              <a:buNone/>
              <a:defRPr sz="2800">
                <a:solidFill>
                  <a:schemeClr val="dk1"/>
                </a:solidFill>
              </a:defRPr>
            </a:lvl4pPr>
            <a:lvl5pPr lvl="4" algn="l">
              <a:lnSpc>
                <a:spcPct val="100000"/>
              </a:lnSpc>
              <a:spcBef>
                <a:spcPts val="0"/>
              </a:spcBef>
              <a:spcAft>
                <a:spcPts val="0"/>
              </a:spcAft>
              <a:buClr>
                <a:schemeClr val="dk1"/>
              </a:buClr>
              <a:buSzPts val="1400"/>
              <a:buFont typeface="Arial"/>
              <a:buNone/>
              <a:defRPr sz="2800">
                <a:solidFill>
                  <a:schemeClr val="dk1"/>
                </a:solidFill>
              </a:defRPr>
            </a:lvl5pPr>
            <a:lvl6pPr lvl="5" algn="l">
              <a:lnSpc>
                <a:spcPct val="100000"/>
              </a:lnSpc>
              <a:spcBef>
                <a:spcPts val="0"/>
              </a:spcBef>
              <a:spcAft>
                <a:spcPts val="0"/>
              </a:spcAft>
              <a:buClr>
                <a:schemeClr val="dk1"/>
              </a:buClr>
              <a:buSzPts val="1400"/>
              <a:buFont typeface="Arial"/>
              <a:buNone/>
              <a:defRPr sz="2800">
                <a:solidFill>
                  <a:schemeClr val="dk1"/>
                </a:solidFill>
              </a:defRPr>
            </a:lvl6pPr>
            <a:lvl7pPr lvl="6" algn="l">
              <a:lnSpc>
                <a:spcPct val="100000"/>
              </a:lnSpc>
              <a:spcBef>
                <a:spcPts val="0"/>
              </a:spcBef>
              <a:spcAft>
                <a:spcPts val="0"/>
              </a:spcAft>
              <a:buClr>
                <a:schemeClr val="dk1"/>
              </a:buClr>
              <a:buSzPts val="1400"/>
              <a:buFont typeface="Arial"/>
              <a:buNone/>
              <a:defRPr sz="2800">
                <a:solidFill>
                  <a:schemeClr val="dk1"/>
                </a:solidFill>
              </a:defRPr>
            </a:lvl7pPr>
            <a:lvl8pPr lvl="7" algn="l">
              <a:lnSpc>
                <a:spcPct val="100000"/>
              </a:lnSpc>
              <a:spcBef>
                <a:spcPts val="0"/>
              </a:spcBef>
              <a:spcAft>
                <a:spcPts val="0"/>
              </a:spcAft>
              <a:buClr>
                <a:schemeClr val="dk1"/>
              </a:buClr>
              <a:buSzPts val="1400"/>
              <a:buFont typeface="Arial"/>
              <a:buNone/>
              <a:defRPr sz="2800">
                <a:solidFill>
                  <a:schemeClr val="dk1"/>
                </a:solidFill>
              </a:defRPr>
            </a:lvl8pPr>
            <a:lvl9pPr lvl="8" algn="l">
              <a:lnSpc>
                <a:spcPct val="100000"/>
              </a:lnSpc>
              <a:spcBef>
                <a:spcPts val="0"/>
              </a:spcBef>
              <a:spcAft>
                <a:spcPts val="0"/>
              </a:spcAft>
              <a:buClr>
                <a:schemeClr val="dk1"/>
              </a:buClr>
              <a:buSzPts val="1400"/>
              <a:buFont typeface="Arial"/>
              <a:buNone/>
              <a:defRPr sz="2800">
                <a:solidFill>
                  <a:schemeClr val="dk1"/>
                </a:solidFill>
              </a:defRPr>
            </a:lvl9pPr>
          </a:lstStyle>
          <a:p/>
        </p:txBody>
      </p:sp>
      <p:sp>
        <p:nvSpPr>
          <p:cNvPr id="76" name="Google Shape;76;p16"/>
          <p:cNvSpPr/>
          <p:nvPr/>
        </p:nvSpPr>
        <p:spPr>
          <a:xfrm>
            <a:off x="328343" y="2897933"/>
            <a:ext cx="3988017" cy="691602"/>
          </a:xfrm>
          <a:prstGeom prst="rect">
            <a:avLst/>
          </a:prstGeom>
          <a:solidFill>
            <a:srgbClr val="030A1C">
              <a:alpha val="7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7" name="Google Shape;77;p16"/>
          <p:cNvSpPr txBox="1"/>
          <p:nvPr>
            <p:ph idx="1" type="body"/>
          </p:nvPr>
        </p:nvSpPr>
        <p:spPr>
          <a:xfrm>
            <a:off x="328762" y="2897538"/>
            <a:ext cx="3987599" cy="691997"/>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0"/>
              </a:spcBef>
              <a:spcAft>
                <a:spcPts val="0"/>
              </a:spcAft>
              <a:buClr>
                <a:schemeClr val="dk2"/>
              </a:buClr>
              <a:buSzPts val="1400"/>
              <a:buFont typeface="Arial"/>
              <a:buNone/>
              <a:defRPr b="0" i="0" sz="1700" u="none" cap="none" strike="noStrike">
                <a:solidFill>
                  <a:schemeClr val="dk2"/>
                </a:solidFill>
                <a:latin typeface="Arial"/>
                <a:ea typeface="Arial"/>
                <a:cs typeface="Arial"/>
                <a:sym typeface="Arial"/>
              </a:defRPr>
            </a:lvl1pPr>
            <a:lvl2pPr indent="-228600" lvl="1" marL="914400" marR="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78" name="Google Shape;78;p16"/>
          <p:cNvSpPr txBox="1"/>
          <p:nvPr>
            <p:ph idx="2" type="body"/>
          </p:nvPr>
        </p:nvSpPr>
        <p:spPr>
          <a:xfrm>
            <a:off x="328612" y="3725262"/>
            <a:ext cx="3987800" cy="452265"/>
          </a:xfrm>
          <a:prstGeom prst="rect">
            <a:avLst/>
          </a:prstGeom>
          <a:noFill/>
          <a:ln>
            <a:noFill/>
          </a:ln>
        </p:spPr>
        <p:txBody>
          <a:bodyPr anchorCtr="0" anchor="t" bIns="91425" lIns="91425" spcFirstLastPara="1" rIns="91425" wrap="square" tIns="91425"/>
          <a:lstStyle>
            <a:lvl1pPr indent="-228600" lvl="0" marL="457200" marR="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pic>
        <p:nvPicPr>
          <p:cNvPr id="79" name="Google Shape;79;p16"/>
          <p:cNvPicPr preferRelativeResize="0"/>
          <p:nvPr/>
        </p:nvPicPr>
        <p:blipFill rotWithShape="1">
          <a:blip r:embed="rId3">
            <a:alphaModFix/>
          </a:blip>
          <a:srcRect b="0" l="0" r="0" t="0"/>
          <a:stretch/>
        </p:blipFill>
        <p:spPr>
          <a:xfrm>
            <a:off x="328343" y="318681"/>
            <a:ext cx="3063785" cy="6080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556782" y="4648251"/>
            <a:ext cx="548699"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1pPr>
            <a:lvl2pPr indent="0" lvl="1"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2pPr>
            <a:lvl3pPr indent="0" lvl="2"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3pPr>
            <a:lvl4pPr indent="0" lvl="3"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4pPr>
            <a:lvl5pPr indent="0" lvl="4"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5pPr>
            <a:lvl6pPr indent="0" lvl="5"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6pPr>
            <a:lvl7pPr indent="0" lvl="6"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7pPr>
            <a:lvl8pPr indent="0" lvl="7"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8pPr>
            <a:lvl9pPr indent="0" lvl="8" marL="0" marR="0" rtl="0" algn="l">
              <a:lnSpc>
                <a:spcPct val="100000"/>
              </a:lnSpc>
              <a:spcBef>
                <a:spcPts val="0"/>
              </a:spcBef>
              <a:spcAft>
                <a:spcPts val="0"/>
              </a:spcAft>
              <a:buClr>
                <a:srgbClr val="434343"/>
              </a:buClr>
              <a:buSzPts val="1000"/>
              <a:buFont typeface="Arial"/>
              <a:buNone/>
              <a:defRPr b="0" i="0" sz="1000" u="none" cap="none" strike="noStrike">
                <a:solidFill>
                  <a:srgbClr val="43434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54" name="Google Shape;54;p13"/>
          <p:cNvSpPr txBox="1"/>
          <p:nvPr>
            <p:ph idx="11" type="ftr"/>
          </p:nvPr>
        </p:nvSpPr>
        <p:spPr>
          <a:xfrm>
            <a:off x="2387016" y="4703626"/>
            <a:ext cx="4369961" cy="274636"/>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2"/>
              </a:buClr>
              <a:buSzPts val="1400"/>
              <a:buFont typeface="Arial"/>
              <a:buNone/>
              <a:defRPr b="0" i="0" sz="10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13"/>
          <p:cNvSpPr/>
          <p:nvPr/>
        </p:nvSpPr>
        <p:spPr>
          <a:xfrm flipH="1" rot="10800000">
            <a:off x="0" y="4984397"/>
            <a:ext cx="9144000" cy="159102"/>
          </a:xfrm>
          <a:prstGeom prst="rect">
            <a:avLst/>
          </a:prstGeom>
          <a:solidFill>
            <a:srgbClr val="2525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www.hyperledger.org/community/technical-ambassador" TargetMode="External"/><Relationship Id="rId4" Type="http://schemas.openxmlformats.org/officeDocument/2006/relationships/hyperlink" Target="https://www.hyperledger.org/news/speakersbureau" TargetMode="External"/><Relationship Id="rId5" Type="http://schemas.openxmlformats.org/officeDocument/2006/relationships/hyperlink" Target="https://sg.linkedin.com/in/awnathan" TargetMode="External"/><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wiki.hyperledger.org/display/indy/Hyperledger+Indy" TargetMode="External"/><Relationship Id="rId5" Type="http://schemas.openxmlformats.org/officeDocument/2006/relationships/hyperlink" Target="https://wiki.hyperledger.org/display/indy/Evernym+Sprint+Dem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hyperlink" Target="mailto:nathan.mk.aw@gmail.com" TargetMode="External"/><Relationship Id="rId5" Type="http://schemas.openxmlformats.org/officeDocument/2006/relationships/hyperlink" Target="https://sg.linkedin.com/in/awnatha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s://id4d.worldbank.org/sites/id4d.worldbank.org/files/2018_ID4D_Annual_Report.pdf" TargetMode="External"/><Relationship Id="rId5" Type="http://schemas.openxmlformats.org/officeDocument/2006/relationships/hyperlink" Target="http://workspace.unpan.org/sites/Internet/Documents/Digital%20Identification_A%20Key%20to%20Inclusive%20Growth.pdf?Mobile=1&amp;Source=%2Fsites%2FInternet%2F%5Flayouts%2Fmobile%2Fview%2Easpx%3FList%3D691145ee%252Dd828%252D42e1%252D80a4%252Dc007f54e9ee7%26View%3D0a4712bf%252De571%252D4b28%252D9bbc%252Ddd8086c05003%26ViewMode%3DDetail%26CurrentPage%3D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www.vice.com/en_us/article/43q4jp/aadhaar-hack-insecure-biometric-id-system" TargetMode="External"/><Relationship Id="rId4" Type="http://schemas.openxmlformats.org/officeDocument/2006/relationships/hyperlink" Target="https://www.huffingtonpost.in/2018/09/11/uidai-s-aadhaar-software-hacked-id-database-compromised-experts-confirm_a_23522472/" TargetMode="External"/><Relationship Id="rId5" Type="http://schemas.openxmlformats.org/officeDocument/2006/relationships/hyperlink" Target="https://www.indiatimes.com/technology/news/your-worst-fears-are-realized-aadhaar-has-been-hacked-with-a-rs-2-500-software-patch-352859.html" TargetMode="External"/><Relationship Id="rId6" Type="http://schemas.openxmlformats.org/officeDocument/2006/relationships/hyperlink" Target="https://www.businesstoday.in/current/economy-politics/aadhaar-software-hack-uidai-data-ghost-entries/story/282260.html" TargetMode="External"/><Relationship Id="rId7" Type="http://schemas.openxmlformats.org/officeDocument/2006/relationships/image" Target="../media/image13.png"/><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hyperlink" Target="https://www.bloomberg.com/opinion/articles/2017-11-21/e-government-sounds-great-until-the-first-hack" TargetMode="External"/><Relationship Id="rId5" Type="http://schemas.openxmlformats.org/officeDocument/2006/relationships/image" Target="../media/image10.png"/><Relationship Id="rId6" Type="http://schemas.openxmlformats.org/officeDocument/2006/relationships/hyperlink" Target="https://www.wired.com/story/digital-ids-are-more-dangerous-than-you-th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p:nvPr/>
        </p:nvSpPr>
        <p:spPr>
          <a:xfrm>
            <a:off x="328344" y="3725262"/>
            <a:ext cx="1687491" cy="452265"/>
          </a:xfrm>
          <a:prstGeom prst="rect">
            <a:avLst/>
          </a:prstGeom>
          <a:solidFill>
            <a:srgbClr val="030A1C">
              <a:alpha val="7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7"/>
          <p:cNvSpPr txBox="1"/>
          <p:nvPr>
            <p:ph type="title"/>
          </p:nvPr>
        </p:nvSpPr>
        <p:spPr>
          <a:xfrm>
            <a:off x="328350" y="1326900"/>
            <a:ext cx="8694000" cy="143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lang="en"/>
              <a:t>Decentralized </a:t>
            </a:r>
            <a:r>
              <a:rPr lang="en"/>
              <a:t>Digital Identity: </a:t>
            </a:r>
            <a:endParaRPr/>
          </a:p>
          <a:p>
            <a:pPr indent="0" lvl="0" marL="0" marR="0" rtl="0" algn="l">
              <a:lnSpc>
                <a:spcPct val="100000"/>
              </a:lnSpc>
              <a:spcBef>
                <a:spcPts val="0"/>
              </a:spcBef>
              <a:spcAft>
                <a:spcPts val="0"/>
              </a:spcAft>
              <a:buClr>
                <a:schemeClr val="dk1"/>
              </a:buClr>
              <a:buSzPts val="1400"/>
              <a:buFont typeface="Arial"/>
              <a:buNone/>
            </a:pPr>
            <a:r>
              <a:rPr lang="en"/>
              <a:t>The </a:t>
            </a:r>
            <a:r>
              <a:rPr i="1" lang="en"/>
              <a:t>Elusive </a:t>
            </a:r>
            <a:r>
              <a:rPr lang="en"/>
              <a:t>Key to </a:t>
            </a:r>
            <a:r>
              <a:rPr b="1" lang="en"/>
              <a:t>Inclusive </a:t>
            </a:r>
            <a:endParaRPr b="1"/>
          </a:p>
          <a:p>
            <a:pPr indent="0" lvl="0" marL="0" marR="0" rtl="0" algn="l">
              <a:lnSpc>
                <a:spcPct val="100000"/>
              </a:lnSpc>
              <a:spcBef>
                <a:spcPts val="0"/>
              </a:spcBef>
              <a:spcAft>
                <a:spcPts val="0"/>
              </a:spcAft>
              <a:buClr>
                <a:schemeClr val="dk1"/>
              </a:buClr>
              <a:buSzPts val="1400"/>
              <a:buFont typeface="Arial"/>
              <a:buNone/>
            </a:pPr>
            <a:r>
              <a:rPr lang="en"/>
              <a:t>Growth</a:t>
            </a:r>
            <a:endParaRPr/>
          </a:p>
        </p:txBody>
      </p:sp>
      <p:sp>
        <p:nvSpPr>
          <p:cNvPr id="86" name="Google Shape;86;p17"/>
          <p:cNvSpPr txBox="1"/>
          <p:nvPr>
            <p:ph idx="2" type="body"/>
          </p:nvPr>
        </p:nvSpPr>
        <p:spPr>
          <a:xfrm>
            <a:off x="396761" y="2913700"/>
            <a:ext cx="8557200" cy="45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400"/>
              <a:buFont typeface="Arial"/>
              <a:buNone/>
            </a:pPr>
            <a:r>
              <a:rPr lang="en" sz="3000"/>
              <a:t>Nathan Ming Kun Aw</a:t>
            </a:r>
            <a:endParaRPr sz="3000"/>
          </a:p>
          <a:p>
            <a:pPr indent="0" lvl="0" marL="0" marR="0" rtl="0" algn="l">
              <a:lnSpc>
                <a:spcPct val="115000"/>
              </a:lnSpc>
              <a:spcBef>
                <a:spcPts val="0"/>
              </a:spcBef>
              <a:spcAft>
                <a:spcPts val="0"/>
              </a:spcAft>
              <a:buClr>
                <a:schemeClr val="dk2"/>
              </a:buClr>
              <a:buSzPts val="1400"/>
              <a:buFont typeface="Arial"/>
              <a:buNone/>
            </a:pPr>
            <a:r>
              <a:rPr i="1" lang="en"/>
              <a:t>Hyperledger Technical Ambassador</a:t>
            </a:r>
            <a:endParaRPr i="1"/>
          </a:p>
          <a:p>
            <a:pPr indent="0" lvl="0" marL="0" marR="0" rtl="0" algn="l">
              <a:lnSpc>
                <a:spcPct val="115000"/>
              </a:lnSpc>
              <a:spcBef>
                <a:spcPts val="0"/>
              </a:spcBef>
              <a:spcAft>
                <a:spcPts val="0"/>
              </a:spcAft>
              <a:buClr>
                <a:schemeClr val="dk2"/>
              </a:buClr>
              <a:buSzPts val="1400"/>
              <a:buFont typeface="Arial"/>
              <a:buNone/>
            </a:pPr>
            <a:r>
              <a:rPr i="1" lang="en"/>
              <a:t>Hyperledger Speaker</a:t>
            </a:r>
            <a:endParaRPr i="1"/>
          </a:p>
          <a:p>
            <a:pPr indent="0" lvl="0" marL="0" marR="0" rtl="0" algn="l">
              <a:lnSpc>
                <a:spcPct val="115000"/>
              </a:lnSpc>
              <a:spcBef>
                <a:spcPts val="0"/>
              </a:spcBef>
              <a:spcAft>
                <a:spcPts val="0"/>
              </a:spcAft>
              <a:buClr>
                <a:schemeClr val="dk2"/>
              </a:buClr>
              <a:buSzPts val="1400"/>
              <a:buFont typeface="Arial"/>
              <a:buNone/>
            </a:pPr>
            <a:r>
              <a:t/>
            </a:r>
            <a:endParaRPr i="1"/>
          </a:p>
          <a:p>
            <a:pPr indent="0" lvl="0" marL="0" marR="0" rtl="0" algn="l">
              <a:lnSpc>
                <a:spcPct val="115000"/>
              </a:lnSpc>
              <a:spcBef>
                <a:spcPts val="0"/>
              </a:spcBef>
              <a:spcAft>
                <a:spcPts val="0"/>
              </a:spcAft>
              <a:buNone/>
            </a:pPr>
            <a:r>
              <a:rPr i="1" lang="en" sz="1000"/>
              <a:t>SOURCE:</a:t>
            </a:r>
            <a:endParaRPr i="1" sz="1000"/>
          </a:p>
          <a:p>
            <a:pPr indent="0" lvl="0" marL="0" marR="0" rtl="0" algn="l">
              <a:lnSpc>
                <a:spcPct val="115000"/>
              </a:lnSpc>
              <a:spcBef>
                <a:spcPts val="0"/>
              </a:spcBef>
              <a:spcAft>
                <a:spcPts val="0"/>
              </a:spcAft>
              <a:buNone/>
            </a:pPr>
            <a:r>
              <a:rPr i="1" lang="en" sz="1000" u="sng">
                <a:solidFill>
                  <a:schemeClr val="hlink"/>
                </a:solidFill>
                <a:hlinkClick r:id="rId3"/>
              </a:rPr>
              <a:t>https://www.hyperledger.org/community/technical-ambassador</a:t>
            </a:r>
            <a:endParaRPr i="1" sz="1000"/>
          </a:p>
          <a:p>
            <a:pPr indent="0" lvl="0" marL="0" marR="0" rtl="0" algn="l">
              <a:lnSpc>
                <a:spcPct val="115000"/>
              </a:lnSpc>
              <a:spcBef>
                <a:spcPts val="0"/>
              </a:spcBef>
              <a:spcAft>
                <a:spcPts val="0"/>
              </a:spcAft>
              <a:buNone/>
            </a:pPr>
            <a:r>
              <a:rPr i="1" lang="en" sz="1000" u="sng">
                <a:solidFill>
                  <a:schemeClr val="hlink"/>
                </a:solidFill>
                <a:hlinkClick r:id="rId4"/>
              </a:rPr>
              <a:t>https://www.hyperledger.org/news/speakersbureau</a:t>
            </a:r>
            <a:endParaRPr i="1" sz="1000"/>
          </a:p>
          <a:p>
            <a:pPr indent="0" lvl="0" marL="0" marR="0" rtl="0" algn="l">
              <a:lnSpc>
                <a:spcPct val="115000"/>
              </a:lnSpc>
              <a:spcBef>
                <a:spcPts val="0"/>
              </a:spcBef>
              <a:spcAft>
                <a:spcPts val="0"/>
              </a:spcAft>
              <a:buNone/>
            </a:pPr>
            <a:r>
              <a:rPr i="1" lang="en" sz="1000" u="sng">
                <a:solidFill>
                  <a:schemeClr val="hlink"/>
                </a:solidFill>
                <a:hlinkClick r:id="rId5"/>
              </a:rPr>
              <a:t>https://sg.linkedin.com/in/awnathan</a:t>
            </a:r>
            <a:endParaRPr i="1" sz="1000"/>
          </a:p>
          <a:p>
            <a:pPr indent="0" lvl="0" marL="0" marR="0" rtl="0" algn="l">
              <a:lnSpc>
                <a:spcPct val="115000"/>
              </a:lnSpc>
              <a:spcBef>
                <a:spcPts val="0"/>
              </a:spcBef>
              <a:spcAft>
                <a:spcPts val="0"/>
              </a:spcAft>
              <a:buNone/>
            </a:pPr>
            <a:r>
              <a:rPr i="1" lang="en" sz="1000"/>
              <a:t> </a:t>
            </a:r>
            <a:endParaRPr i="1" sz="1000"/>
          </a:p>
          <a:p>
            <a:pPr indent="0" lvl="0" marL="0" marR="0" rtl="0" algn="l">
              <a:lnSpc>
                <a:spcPct val="115000"/>
              </a:lnSpc>
              <a:spcBef>
                <a:spcPts val="0"/>
              </a:spcBef>
              <a:spcAft>
                <a:spcPts val="0"/>
              </a:spcAft>
              <a:buNone/>
            </a:pPr>
            <a:r>
              <a:t/>
            </a:r>
            <a:endParaRPr i="1" sz="1000"/>
          </a:p>
          <a:p>
            <a:pPr indent="0" lvl="0" marL="0" marR="0" rtl="0" algn="l">
              <a:lnSpc>
                <a:spcPct val="115000"/>
              </a:lnSpc>
              <a:spcBef>
                <a:spcPts val="0"/>
              </a:spcBef>
              <a:spcAft>
                <a:spcPts val="0"/>
              </a:spcAft>
              <a:buClr>
                <a:schemeClr val="dk2"/>
              </a:buClr>
              <a:buSzPts val="1400"/>
              <a:buFont typeface="Arial"/>
              <a:buNone/>
            </a:pPr>
            <a:r>
              <a:t/>
            </a:r>
            <a:endParaRPr i="1"/>
          </a:p>
        </p:txBody>
      </p:sp>
      <p:pic>
        <p:nvPicPr>
          <p:cNvPr id="87" name="Google Shape;87;p17"/>
          <p:cNvPicPr preferRelativeResize="0"/>
          <p:nvPr/>
        </p:nvPicPr>
        <p:blipFill>
          <a:blip r:embed="rId6">
            <a:alphaModFix/>
          </a:blip>
          <a:stretch>
            <a:fillRect/>
          </a:stretch>
        </p:blipFill>
        <p:spPr>
          <a:xfrm>
            <a:off x="7494525" y="1278703"/>
            <a:ext cx="1317125" cy="1928625"/>
          </a:xfrm>
          <a:prstGeom prst="rect">
            <a:avLst/>
          </a:prstGeom>
          <a:noFill/>
          <a:ln>
            <a:noFill/>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 of Hyperledger </a:t>
            </a:r>
            <a:endParaRPr b="1"/>
          </a:p>
          <a:p>
            <a:pPr indent="0" lvl="0" marL="0" rtl="0" algn="l">
              <a:spcBef>
                <a:spcPts val="0"/>
              </a:spcBef>
              <a:spcAft>
                <a:spcPts val="0"/>
              </a:spcAft>
              <a:buNone/>
            </a:pPr>
            <a:r>
              <a:rPr b="1" lang="en"/>
              <a:t>Indy</a:t>
            </a:r>
            <a:endParaRPr b="1"/>
          </a:p>
        </p:txBody>
      </p:sp>
      <p:pic>
        <p:nvPicPr>
          <p:cNvPr id="171" name="Google Shape;171;p26"/>
          <p:cNvPicPr preferRelativeResize="0"/>
          <p:nvPr/>
        </p:nvPicPr>
        <p:blipFill>
          <a:blip r:embed="rId3">
            <a:alphaModFix/>
          </a:blip>
          <a:stretch>
            <a:fillRect/>
          </a:stretch>
        </p:blipFill>
        <p:spPr>
          <a:xfrm>
            <a:off x="5743551" y="64021"/>
            <a:ext cx="3400449" cy="1059302"/>
          </a:xfrm>
          <a:prstGeom prst="rect">
            <a:avLst/>
          </a:prstGeom>
          <a:noFill/>
          <a:ln>
            <a:noFill/>
          </a:ln>
        </p:spPr>
      </p:pic>
      <p:sp>
        <p:nvSpPr>
          <p:cNvPr id="172" name="Google Shape;172;p26"/>
          <p:cNvSpPr txBox="1"/>
          <p:nvPr/>
        </p:nvSpPr>
        <p:spPr>
          <a:xfrm>
            <a:off x="441650" y="1277750"/>
            <a:ext cx="78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Distributed ledger purpose-built for decentralized identity</a:t>
            </a:r>
            <a:endParaRPr b="1" i="1"/>
          </a:p>
          <a:p>
            <a:pPr indent="0" lvl="0" marL="0" rtl="0" algn="l">
              <a:spcBef>
                <a:spcPts val="0"/>
              </a:spcBef>
              <a:spcAft>
                <a:spcPts val="0"/>
              </a:spcAft>
              <a:buNone/>
            </a:pPr>
            <a:r>
              <a:t/>
            </a:r>
            <a:endParaRPr b="1"/>
          </a:p>
          <a:p>
            <a:pPr indent="0" lvl="0" marL="0" rtl="0" algn="l">
              <a:spcBef>
                <a:spcPts val="0"/>
              </a:spcBef>
              <a:spcAft>
                <a:spcPts val="0"/>
              </a:spcAft>
              <a:buNone/>
            </a:pPr>
            <a:r>
              <a:rPr b="1" lang="en"/>
              <a:t>Correlation-resistant by design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DIDs (Decentralized Identifiers) that are globally unique and resolvable (via a ledger) without requiring any centralized resolution authority</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Pairwise Identifiers create secure, 1:1 relationships between any two entities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Verifiable Credentials in an interoperable format for exchange of digital identity attributes and relationships, currently in the standardization pipeline at the W3C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Zero Knowledge Proofs which prove that some or all of the data in a set of Claims is true without revealing any additional information, including the identity of the Prover</a:t>
            </a:r>
            <a:endParaRPr b="1"/>
          </a:p>
        </p:txBody>
      </p:sp>
      <p:sp>
        <p:nvSpPr>
          <p:cNvPr id="173" name="Google Shape;173;p26"/>
          <p:cNvSpPr txBox="1"/>
          <p:nvPr/>
        </p:nvSpPr>
        <p:spPr>
          <a:xfrm>
            <a:off x="2160600" y="4363225"/>
            <a:ext cx="6671700" cy="29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https://wiki.hyperledger.org/display/indy/Hyperledger+Indy</a:t>
            </a:r>
            <a:endParaRPr/>
          </a:p>
          <a:p>
            <a:pPr indent="0" lvl="0" marL="0" rtl="0" algn="l">
              <a:spcBef>
                <a:spcPts val="0"/>
              </a:spcBef>
              <a:spcAft>
                <a:spcPts val="0"/>
              </a:spcAft>
              <a:buNone/>
            </a:pPr>
            <a:r>
              <a:rPr lang="en" sz="1100" u="sng">
                <a:solidFill>
                  <a:schemeClr val="hlink"/>
                </a:solidFill>
                <a:hlinkClick r:id="rId5"/>
              </a:rPr>
              <a:t>https://wiki.hyperledger.org/display/indy/Evernym+Sprint+Demos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Hyperledger Supports </a:t>
            </a:r>
            <a:r>
              <a:rPr b="1" lang="en">
                <a:solidFill>
                  <a:srgbClr val="000000"/>
                </a:solidFill>
              </a:rPr>
              <a:t>DIDs (Decentralized Identifiers)</a:t>
            </a:r>
            <a:endParaRPr/>
          </a:p>
        </p:txBody>
      </p:sp>
      <p:sp>
        <p:nvSpPr>
          <p:cNvPr id="179" name="Google Shape;179;p27"/>
          <p:cNvSpPr txBox="1"/>
          <p:nvPr>
            <p:ph idx="1" type="body"/>
          </p:nvPr>
        </p:nvSpPr>
        <p:spPr>
          <a:xfrm>
            <a:off x="311145" y="1204912"/>
            <a:ext cx="8521200" cy="31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Decentralized Identifiers (DIDs) are a new type of identifier for verifiable, "self-sovereign" digital identity. DIDs are fully under the control of the DID subject, independent from any centralized registry, identity provider, or certificate authority. </a:t>
            </a:r>
            <a:endParaRPr b="1"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None/>
            </a:pPr>
            <a:r>
              <a:rPr b="1" lang="en" sz="1400">
                <a:solidFill>
                  <a:srgbClr val="000000"/>
                </a:solidFill>
              </a:rPr>
              <a:t>DIDs are URLs that relate a DID subject to means for trustable interactions with that subject. DIDs resolve to DID Documents — simple documents that describe how to use that specific DID. </a:t>
            </a:r>
            <a:endParaRPr b="1"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None/>
            </a:pPr>
            <a:r>
              <a:rPr b="1" lang="en" sz="1400">
                <a:solidFill>
                  <a:srgbClr val="000000"/>
                </a:solidFill>
              </a:rPr>
              <a:t>Each DID Document may contain at least three things: proof purposes, verification methods, and service endpoints. Proof purposes are combined with verification methods to provide mechanisms for proving things. For example, a DID Document can specify that a particular verification method, such as a cryptographic public key or pseudonymous biometric protocol, can be used to verify a proof that was created for the purpose of authentication. Service endpoints enable trusted interactions with the DID controller.</a:t>
            </a:r>
            <a:endParaRPr b="1"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 of </a:t>
            </a:r>
            <a:r>
              <a:rPr b="1" lang="en"/>
              <a:t>Hyperledger </a:t>
            </a:r>
            <a:endParaRPr b="1"/>
          </a:p>
          <a:p>
            <a:pPr indent="0" lvl="0" marL="0" rtl="0" algn="l">
              <a:spcBef>
                <a:spcPts val="0"/>
              </a:spcBef>
              <a:spcAft>
                <a:spcPts val="0"/>
              </a:spcAft>
              <a:buNone/>
            </a:pPr>
            <a:r>
              <a:rPr b="1" lang="en"/>
              <a:t>Aries</a:t>
            </a:r>
            <a:endParaRPr b="1"/>
          </a:p>
        </p:txBody>
      </p:sp>
      <p:pic>
        <p:nvPicPr>
          <p:cNvPr id="185" name="Google Shape;185;p28"/>
          <p:cNvPicPr preferRelativeResize="0"/>
          <p:nvPr/>
        </p:nvPicPr>
        <p:blipFill>
          <a:blip r:embed="rId3">
            <a:alphaModFix/>
          </a:blip>
          <a:stretch>
            <a:fillRect/>
          </a:stretch>
        </p:blipFill>
        <p:spPr>
          <a:xfrm>
            <a:off x="5643851" y="64024"/>
            <a:ext cx="3400449" cy="975323"/>
          </a:xfrm>
          <a:prstGeom prst="rect">
            <a:avLst/>
          </a:prstGeom>
          <a:noFill/>
          <a:ln>
            <a:noFill/>
          </a:ln>
        </p:spPr>
      </p:pic>
      <p:sp>
        <p:nvSpPr>
          <p:cNvPr id="186" name="Google Shape;186;p28"/>
          <p:cNvSpPr txBox="1"/>
          <p:nvPr/>
        </p:nvSpPr>
        <p:spPr>
          <a:xfrm>
            <a:off x="210800" y="1380725"/>
            <a:ext cx="2498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Infrastructure for blockchain-rooted, peer-to-peer interactions.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Provides a shared, reusable, interoperable tool kit designed for initiatives and solutions focused on creating, transmitting and storing verifiable digital credentials.</a:t>
            </a:r>
            <a:endParaRPr b="1"/>
          </a:p>
          <a:p>
            <a:pPr indent="0" lvl="0" marL="0" rtl="0" algn="l">
              <a:spcBef>
                <a:spcPts val="0"/>
              </a:spcBef>
              <a:spcAft>
                <a:spcPts val="0"/>
              </a:spcAft>
              <a:buNone/>
            </a:pPr>
            <a:r>
              <a:t/>
            </a:r>
            <a:endParaRPr b="1"/>
          </a:p>
        </p:txBody>
      </p:sp>
      <p:sp>
        <p:nvSpPr>
          <p:cNvPr id="187" name="Google Shape;187;p28"/>
          <p:cNvSpPr txBox="1"/>
          <p:nvPr/>
        </p:nvSpPr>
        <p:spPr>
          <a:xfrm>
            <a:off x="2751175" y="1264775"/>
            <a:ext cx="6235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Specifically, it provides:</a:t>
            </a:r>
            <a:endParaRPr b="1" sz="1200"/>
          </a:p>
          <a:p>
            <a:pPr indent="0" lvl="0" marL="0" rtl="0" algn="l">
              <a:spcBef>
                <a:spcPts val="0"/>
              </a:spcBef>
              <a:spcAft>
                <a:spcPts val="0"/>
              </a:spcAft>
              <a:buNone/>
            </a:pPr>
            <a:r>
              <a:rPr b="1" lang="en" sz="1200"/>
              <a:t>A blockchain interface layer (known as a resolver) for creating and signing blockchain transactions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A cryptographic wallet that can be used for secure storage of cryptographic secrets and other information (the secure storage tech, not a UI) used to build blockchain clients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An encrypted messaging system for allowing off-ledger interaction between those clients using multiple transport protocols.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An implementation of ZKP-capable W3C verifiable credentials using the ZKP primitives found in Ursa.</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An implementation of the Decentralized Key Management System (DKMS) specification currently being incubated in Hyperledger Indy.</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A mechanism to build higher-level protocols and API-like use cases based on the secure messaging functionality described earlier.</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Three Waves </a:t>
            </a:r>
            <a:endParaRPr b="1"/>
          </a:p>
        </p:txBody>
      </p:sp>
      <p:sp>
        <p:nvSpPr>
          <p:cNvPr id="193" name="Google Shape;193;p29"/>
          <p:cNvSpPr/>
          <p:nvPr/>
        </p:nvSpPr>
        <p:spPr>
          <a:xfrm>
            <a:off x="446225" y="743375"/>
            <a:ext cx="3654000" cy="50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rPr b="1" lang="en">
                <a:solidFill>
                  <a:srgbClr val="FFFFFF"/>
                </a:solidFill>
              </a:rPr>
              <a:t>Now to </a:t>
            </a:r>
            <a:r>
              <a:rPr b="1" lang="en">
                <a:solidFill>
                  <a:srgbClr val="FFFFFF"/>
                </a:solidFill>
              </a:rPr>
              <a:t>~2025</a:t>
            </a:r>
            <a:endParaRPr b="1">
              <a:solidFill>
                <a:srgbClr val="FFFFFF"/>
              </a:solidFill>
            </a:endParaRPr>
          </a:p>
        </p:txBody>
      </p:sp>
      <p:sp>
        <p:nvSpPr>
          <p:cNvPr id="194" name="Google Shape;194;p29"/>
          <p:cNvSpPr txBox="1"/>
          <p:nvPr/>
        </p:nvSpPr>
        <p:spPr>
          <a:xfrm>
            <a:off x="446225" y="1123025"/>
            <a:ext cx="3359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Roll Out </a:t>
            </a:r>
            <a:r>
              <a:rPr lang="en" sz="1800"/>
              <a:t>Centralized Digital ID Systems and/or leverage existing Digital ID Providers</a:t>
            </a:r>
            <a:endParaRPr sz="1800"/>
          </a:p>
        </p:txBody>
      </p:sp>
      <p:sp>
        <p:nvSpPr>
          <p:cNvPr id="195" name="Google Shape;195;p29"/>
          <p:cNvSpPr/>
          <p:nvPr/>
        </p:nvSpPr>
        <p:spPr>
          <a:xfrm>
            <a:off x="3527150" y="2007325"/>
            <a:ext cx="3654000" cy="50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914400" rtl="0" algn="l">
              <a:spcBef>
                <a:spcPts val="0"/>
              </a:spcBef>
              <a:spcAft>
                <a:spcPts val="0"/>
              </a:spcAft>
              <a:buNone/>
            </a:pPr>
            <a:r>
              <a:rPr b="1" lang="en">
                <a:solidFill>
                  <a:srgbClr val="FFFFFF"/>
                </a:solidFill>
              </a:rPr>
              <a:t>2025 - ~2035</a:t>
            </a:r>
            <a:endParaRPr/>
          </a:p>
        </p:txBody>
      </p:sp>
      <p:sp>
        <p:nvSpPr>
          <p:cNvPr id="196" name="Google Shape;196;p29"/>
          <p:cNvSpPr txBox="1"/>
          <p:nvPr/>
        </p:nvSpPr>
        <p:spPr>
          <a:xfrm>
            <a:off x="3527150" y="2463175"/>
            <a:ext cx="3359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Decentralize Centralized Digital ID Systems and Digital ID Providers</a:t>
            </a:r>
            <a:endParaRPr sz="1800"/>
          </a:p>
        </p:txBody>
      </p:sp>
      <p:sp>
        <p:nvSpPr>
          <p:cNvPr id="197" name="Google Shape;197;p29"/>
          <p:cNvSpPr/>
          <p:nvPr/>
        </p:nvSpPr>
        <p:spPr>
          <a:xfrm>
            <a:off x="5355950" y="3226525"/>
            <a:ext cx="3654000" cy="50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spcBef>
                <a:spcPts val="0"/>
              </a:spcBef>
              <a:spcAft>
                <a:spcPts val="0"/>
              </a:spcAft>
              <a:buNone/>
            </a:pPr>
            <a:r>
              <a:rPr b="1" lang="en">
                <a:solidFill>
                  <a:srgbClr val="FFFFFF"/>
                </a:solidFill>
              </a:rPr>
              <a:t>2035 and Beyond</a:t>
            </a:r>
            <a:endParaRPr b="1">
              <a:solidFill>
                <a:srgbClr val="FFFFFF"/>
              </a:solidFill>
            </a:endParaRPr>
          </a:p>
        </p:txBody>
      </p:sp>
      <p:sp>
        <p:nvSpPr>
          <p:cNvPr id="198" name="Google Shape;198;p29"/>
          <p:cNvSpPr txBox="1"/>
          <p:nvPr/>
        </p:nvSpPr>
        <p:spPr>
          <a:xfrm>
            <a:off x="5355950" y="3758575"/>
            <a:ext cx="3359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Fully Decentralized Digital ID Systems -- anytime and anywhere, within countries and across borders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a:t>
            </a:r>
            <a:r>
              <a:rPr b="1" lang="en"/>
              <a:t>Target End State </a:t>
            </a:r>
            <a:endParaRPr b="1"/>
          </a:p>
        </p:txBody>
      </p:sp>
      <p:sp>
        <p:nvSpPr>
          <p:cNvPr id="204" name="Google Shape;204;p30"/>
          <p:cNvSpPr txBox="1"/>
          <p:nvPr>
            <p:ph idx="1" type="body"/>
          </p:nvPr>
        </p:nvSpPr>
        <p:spPr>
          <a:xfrm>
            <a:off x="311145" y="1204912"/>
            <a:ext cx="8521200" cy="31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000"/>
              <a:t>A</a:t>
            </a:r>
            <a:r>
              <a:rPr b="1" i="1" lang="en" sz="3000"/>
              <a:t> </a:t>
            </a:r>
            <a:r>
              <a:rPr b="1" i="1" lang="en" sz="3000" u="sng"/>
              <a:t>decentralized</a:t>
            </a:r>
            <a:r>
              <a:rPr b="1" i="1" lang="en" sz="3000"/>
              <a:t> digital ID for all the citizens of the world whose identity is fully owned by him/her thereby fostering trust and narrowing the digital chasm </a:t>
            </a:r>
            <a:endParaRPr b="1" i="1"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1054625"/>
            <a:ext cx="85206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Are we in a Blockchain Winter? If we are, Decentralized Digital Identity can potentially take us out of this Winter into Spring.</a:t>
            </a:r>
            <a:endParaRPr b="1" i="1"/>
          </a:p>
        </p:txBody>
      </p:sp>
      <p:sp>
        <p:nvSpPr>
          <p:cNvPr id="210" name="Google Shape;210;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Concluding Thoughts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2"/>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16" name="Google Shape;216;p32"/>
          <p:cNvSpPr/>
          <p:nvPr/>
        </p:nvSpPr>
        <p:spPr>
          <a:xfrm>
            <a:off x="0" y="0"/>
            <a:ext cx="8556781" cy="5143499"/>
          </a:xfrm>
          <a:prstGeom prst="rect">
            <a:avLst/>
          </a:prstGeom>
          <a:gradFill>
            <a:gsLst>
              <a:gs pos="0">
                <a:srgbClr val="000416">
                  <a:alpha val="76862"/>
                </a:srgbClr>
              </a:gs>
              <a:gs pos="29000">
                <a:srgbClr val="000416">
                  <a:alpha val="76862"/>
                </a:srgbClr>
              </a:gs>
              <a:gs pos="85000">
                <a:srgbClr val="000416">
                  <a:alpha val="0"/>
                </a:srgbClr>
              </a:gs>
              <a:gs pos="100000">
                <a:srgbClr val="000416">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7" name="Google Shape;217;p32"/>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
                <a:solidFill>
                  <a:schemeClr val="dk1"/>
                </a:solidFill>
              </a:rPr>
              <a:t>Get Involved!</a:t>
            </a:r>
            <a:endParaRPr/>
          </a:p>
        </p:txBody>
      </p:sp>
      <p:sp>
        <p:nvSpPr>
          <p:cNvPr id="218" name="Google Shape;218;p32"/>
          <p:cNvSpPr/>
          <p:nvPr/>
        </p:nvSpPr>
        <p:spPr>
          <a:xfrm>
            <a:off x="311696" y="4295650"/>
            <a:ext cx="3893699" cy="47999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68FD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9" name="Google Shape;219;p32"/>
          <p:cNvSpPr txBox="1"/>
          <p:nvPr/>
        </p:nvSpPr>
        <p:spPr>
          <a:xfrm>
            <a:off x="311700" y="1275750"/>
            <a:ext cx="3398700" cy="1021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168FDF"/>
              </a:buClr>
              <a:buSzPts val="1400"/>
              <a:buFont typeface="Calibri"/>
              <a:buNone/>
            </a:pPr>
            <a:r>
              <a:rPr lang="en" sz="2000">
                <a:solidFill>
                  <a:srgbClr val="D8D8D8"/>
                </a:solidFill>
              </a:rPr>
              <a:t>Questions around Hyperledger and its related projects, you can reach out to me at </a:t>
            </a:r>
            <a:r>
              <a:rPr lang="en" sz="2000" u="sng">
                <a:solidFill>
                  <a:schemeClr val="hlink"/>
                </a:solidFill>
                <a:hlinkClick r:id="rId4"/>
              </a:rPr>
              <a:t>nathan.mk.aw@gmail.com</a:t>
            </a:r>
            <a:endParaRPr sz="2000">
              <a:solidFill>
                <a:srgbClr val="D8D8D8"/>
              </a:solidFill>
            </a:endParaRPr>
          </a:p>
          <a:p>
            <a:pPr indent="0" lvl="0" marL="0" marR="0" rtl="0" algn="l">
              <a:lnSpc>
                <a:spcPct val="90000"/>
              </a:lnSpc>
              <a:spcBef>
                <a:spcPts val="0"/>
              </a:spcBef>
              <a:spcAft>
                <a:spcPts val="0"/>
              </a:spcAft>
              <a:buClr>
                <a:srgbClr val="168FDF"/>
              </a:buClr>
              <a:buSzPts val="1400"/>
              <a:buFont typeface="Calibri"/>
              <a:buNone/>
            </a:pPr>
            <a:r>
              <a:rPr lang="en" sz="2000">
                <a:solidFill>
                  <a:srgbClr val="D8D8D8"/>
                </a:solidFill>
              </a:rPr>
              <a:t>o</a:t>
            </a:r>
            <a:r>
              <a:rPr lang="en" sz="2000">
                <a:solidFill>
                  <a:srgbClr val="D8D8D8"/>
                </a:solidFill>
              </a:rPr>
              <a:t>r connect with me at </a:t>
            </a:r>
            <a:r>
              <a:rPr lang="en" sz="2000" u="sng">
                <a:solidFill>
                  <a:schemeClr val="hlink"/>
                </a:solidFill>
                <a:hlinkClick r:id="rId5"/>
              </a:rPr>
              <a:t>https://sg.linkedin.com/in/awnathan</a:t>
            </a:r>
            <a:endParaRPr sz="2000">
              <a:solidFill>
                <a:srgbClr val="D8D8D8"/>
              </a:solidFill>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Sources/References</a:t>
            </a:r>
            <a:endParaRPr b="1"/>
          </a:p>
        </p:txBody>
      </p:sp>
      <p:sp>
        <p:nvSpPr>
          <p:cNvPr id="225" name="Google Shape;225;p33"/>
          <p:cNvSpPr txBox="1"/>
          <p:nvPr>
            <p:ph idx="1" type="body"/>
          </p:nvPr>
        </p:nvSpPr>
        <p:spPr>
          <a:xfrm>
            <a:off x="311150" y="1434726"/>
            <a:ext cx="8521200" cy="27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https://sg.linkedin.com/in/awnathan</a:t>
            </a:r>
            <a:endParaRPr sz="1200"/>
          </a:p>
          <a:p>
            <a:pPr indent="0" lvl="0" marL="0" rtl="0" algn="l">
              <a:spcBef>
                <a:spcPts val="0"/>
              </a:spcBef>
              <a:spcAft>
                <a:spcPts val="0"/>
              </a:spcAft>
              <a:buNone/>
            </a:pPr>
            <a:r>
              <a:rPr lang="en" sz="1200"/>
              <a:t>https://about.me/mingkun.aw</a:t>
            </a:r>
            <a:endParaRPr sz="1200"/>
          </a:p>
          <a:p>
            <a:pPr indent="0" lvl="0" marL="0" rtl="0" algn="l">
              <a:spcBef>
                <a:spcPts val="0"/>
              </a:spcBef>
              <a:spcAft>
                <a:spcPts val="0"/>
              </a:spcAft>
              <a:buNone/>
            </a:pPr>
            <a:r>
              <a:rPr lang="en" sz="1200"/>
              <a:t>https://datatracker.ietf.org/meeting/103/materials/slides-103-dinrg-decentralized-identity-01</a:t>
            </a:r>
            <a:endParaRPr sz="1200"/>
          </a:p>
          <a:p>
            <a:pPr indent="0" lvl="0" marL="0" rtl="0" algn="l">
              <a:spcBef>
                <a:spcPts val="0"/>
              </a:spcBef>
              <a:spcAft>
                <a:spcPts val="0"/>
              </a:spcAft>
              <a:buNone/>
            </a:pPr>
            <a:r>
              <a:rPr lang="en" sz="1200"/>
              <a:t>https://datatracker.ietf.org/meeting/104/materials/slides-104-dinrg-byzantine-agreement-protocols-for-large-scale-decentralized-identity-management-01</a:t>
            </a:r>
            <a:endParaRPr sz="1200"/>
          </a:p>
          <a:p>
            <a:pPr indent="0" lvl="0" marL="0" rtl="0" algn="l">
              <a:spcBef>
                <a:spcPts val="0"/>
              </a:spcBef>
              <a:spcAft>
                <a:spcPts val="0"/>
              </a:spcAft>
              <a:buNone/>
            </a:pPr>
            <a:r>
              <a:rPr lang="en" sz="1200"/>
              <a:t>https://github.com/nathanawmk</a:t>
            </a:r>
            <a:endParaRPr sz="1200"/>
          </a:p>
          <a:p>
            <a:pPr indent="0" lvl="0" marL="0" rtl="0" algn="l">
              <a:spcBef>
                <a:spcPts val="0"/>
              </a:spcBef>
              <a:spcAft>
                <a:spcPts val="0"/>
              </a:spcAft>
              <a:buNone/>
            </a:pPr>
            <a:r>
              <a:rPr lang="en" sz="1200"/>
              <a:t>https://stackoverflow.com/users/8588369/nathan-aw</a:t>
            </a:r>
            <a:endParaRPr sz="1200"/>
          </a:p>
          <a:p>
            <a:pPr indent="0" lvl="0" marL="0" rtl="0" algn="l">
              <a:spcBef>
                <a:spcPts val="0"/>
              </a:spcBef>
              <a:spcAft>
                <a:spcPts val="0"/>
              </a:spcAft>
              <a:buNone/>
            </a:pPr>
            <a:r>
              <a:rPr lang="en" sz="1200"/>
              <a:t>https://blockchain.ieee.org/technicalbriefs/editorial-board</a:t>
            </a:r>
            <a:endParaRPr sz="1200"/>
          </a:p>
          <a:p>
            <a:pPr indent="0" lvl="0" marL="0" rtl="0" algn="l">
              <a:spcBef>
                <a:spcPts val="0"/>
              </a:spcBef>
              <a:spcAft>
                <a:spcPts val="0"/>
              </a:spcAft>
              <a:buNone/>
            </a:pPr>
            <a:r>
              <a:rPr lang="en" sz="1200"/>
              <a:t>https://bitcoinmagazine.com/authors/nathan-aw</a:t>
            </a:r>
            <a:endParaRPr sz="1200"/>
          </a:p>
          <a:p>
            <a:pPr indent="0" lvl="0" marL="0" rtl="0" algn="l">
              <a:spcBef>
                <a:spcPts val="0"/>
              </a:spcBef>
              <a:spcAft>
                <a:spcPts val="0"/>
              </a:spcAft>
              <a:buNone/>
            </a:pPr>
            <a:r>
              <a:rPr lang="en" sz="1200"/>
              <a:t>https://bitcoinmagazine.com/articles/guest-post-understanding-limits-and-potential-blockchain-technology</a:t>
            </a:r>
            <a:endParaRPr sz="1200"/>
          </a:p>
          <a:p>
            <a:pPr indent="0" lvl="0" marL="0" rtl="0" algn="l">
              <a:spcBef>
                <a:spcPts val="0"/>
              </a:spcBef>
              <a:spcAft>
                <a:spcPts val="0"/>
              </a:spcAft>
              <a:buNone/>
            </a:pPr>
            <a:r>
              <a:rPr lang="en" sz="1200"/>
              <a:t>https://www.hyperledger.org/blog/2017/12/05/developer-showcase-series-nathan-aw-ntt-data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Nathan Ming Kun Aw</a:t>
            </a:r>
            <a:endParaRPr b="1"/>
          </a:p>
          <a:p>
            <a:pPr indent="0" lvl="0" marL="0" rtl="0" algn="l">
              <a:spcBef>
                <a:spcPts val="0"/>
              </a:spcBef>
              <a:spcAft>
                <a:spcPts val="0"/>
              </a:spcAft>
              <a:buNone/>
            </a:pPr>
            <a:r>
              <a:t/>
            </a:r>
            <a:endParaRPr/>
          </a:p>
        </p:txBody>
      </p:sp>
      <p:sp>
        <p:nvSpPr>
          <p:cNvPr id="93" name="Google Shape;93;p18"/>
          <p:cNvSpPr txBox="1"/>
          <p:nvPr>
            <p:ph idx="1" type="body"/>
          </p:nvPr>
        </p:nvSpPr>
        <p:spPr>
          <a:xfrm>
            <a:off x="311150" y="823900"/>
            <a:ext cx="4951200" cy="31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Hyperledger Technical Ambassador and Speaker with deep experience and specialties in Decentralized (Blockchain) Based Digital Identification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Worked in Multiple Fortune 100 companies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Presenter at the Decentralized Internet Infrastructure at the Internet Engineering Task Force (IETF)</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World Renowned Blockchain Specialist, Speaker and an Fierce Advocate for Blockchain to Solve Real-world Problems (“Not another PoC” or “White Elephant”)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94" name="Google Shape;94;p18"/>
          <p:cNvPicPr preferRelativeResize="0"/>
          <p:nvPr/>
        </p:nvPicPr>
        <p:blipFill>
          <a:blip r:embed="rId3">
            <a:alphaModFix/>
          </a:blip>
          <a:stretch>
            <a:fillRect/>
          </a:stretch>
        </p:blipFill>
        <p:spPr>
          <a:xfrm>
            <a:off x="8253050" y="70346"/>
            <a:ext cx="811300" cy="1007350"/>
          </a:xfrm>
          <a:prstGeom prst="rect">
            <a:avLst/>
          </a:prstGeom>
          <a:noFill/>
          <a:ln>
            <a:noFill/>
          </a:ln>
        </p:spPr>
      </p:pic>
      <p:pic>
        <p:nvPicPr>
          <p:cNvPr id="95" name="Google Shape;95;p18"/>
          <p:cNvPicPr preferRelativeResize="0"/>
          <p:nvPr/>
        </p:nvPicPr>
        <p:blipFill>
          <a:blip r:embed="rId4">
            <a:alphaModFix/>
          </a:blip>
          <a:stretch>
            <a:fillRect/>
          </a:stretch>
        </p:blipFill>
        <p:spPr>
          <a:xfrm>
            <a:off x="5591151" y="1230096"/>
            <a:ext cx="3400449" cy="1059302"/>
          </a:xfrm>
          <a:prstGeom prst="rect">
            <a:avLst/>
          </a:prstGeom>
          <a:noFill/>
          <a:ln>
            <a:noFill/>
          </a:ln>
        </p:spPr>
      </p:pic>
      <p:pic>
        <p:nvPicPr>
          <p:cNvPr id="96" name="Google Shape;96;p18"/>
          <p:cNvPicPr preferRelativeResize="0"/>
          <p:nvPr/>
        </p:nvPicPr>
        <p:blipFill>
          <a:blip r:embed="rId5">
            <a:alphaModFix/>
          </a:blip>
          <a:stretch>
            <a:fillRect/>
          </a:stretch>
        </p:blipFill>
        <p:spPr>
          <a:xfrm>
            <a:off x="5591151" y="2882774"/>
            <a:ext cx="3400449" cy="9753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 Digital Chasm, Not Divide - Non Inclusive Growth </a:t>
            </a:r>
            <a:endParaRPr b="1"/>
          </a:p>
        </p:txBody>
      </p:sp>
      <p:pic>
        <p:nvPicPr>
          <p:cNvPr id="102" name="Google Shape;102;p19"/>
          <p:cNvPicPr preferRelativeResize="0"/>
          <p:nvPr/>
        </p:nvPicPr>
        <p:blipFill>
          <a:blip r:embed="rId3">
            <a:alphaModFix/>
          </a:blip>
          <a:stretch>
            <a:fillRect/>
          </a:stretch>
        </p:blipFill>
        <p:spPr>
          <a:xfrm>
            <a:off x="8253050" y="222746"/>
            <a:ext cx="811300" cy="1007350"/>
          </a:xfrm>
          <a:prstGeom prst="rect">
            <a:avLst/>
          </a:prstGeom>
          <a:noFill/>
          <a:ln>
            <a:noFill/>
          </a:ln>
        </p:spPr>
      </p:pic>
      <p:sp>
        <p:nvSpPr>
          <p:cNvPr id="103" name="Google Shape;103;p19"/>
          <p:cNvSpPr txBox="1"/>
          <p:nvPr/>
        </p:nvSpPr>
        <p:spPr>
          <a:xfrm>
            <a:off x="239100" y="3927500"/>
            <a:ext cx="8801100" cy="10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SOURCE</a:t>
            </a:r>
            <a:r>
              <a:rPr lang="en" sz="800"/>
              <a:t>: </a:t>
            </a:r>
            <a:endParaRPr sz="800"/>
          </a:p>
          <a:p>
            <a:pPr indent="-279400" lvl="0" marL="457200" rtl="0" algn="l">
              <a:spcBef>
                <a:spcPts val="0"/>
              </a:spcBef>
              <a:spcAft>
                <a:spcPts val="0"/>
              </a:spcAft>
              <a:buSzPts val="800"/>
              <a:buAutoNum type="arabicPeriod"/>
            </a:pPr>
            <a:r>
              <a:rPr lang="en" sz="800" u="sng">
                <a:solidFill>
                  <a:schemeClr val="hlink"/>
                </a:solidFill>
                <a:hlinkClick r:id="rId4"/>
              </a:rPr>
              <a:t>https://id4d.worldbank.org/sites/id4d.worldbank.org/files/2018_ID4D_Annual_Report.pdf</a:t>
            </a:r>
            <a:endParaRPr sz="800"/>
          </a:p>
          <a:p>
            <a:pPr indent="-279400" lvl="0" marL="457200" rtl="0" algn="l">
              <a:spcBef>
                <a:spcPts val="0"/>
              </a:spcBef>
              <a:spcAft>
                <a:spcPts val="0"/>
              </a:spcAft>
              <a:buSzPts val="800"/>
              <a:buAutoNum type="arabicPeriod"/>
            </a:pPr>
            <a:r>
              <a:rPr lang="en" sz="800" u="sng">
                <a:solidFill>
                  <a:schemeClr val="hlink"/>
                </a:solidFill>
                <a:hlinkClick r:id="rId5"/>
              </a:rPr>
              <a:t>http://workspace.unpan.org/sites/Internet/Documents/Digital%20Identification_A%20Key%20to%20Inclusive%20Growth.pdf?Mobile=1&amp;Source=%2Fsites%2FInternet%2F%5Flayouts%2Fmobile%2Fview%2Easpx%3FList%3D691145ee%252Dd828%252D42e1%252D80a4%252Dc007f54e9ee7%26View%3D0a4712bf%252De571%252D4b28%252D9bbc%252Ddd8086c05003%26ViewMode%3DDetail%26CurrentPage%3D1</a:t>
            </a:r>
            <a:endParaRPr sz="800"/>
          </a:p>
        </p:txBody>
      </p:sp>
      <p:sp>
        <p:nvSpPr>
          <p:cNvPr id="104" name="Google Shape;104;p19"/>
          <p:cNvSpPr txBox="1"/>
          <p:nvPr/>
        </p:nvSpPr>
        <p:spPr>
          <a:xfrm>
            <a:off x="4634700" y="1210363"/>
            <a:ext cx="4176900" cy="19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Result</a:t>
            </a:r>
            <a:endParaRPr b="1"/>
          </a:p>
          <a:p>
            <a:pPr indent="-317500" lvl="0" marL="457200" rtl="0" algn="l">
              <a:spcBef>
                <a:spcPts val="0"/>
              </a:spcBef>
              <a:spcAft>
                <a:spcPts val="0"/>
              </a:spcAft>
              <a:buSzPts val="1400"/>
              <a:buChar char="●"/>
            </a:pPr>
            <a:r>
              <a:rPr lang="en"/>
              <a:t>A challenge for the 1 billion people to access basic services — healthcare, education, financial and mobile services — and may miss out on important economic opportunities, such as participating in the digital economy or formal employment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Compromised Centralized ID Systems leading to privacy breaches leading to an erosion of trust in Digital ID and its systems thus perpetuating the digital chasm</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9"/>
          <p:cNvSpPr txBox="1"/>
          <p:nvPr/>
        </p:nvSpPr>
        <p:spPr>
          <a:xfrm>
            <a:off x="386450" y="1316950"/>
            <a:ext cx="4176900" cy="19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Situation</a:t>
            </a:r>
            <a:endParaRPr b="1"/>
          </a:p>
          <a:p>
            <a:pPr indent="-317500" lvl="0" marL="457200" rtl="0" algn="l">
              <a:spcBef>
                <a:spcPts val="0"/>
              </a:spcBef>
              <a:spcAft>
                <a:spcPts val="0"/>
              </a:spcAft>
              <a:buSzPts val="1400"/>
              <a:buChar char="●"/>
            </a:pPr>
            <a:r>
              <a:rPr lang="en"/>
              <a:t>An estimated 1 billion (“1,000,000,000”) people globally face challenges in proving who they are because they lack official proof of their identity.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3.4 Billion People have ID but cannot use it on digital channels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Centralized Digital ID S</a:t>
            </a:r>
            <a:r>
              <a:rPr lang="en"/>
              <a:t>ystems can be weak, exclusionary, can go down and put people’s privacy at risk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Digital ID?</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11" name="Google Shape;111;p20"/>
          <p:cNvSpPr txBox="1"/>
          <p:nvPr/>
        </p:nvSpPr>
        <p:spPr>
          <a:xfrm>
            <a:off x="413875" y="870275"/>
            <a:ext cx="4225800" cy="23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Unlike a paper-based ID such as most driver’s licenses and passports, a digital ID can be authenticated remotely over digital channels.</a:t>
            </a:r>
            <a:endParaRPr i="1" sz="1800"/>
          </a:p>
          <a:p>
            <a:pPr indent="0" lvl="0" marL="0" rtl="0" algn="l">
              <a:spcBef>
                <a:spcPts val="0"/>
              </a:spcBef>
              <a:spcAft>
                <a:spcPts val="0"/>
              </a:spcAft>
              <a:buNone/>
            </a:pPr>
            <a:r>
              <a:t/>
            </a:r>
            <a:endParaRPr i="1" sz="1800"/>
          </a:p>
        </p:txBody>
      </p:sp>
      <p:pic>
        <p:nvPicPr>
          <p:cNvPr id="112" name="Google Shape;112;p20"/>
          <p:cNvPicPr preferRelativeResize="0"/>
          <p:nvPr/>
        </p:nvPicPr>
        <p:blipFill>
          <a:blip r:embed="rId3">
            <a:alphaModFix/>
          </a:blip>
          <a:stretch>
            <a:fillRect/>
          </a:stretch>
        </p:blipFill>
        <p:spPr>
          <a:xfrm>
            <a:off x="949848" y="2162963"/>
            <a:ext cx="730925" cy="871075"/>
          </a:xfrm>
          <a:prstGeom prst="rect">
            <a:avLst/>
          </a:prstGeom>
          <a:noFill/>
          <a:ln>
            <a:noFill/>
          </a:ln>
        </p:spPr>
      </p:pic>
      <p:pic>
        <p:nvPicPr>
          <p:cNvPr id="113" name="Google Shape;113;p20"/>
          <p:cNvPicPr preferRelativeResize="0"/>
          <p:nvPr/>
        </p:nvPicPr>
        <p:blipFill>
          <a:blip r:embed="rId4">
            <a:alphaModFix/>
          </a:blip>
          <a:stretch>
            <a:fillRect/>
          </a:stretch>
        </p:blipFill>
        <p:spPr>
          <a:xfrm>
            <a:off x="2238875" y="2162975"/>
            <a:ext cx="866708" cy="871050"/>
          </a:xfrm>
          <a:prstGeom prst="rect">
            <a:avLst/>
          </a:prstGeom>
          <a:noFill/>
          <a:ln>
            <a:noFill/>
          </a:ln>
        </p:spPr>
      </p:pic>
      <p:pic>
        <p:nvPicPr>
          <p:cNvPr id="114" name="Google Shape;114;p20"/>
          <p:cNvPicPr preferRelativeResize="0"/>
          <p:nvPr/>
        </p:nvPicPr>
        <p:blipFill>
          <a:blip r:embed="rId5">
            <a:alphaModFix/>
          </a:blip>
          <a:stretch>
            <a:fillRect/>
          </a:stretch>
        </p:blipFill>
        <p:spPr>
          <a:xfrm>
            <a:off x="8253050" y="70346"/>
            <a:ext cx="811300" cy="1007350"/>
          </a:xfrm>
          <a:prstGeom prst="rect">
            <a:avLst/>
          </a:prstGeom>
          <a:noFill/>
          <a:ln>
            <a:noFill/>
          </a:ln>
        </p:spPr>
      </p:pic>
      <p:sp>
        <p:nvSpPr>
          <p:cNvPr id="115" name="Google Shape;115;p20"/>
          <p:cNvSpPr txBox="1"/>
          <p:nvPr/>
        </p:nvSpPr>
        <p:spPr>
          <a:xfrm>
            <a:off x="4833475" y="870275"/>
            <a:ext cx="4225800" cy="21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A digital ID could be issued by a national or local government, by a consortium of private or nonprofit organizations, or by an individual entity.</a:t>
            </a:r>
            <a:endParaRPr i="1" sz="1800"/>
          </a:p>
        </p:txBody>
      </p:sp>
      <p:sp>
        <p:nvSpPr>
          <p:cNvPr id="116" name="Google Shape;116;p20"/>
          <p:cNvSpPr txBox="1"/>
          <p:nvPr/>
        </p:nvSpPr>
        <p:spPr>
          <a:xfrm>
            <a:off x="2547475" y="3461075"/>
            <a:ext cx="4225800" cy="14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To perform digital authentication, it could be through biometric data to passwords, PINs, or smart devices and security tokens </a:t>
            </a:r>
            <a:endParaRPr i="1" sz="1800"/>
          </a:p>
        </p:txBody>
      </p:sp>
      <p:pic>
        <p:nvPicPr>
          <p:cNvPr id="117" name="Google Shape;117;p20"/>
          <p:cNvPicPr preferRelativeResize="0"/>
          <p:nvPr/>
        </p:nvPicPr>
        <p:blipFill>
          <a:blip r:embed="rId6">
            <a:alphaModFix/>
          </a:blip>
          <a:stretch>
            <a:fillRect/>
          </a:stretch>
        </p:blipFill>
        <p:spPr>
          <a:xfrm>
            <a:off x="6439975" y="2156150"/>
            <a:ext cx="1122731" cy="1080825"/>
          </a:xfrm>
          <a:prstGeom prst="rect">
            <a:avLst/>
          </a:prstGeom>
          <a:noFill/>
          <a:ln>
            <a:noFill/>
          </a:ln>
        </p:spPr>
      </p:pic>
      <p:pic>
        <p:nvPicPr>
          <p:cNvPr id="118" name="Google Shape;118;p20"/>
          <p:cNvPicPr preferRelativeResize="0"/>
          <p:nvPr/>
        </p:nvPicPr>
        <p:blipFill>
          <a:blip r:embed="rId7">
            <a:alphaModFix/>
          </a:blip>
          <a:stretch>
            <a:fillRect/>
          </a:stretch>
        </p:blipFill>
        <p:spPr>
          <a:xfrm>
            <a:off x="6773275" y="3752575"/>
            <a:ext cx="857250" cy="80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40225"/>
            <a:ext cx="541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Benefits of Digital ID (1/2)</a:t>
            </a:r>
            <a:endParaRPr/>
          </a:p>
        </p:txBody>
      </p:sp>
      <p:sp>
        <p:nvSpPr>
          <p:cNvPr id="124" name="Google Shape;124;p21"/>
          <p:cNvSpPr txBox="1"/>
          <p:nvPr/>
        </p:nvSpPr>
        <p:spPr>
          <a:xfrm>
            <a:off x="311700" y="1747000"/>
            <a:ext cx="8678700" cy="12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Digital ID can promote increased and more inclusive access to education, healthcare, and labor markets; can aid safe migration; and can contribute to greater levels of civic participation. </a:t>
            </a:r>
            <a:endParaRPr i="1" sz="1800"/>
          </a:p>
        </p:txBody>
      </p:sp>
      <p:pic>
        <p:nvPicPr>
          <p:cNvPr id="125" name="Google Shape;125;p21"/>
          <p:cNvPicPr preferRelativeResize="0"/>
          <p:nvPr/>
        </p:nvPicPr>
        <p:blipFill>
          <a:blip r:embed="rId3">
            <a:alphaModFix/>
          </a:blip>
          <a:stretch>
            <a:fillRect/>
          </a:stretch>
        </p:blipFill>
        <p:spPr>
          <a:xfrm>
            <a:off x="7708193" y="79775"/>
            <a:ext cx="1282200" cy="1150800"/>
          </a:xfrm>
          <a:prstGeom prst="rect">
            <a:avLst/>
          </a:prstGeom>
          <a:noFill/>
          <a:ln>
            <a:noFill/>
          </a:ln>
        </p:spPr>
      </p:pic>
      <p:sp>
        <p:nvSpPr>
          <p:cNvPr id="126" name="Google Shape;126;p21"/>
          <p:cNvSpPr/>
          <p:nvPr/>
        </p:nvSpPr>
        <p:spPr>
          <a:xfrm>
            <a:off x="1697175" y="3413125"/>
            <a:ext cx="1760100" cy="88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Inclusion</a:t>
            </a:r>
            <a:r>
              <a:rPr b="1" lang="en"/>
              <a:t> </a:t>
            </a:r>
            <a:endParaRPr b="1"/>
          </a:p>
        </p:txBody>
      </p:sp>
      <p:sp>
        <p:nvSpPr>
          <p:cNvPr id="127" name="Google Shape;127;p21"/>
          <p:cNvSpPr/>
          <p:nvPr/>
        </p:nvSpPr>
        <p:spPr>
          <a:xfrm>
            <a:off x="5354550" y="3456575"/>
            <a:ext cx="1760100" cy="88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Civic Participation</a:t>
            </a:r>
            <a:endParaRPr b="1" sz="20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Benefits of Digital ID (2/2)</a:t>
            </a:r>
            <a:endParaRPr/>
          </a:p>
          <a:p>
            <a:pPr indent="0" lvl="0" marL="0" rtl="0" algn="l">
              <a:spcBef>
                <a:spcPts val="0"/>
              </a:spcBef>
              <a:spcAft>
                <a:spcPts val="0"/>
              </a:spcAft>
              <a:buNone/>
            </a:pPr>
            <a:r>
              <a:t/>
            </a:r>
            <a:endParaRPr/>
          </a:p>
        </p:txBody>
      </p:sp>
      <p:sp>
        <p:nvSpPr>
          <p:cNvPr id="133" name="Google Shape;133;p22"/>
          <p:cNvSpPr txBox="1"/>
          <p:nvPr/>
        </p:nvSpPr>
        <p:spPr>
          <a:xfrm>
            <a:off x="5586550" y="862450"/>
            <a:ext cx="3414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India, the Aadhaar program drastically reduced cost of</a:t>
            </a:r>
            <a:endParaRPr/>
          </a:p>
          <a:p>
            <a:pPr indent="0" lvl="0" marL="0" rtl="0" algn="l">
              <a:spcBef>
                <a:spcPts val="0"/>
              </a:spcBef>
              <a:spcAft>
                <a:spcPts val="0"/>
              </a:spcAft>
              <a:buNone/>
            </a:pPr>
            <a:r>
              <a:rPr lang="en"/>
              <a:t>onboarding a customer; approximately 290 million Aadhaar linked bank accounts have been created</a:t>
            </a:r>
            <a:endParaRPr/>
          </a:p>
          <a:p>
            <a:pPr indent="0" lvl="0" marL="0" rtl="0" algn="l">
              <a:spcBef>
                <a:spcPts val="0"/>
              </a:spcBef>
              <a:spcAft>
                <a:spcPts val="0"/>
              </a:spcAft>
              <a:buNone/>
            </a:pPr>
            <a:r>
              <a:rPr lang="en"/>
              <a:t>▪ Pakistan relied on its national biometric database after floods</a:t>
            </a:r>
            <a:endParaRPr/>
          </a:p>
          <a:p>
            <a:pPr indent="0" lvl="0" marL="0" rtl="0" algn="l">
              <a:spcBef>
                <a:spcPts val="0"/>
              </a:spcBef>
              <a:spcAft>
                <a:spcPts val="0"/>
              </a:spcAft>
              <a:buNone/>
            </a:pPr>
            <a:r>
              <a:rPr lang="en"/>
              <a:t>drastically impacted millions to identity citizens eligible for</a:t>
            </a:r>
            <a:endParaRPr/>
          </a:p>
          <a:p>
            <a:pPr indent="0" lvl="0" marL="0" rtl="0" algn="l">
              <a:spcBef>
                <a:spcPts val="0"/>
              </a:spcBef>
              <a:spcAft>
                <a:spcPts val="0"/>
              </a:spcAft>
              <a:buNone/>
            </a:pPr>
            <a:r>
              <a:rPr lang="en"/>
              <a:t>assistance based on their registered address</a:t>
            </a:r>
            <a:endParaRPr/>
          </a:p>
        </p:txBody>
      </p:sp>
      <p:sp>
        <p:nvSpPr>
          <p:cNvPr id="134" name="Google Shape;134;p22"/>
          <p:cNvSpPr/>
          <p:nvPr/>
        </p:nvSpPr>
        <p:spPr>
          <a:xfrm>
            <a:off x="464000" y="862450"/>
            <a:ext cx="1760100" cy="88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Inclusion</a:t>
            </a:r>
            <a:r>
              <a:rPr b="1" lang="en"/>
              <a:t> </a:t>
            </a:r>
            <a:endParaRPr b="1"/>
          </a:p>
        </p:txBody>
      </p:sp>
      <p:sp>
        <p:nvSpPr>
          <p:cNvPr id="135" name="Google Shape;135;p22"/>
          <p:cNvSpPr/>
          <p:nvPr/>
        </p:nvSpPr>
        <p:spPr>
          <a:xfrm>
            <a:off x="464000" y="3540900"/>
            <a:ext cx="1760100" cy="88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Civic Participation</a:t>
            </a:r>
            <a:endParaRPr b="1" sz="2000">
              <a:solidFill>
                <a:srgbClr val="FFFFFF"/>
              </a:solidFill>
            </a:endParaRPr>
          </a:p>
        </p:txBody>
      </p:sp>
      <p:sp>
        <p:nvSpPr>
          <p:cNvPr id="136" name="Google Shape;136;p22"/>
          <p:cNvSpPr txBox="1"/>
          <p:nvPr/>
        </p:nvSpPr>
        <p:spPr>
          <a:xfrm>
            <a:off x="2465050" y="893200"/>
            <a:ext cx="31215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More increased inclusion, protection, civic participation, and transparency</a:t>
            </a:r>
            <a:endParaRPr sz="1800"/>
          </a:p>
        </p:txBody>
      </p:sp>
      <p:sp>
        <p:nvSpPr>
          <p:cNvPr id="137" name="Google Shape;137;p22"/>
          <p:cNvSpPr txBox="1"/>
          <p:nvPr/>
        </p:nvSpPr>
        <p:spPr>
          <a:xfrm>
            <a:off x="2586550" y="3540900"/>
            <a:ext cx="3000000" cy="8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Ability to participate in</a:t>
            </a:r>
            <a:endParaRPr sz="2000"/>
          </a:p>
          <a:p>
            <a:pPr indent="0" lvl="0" marL="0" rtl="0" algn="l">
              <a:spcBef>
                <a:spcPts val="0"/>
              </a:spcBef>
              <a:spcAft>
                <a:spcPts val="0"/>
              </a:spcAft>
              <a:buNone/>
            </a:pPr>
            <a:r>
              <a:rPr lang="en" sz="2000"/>
              <a:t>political systems; improved equality</a:t>
            </a:r>
            <a:endParaRPr sz="2000"/>
          </a:p>
          <a:p>
            <a:pPr indent="0" lvl="0" marL="0" rtl="0" algn="l">
              <a:spcBef>
                <a:spcPts val="0"/>
              </a:spcBef>
              <a:spcAft>
                <a:spcPts val="0"/>
              </a:spcAft>
              <a:buNone/>
            </a:pPr>
            <a:r>
              <a:t/>
            </a:r>
            <a:endParaRPr sz="2000"/>
          </a:p>
        </p:txBody>
      </p:sp>
      <p:sp>
        <p:nvSpPr>
          <p:cNvPr id="138" name="Google Shape;138;p22"/>
          <p:cNvSpPr txBox="1"/>
          <p:nvPr/>
        </p:nvSpPr>
        <p:spPr>
          <a:xfrm>
            <a:off x="5681025" y="3477650"/>
            <a:ext cx="3320400" cy="13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Estonia has over 30% of citizens voting online; of those, 20% said they would have not voted if unable to do so online</a:t>
            </a:r>
            <a:endParaRPr/>
          </a:p>
          <a:p>
            <a:pPr indent="0" lvl="0" marL="0" rtl="0" algn="l">
              <a:spcBef>
                <a:spcPts val="0"/>
              </a:spcBef>
              <a:spcAft>
                <a:spcPts val="0"/>
              </a:spcAft>
              <a:buNone/>
            </a:pPr>
            <a:r>
              <a:rPr lang="en"/>
              <a:t>▪ Pakistan, with the use of strong biometrics, added 36 million new eligible voters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095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 with Today’s Digital ID System</a:t>
            </a:r>
            <a:endParaRPr b="1"/>
          </a:p>
        </p:txBody>
      </p:sp>
      <p:sp>
        <p:nvSpPr>
          <p:cNvPr id="144" name="Google Shape;144;p23"/>
          <p:cNvSpPr txBox="1"/>
          <p:nvPr/>
        </p:nvSpPr>
        <p:spPr>
          <a:xfrm>
            <a:off x="5522950" y="748325"/>
            <a:ext cx="3468000" cy="19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a:t>
            </a:r>
            <a:endParaRPr/>
          </a:p>
          <a:p>
            <a:pPr indent="0" lvl="0" marL="0" rtl="0" algn="l">
              <a:spcBef>
                <a:spcPts val="0"/>
              </a:spcBef>
              <a:spcAft>
                <a:spcPts val="0"/>
              </a:spcAft>
              <a:buNone/>
            </a:pPr>
            <a:r>
              <a:rPr lang="en" sz="1100" u="sng">
                <a:solidFill>
                  <a:schemeClr val="hlink"/>
                </a:solidFill>
                <a:hlinkClick r:id="rId3"/>
              </a:rPr>
              <a:t>https://www.vice.com/en_us/article/43q4jp/aadhaar-hack-insecure-biometric-id-system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4"/>
              </a:rPr>
              <a:t>https://www.huffingtonpost.in/2018/09/11/uidai-s-aadhaar-software-hacked-id-database-compromised-experts-confirm_a_23522472/</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5"/>
              </a:rPr>
              <a:t>https://www.indiatimes.com/technology/news/your-worst-fears-are-realized-aadhaar-has-been-hacked-with-a-rs-2-500-software-patch-352859.html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6"/>
              </a:rPr>
              <a:t>https://www.businesstoday.in/current/economy-politics/aadhaar-software-hack-uidai-data-ghost-entries/story/282260.html</a:t>
            </a:r>
            <a:endParaRPr/>
          </a:p>
        </p:txBody>
      </p:sp>
      <p:pic>
        <p:nvPicPr>
          <p:cNvPr id="145" name="Google Shape;145;p23"/>
          <p:cNvPicPr preferRelativeResize="0"/>
          <p:nvPr/>
        </p:nvPicPr>
        <p:blipFill>
          <a:blip r:embed="rId7">
            <a:alphaModFix/>
          </a:blip>
          <a:stretch>
            <a:fillRect/>
          </a:stretch>
        </p:blipFill>
        <p:spPr>
          <a:xfrm>
            <a:off x="241545" y="798900"/>
            <a:ext cx="4911750" cy="1169700"/>
          </a:xfrm>
          <a:prstGeom prst="rect">
            <a:avLst/>
          </a:prstGeom>
          <a:noFill/>
          <a:ln>
            <a:noFill/>
          </a:ln>
        </p:spPr>
      </p:pic>
      <p:pic>
        <p:nvPicPr>
          <p:cNvPr id="146" name="Google Shape;146;p23"/>
          <p:cNvPicPr preferRelativeResize="0"/>
          <p:nvPr/>
        </p:nvPicPr>
        <p:blipFill>
          <a:blip r:embed="rId8">
            <a:alphaModFix/>
          </a:blip>
          <a:stretch>
            <a:fillRect/>
          </a:stretch>
        </p:blipFill>
        <p:spPr>
          <a:xfrm>
            <a:off x="241550" y="2291973"/>
            <a:ext cx="5144600" cy="10744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389125" y="121924"/>
            <a:ext cx="5144599" cy="1223225"/>
          </a:xfrm>
          <a:prstGeom prst="rect">
            <a:avLst/>
          </a:prstGeom>
          <a:noFill/>
          <a:ln>
            <a:noFill/>
          </a:ln>
        </p:spPr>
      </p:pic>
      <p:sp>
        <p:nvSpPr>
          <p:cNvPr id="152" name="Google Shape;152;p24"/>
          <p:cNvSpPr txBox="1"/>
          <p:nvPr/>
        </p:nvSpPr>
        <p:spPr>
          <a:xfrm>
            <a:off x="5955075" y="207188"/>
            <a:ext cx="3000000" cy="1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a:t>
            </a:r>
            <a:endParaRPr/>
          </a:p>
          <a:p>
            <a:pPr indent="0" lvl="0" marL="0" rtl="0" algn="l">
              <a:spcBef>
                <a:spcPts val="0"/>
              </a:spcBef>
              <a:spcAft>
                <a:spcPts val="0"/>
              </a:spcAft>
              <a:buNone/>
            </a:pPr>
            <a:r>
              <a:rPr lang="en" sz="1100" u="sng">
                <a:solidFill>
                  <a:schemeClr val="hlink"/>
                </a:solidFill>
                <a:hlinkClick r:id="rId4"/>
              </a:rPr>
              <a:t>https://www.bloomberg.com/opinion/articles/2017-11-21/e-government-sounds-great-until-the-first-hack</a:t>
            </a:r>
            <a:endParaRPr/>
          </a:p>
        </p:txBody>
      </p:sp>
      <p:pic>
        <p:nvPicPr>
          <p:cNvPr id="153" name="Google Shape;153;p24"/>
          <p:cNvPicPr preferRelativeResize="0"/>
          <p:nvPr/>
        </p:nvPicPr>
        <p:blipFill>
          <a:blip r:embed="rId5">
            <a:alphaModFix/>
          </a:blip>
          <a:stretch>
            <a:fillRect/>
          </a:stretch>
        </p:blipFill>
        <p:spPr>
          <a:xfrm>
            <a:off x="236725" y="1657349"/>
            <a:ext cx="5762625" cy="1562100"/>
          </a:xfrm>
          <a:prstGeom prst="rect">
            <a:avLst/>
          </a:prstGeom>
          <a:noFill/>
          <a:ln>
            <a:noFill/>
          </a:ln>
        </p:spPr>
      </p:pic>
      <p:sp>
        <p:nvSpPr>
          <p:cNvPr id="154" name="Google Shape;154;p24"/>
          <p:cNvSpPr txBox="1"/>
          <p:nvPr/>
        </p:nvSpPr>
        <p:spPr>
          <a:xfrm>
            <a:off x="6151750" y="1799588"/>
            <a:ext cx="3000000" cy="1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a:t>
            </a:r>
            <a:endParaRPr/>
          </a:p>
          <a:p>
            <a:pPr indent="0" lvl="0" marL="0" rtl="0" algn="l">
              <a:spcBef>
                <a:spcPts val="0"/>
              </a:spcBef>
              <a:spcAft>
                <a:spcPts val="0"/>
              </a:spcAft>
              <a:buNone/>
            </a:pPr>
            <a:r>
              <a:rPr lang="en" sz="1100" u="sng">
                <a:solidFill>
                  <a:schemeClr val="hlink"/>
                </a:solidFill>
                <a:hlinkClick r:id="rId6"/>
              </a:rPr>
              <a:t>https://www.wired.com/story/digital-ids-are-more-dangerous-than-you-think/</a:t>
            </a:r>
            <a:endParaRPr/>
          </a:p>
        </p:txBody>
      </p:sp>
      <p:sp>
        <p:nvSpPr>
          <p:cNvPr id="155" name="Google Shape;155;p24"/>
          <p:cNvSpPr txBox="1"/>
          <p:nvPr/>
        </p:nvSpPr>
        <p:spPr>
          <a:xfrm>
            <a:off x="409725" y="3303050"/>
            <a:ext cx="5533500" cy="6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is the missing element in these Digital ID Systems that are being implemented and rolled out?</a:t>
            </a:r>
            <a:endParaRPr b="1" sz="2400"/>
          </a:p>
        </p:txBody>
      </p:sp>
      <p:sp>
        <p:nvSpPr>
          <p:cNvPr id="156" name="Google Shape;156;p24"/>
          <p:cNvSpPr/>
          <p:nvPr/>
        </p:nvSpPr>
        <p:spPr>
          <a:xfrm>
            <a:off x="5838525" y="3662900"/>
            <a:ext cx="1011900" cy="50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6955075" y="2928500"/>
            <a:ext cx="2000100" cy="201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rPr>
              <a:t>Security, Privacy and Trust</a:t>
            </a:r>
            <a:endParaRPr b="1" sz="3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Could Decentralized Digital Identity Be </a:t>
            </a:r>
            <a:endParaRPr b="1"/>
          </a:p>
          <a:p>
            <a:pPr indent="0" lvl="0" marL="0" rtl="0" algn="l">
              <a:spcBef>
                <a:spcPts val="0"/>
              </a:spcBef>
              <a:spcAft>
                <a:spcPts val="0"/>
              </a:spcAft>
              <a:buNone/>
            </a:pPr>
            <a:r>
              <a:rPr b="1" lang="en"/>
              <a:t>the Missing Key to Unlock Inclusive Growth Through Trust that is Decentralized?</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63" name="Google Shape;163;p25"/>
          <p:cNvPicPr preferRelativeResize="0"/>
          <p:nvPr/>
        </p:nvPicPr>
        <p:blipFill>
          <a:blip r:embed="rId3">
            <a:alphaModFix/>
          </a:blip>
          <a:stretch>
            <a:fillRect/>
          </a:stretch>
        </p:blipFill>
        <p:spPr>
          <a:xfrm>
            <a:off x="8167325" y="0"/>
            <a:ext cx="976675" cy="876575"/>
          </a:xfrm>
          <a:prstGeom prst="rect">
            <a:avLst/>
          </a:prstGeom>
          <a:noFill/>
          <a:ln>
            <a:noFill/>
          </a:ln>
        </p:spPr>
      </p:pic>
      <p:pic>
        <p:nvPicPr>
          <p:cNvPr id="164" name="Google Shape;164;p25"/>
          <p:cNvPicPr preferRelativeResize="0"/>
          <p:nvPr/>
        </p:nvPicPr>
        <p:blipFill>
          <a:blip r:embed="rId4">
            <a:alphaModFix/>
          </a:blip>
          <a:stretch>
            <a:fillRect/>
          </a:stretch>
        </p:blipFill>
        <p:spPr>
          <a:xfrm>
            <a:off x="774376" y="2895421"/>
            <a:ext cx="3400449" cy="1059302"/>
          </a:xfrm>
          <a:prstGeom prst="rect">
            <a:avLst/>
          </a:prstGeom>
          <a:noFill/>
          <a:ln>
            <a:noFill/>
          </a:ln>
        </p:spPr>
      </p:pic>
      <p:pic>
        <p:nvPicPr>
          <p:cNvPr id="165" name="Google Shape;165;p25"/>
          <p:cNvPicPr preferRelativeResize="0"/>
          <p:nvPr/>
        </p:nvPicPr>
        <p:blipFill>
          <a:blip r:embed="rId5">
            <a:alphaModFix/>
          </a:blip>
          <a:stretch>
            <a:fillRect/>
          </a:stretch>
        </p:blipFill>
        <p:spPr>
          <a:xfrm>
            <a:off x="5148476" y="2895424"/>
            <a:ext cx="3400449" cy="9753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Hyperledger">
      <a:dk1>
        <a:srgbClr val="FFFFFF"/>
      </a:dk1>
      <a:lt1>
        <a:srgbClr val="595959"/>
      </a:lt1>
      <a:dk2>
        <a:srgbClr val="FFFFFF"/>
      </a:dk2>
      <a:lt2>
        <a:srgbClr val="595959"/>
      </a:lt2>
      <a:accent1>
        <a:srgbClr val="00AFEF"/>
      </a:accent1>
      <a:accent2>
        <a:srgbClr val="3393D3"/>
      </a:accent2>
      <a:accent3>
        <a:srgbClr val="008EE3"/>
      </a:accent3>
      <a:accent4>
        <a:srgbClr val="1F608A"/>
      </a:accent4>
      <a:accent5>
        <a:srgbClr val="00B0F0"/>
      </a:accent5>
      <a:accent6>
        <a:srgbClr val="404145"/>
      </a:accent6>
      <a:hlink>
        <a:srgbClr val="00B0F0"/>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