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5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489-A0E6-E9BD-D521-0575ED67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DCE0-6947-B504-C9E6-0C13E4BE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77CF-B850-2057-4CD0-BD5CB8B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3F81-AD5F-9C1F-405A-9FBB87A2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275F-F7D9-34BB-75A7-DB4593AD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D83C-9B26-A69D-7071-54BFB02E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F356-094A-2C72-FD32-8FFF87DD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461D-B12F-F41E-0B92-2E81E1A2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3279-2C7A-DF66-681D-2859BAF2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3A60-4B43-D509-A43B-C8BB5926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08B33-FE80-F4C3-B7C1-A24668CB1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69BE-3896-9C2A-0744-FB1DC96D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BC10-C027-32E4-00AB-FC655A5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676-8CF8-0B34-64F2-71722277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B6E5-60C2-97A9-CD8C-F893C88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F22A-7523-3A71-FBEB-4B4833FD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2524-F7DA-069C-C283-B44E805A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DA1A-7E0F-AD86-A09F-314E797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EC40-3534-5F26-5C2D-71FED24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DEC5-586F-7276-7936-B1FC88B6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050F-EA7C-A7AA-72EA-6C99E4CA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4274-F9F9-F768-B712-0B19E501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880-90C1-E7AC-DB94-AD57C21C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6229-595C-0A03-21EE-29BF72B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7BBD-9C2C-2523-F59B-727733EE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83D-47EF-D96F-0A59-FF036DC7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E846-6BC7-AB4B-3DDD-B031019B5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A185-4CF8-7010-C8BF-4190A349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AE36-D184-5272-639C-DD35A3F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B64D-EAAF-B5AA-E1D2-DC66AFF6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8A2C-CDA3-98A9-B90F-7D24A5C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6223-E003-7F07-0F65-2EF1377E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888D-6225-78B6-07A3-1C3D394A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DBB5-6FAC-69E2-2CA0-E01935F5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1CAE1-F526-BE3B-F0CC-B32422D72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26F5-F465-6CA0-950F-149610730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82DC1-FF82-8302-2BD7-88DAD403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64000-45CA-A02C-BB61-0E8294C4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9BC8A-6A35-BA46-8DB6-E8280F3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6F2B-13CD-4171-0795-B341AC9F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82CD5-E08C-DDE1-7D70-46D095E8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FE57B-ED04-E8CF-D480-36EF747A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6F5FD-5D17-D523-4D2A-96525BD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1074-5FDB-C251-1311-B73D23F5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F3D3F-23F0-D93A-759F-9EF57057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11E2-31AF-CE53-8B37-11644613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0C26-1B35-5D8C-B1DB-BC8546E0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BE3B-4864-0205-51F9-5E807885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437FD-509A-F0EF-5425-0CDEB1AF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E981-4295-147A-7A1D-9929270D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0080C-FA6D-DD88-4C14-BE57CC5E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E42E1-0DC6-00F1-B1D0-9CB893C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C4DF-ED9C-A9BB-4602-C6C39696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9C95A-73F5-55CB-97C0-9578C8F90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6EB1B-7085-E97A-6859-53993F76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0EB0-79C2-4167-6570-4BFB494F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B78A-DF07-D4D9-62F4-B609C154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9D2E-CF88-3046-2BCE-EA072A0E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A179-98FD-B2F6-6B98-9AEB03CE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6EEB7-0707-80E5-2FE9-A93CEBA5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1855-ABF8-A045-664B-BE9934D8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6AB2-0F35-4F32-92FF-90871A179CF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5BF-75C0-4ECB-4E7C-867F64EF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6EF2-827B-AEC4-A3FB-374849664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E472-CEC7-4994-9EC4-B857D772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4610-CD52-F682-A7A3-583E9E09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Planform 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508EC-A58C-0708-D118-DDB43F30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0" y="1773815"/>
            <a:ext cx="4173948" cy="4080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78594-F10E-D15B-7DC1-C33F51748F92}"/>
              </a:ext>
            </a:extLst>
          </p:cNvPr>
          <p:cNvSpPr txBox="1"/>
          <p:nvPr/>
        </p:nvSpPr>
        <p:spPr>
          <a:xfrm>
            <a:off x="6096000" y="1690688"/>
            <a:ext cx="514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wing is inline with the bottom of T-Tail</a:t>
            </a:r>
          </a:p>
          <a:p>
            <a:endParaRPr lang="en-US" dirty="0"/>
          </a:p>
          <a:p>
            <a:r>
              <a:rPr lang="en-US" dirty="0"/>
              <a:t>Sweep angle does not appear to be specified. Will assume that this is roughly 10 </a:t>
            </a:r>
            <a:r>
              <a:rPr lang="en-US" dirty="0" err="1"/>
              <a:t>degs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Front of the wing is located at coordinates [0, 0, 0]</a:t>
            </a:r>
          </a:p>
          <a:p>
            <a:endParaRPr lang="en-US" dirty="0"/>
          </a:p>
          <a:p>
            <a:r>
              <a:rPr lang="en-US" dirty="0"/>
              <a:t>Elastic Axis will be placed at 25% chord for all aero surfaces</a:t>
            </a:r>
          </a:p>
        </p:txBody>
      </p:sp>
    </p:spTree>
    <p:extLst>
      <p:ext uri="{BB962C8B-B14F-4D97-AF65-F5344CB8AC3E}">
        <p14:creationId xmlns:p14="http://schemas.microsoft.com/office/powerpoint/2010/main" val="198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ED6E-4CCD-4437-3EEB-7EB8D70C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needed for Creation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2C0FDFB-016A-BE75-22D0-4D932023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05115"/>
              </p:ext>
            </p:extLst>
          </p:nvPr>
        </p:nvGraphicFramePr>
        <p:xfrm>
          <a:off x="838200" y="1771791"/>
          <a:ext cx="43988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28">
                  <a:extLst>
                    <a:ext uri="{9D8B030D-6E8A-4147-A177-3AD203B41FA5}">
                      <a16:colId xmlns:a16="http://schemas.microsoft.com/office/drawing/2014/main" val="315690171"/>
                    </a:ext>
                  </a:extLst>
                </a:gridCol>
                <a:gridCol w="3210792">
                  <a:extLst>
                    <a:ext uri="{9D8B030D-6E8A-4147-A177-3AD203B41FA5}">
                      <a16:colId xmlns:a16="http://schemas.microsoft.com/office/drawing/2014/main" val="146407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13.53m (semi 6.765m) – 44.4ft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11.89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– 128ft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1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deg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518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444352-78EF-7428-DD4E-A13A9B5846B6}"/>
              </a:ext>
            </a:extLst>
          </p:cNvPr>
          <p:cNvSpPr txBox="1"/>
          <p:nvPr/>
        </p:nvSpPr>
        <p:spPr>
          <a:xfrm>
            <a:off x="2654878" y="1400989"/>
            <a:ext cx="9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AA3FE-F2DF-E515-D345-C630F962CDFD}"/>
              </a:ext>
            </a:extLst>
          </p:cNvPr>
          <p:cNvSpPr txBox="1"/>
          <p:nvPr/>
        </p:nvSpPr>
        <p:spPr>
          <a:xfrm>
            <a:off x="8261352" y="1301179"/>
            <a:ext cx="9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V-Tail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5340AD-36E4-69D9-B61B-C671DC801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0065"/>
              </p:ext>
            </p:extLst>
          </p:nvPr>
        </p:nvGraphicFramePr>
        <p:xfrm>
          <a:off x="6303240" y="1770321"/>
          <a:ext cx="43988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28">
                  <a:extLst>
                    <a:ext uri="{9D8B030D-6E8A-4147-A177-3AD203B41FA5}">
                      <a16:colId xmlns:a16="http://schemas.microsoft.com/office/drawing/2014/main" val="315690171"/>
                    </a:ext>
                  </a:extLst>
                </a:gridCol>
                <a:gridCol w="3363192">
                  <a:extLst>
                    <a:ext uri="{9D8B030D-6E8A-4147-A177-3AD203B41FA5}">
                      <a16:colId xmlns:a16="http://schemas.microsoft.com/office/drawing/2014/main" val="146407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1.609m - 5.28 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1.691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- 18.2ft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1.051m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2573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67BC6F-EBC1-C0CA-172C-484580B6CB48}"/>
              </a:ext>
            </a:extLst>
          </p:cNvPr>
          <p:cNvSpPr txBox="1"/>
          <p:nvPr/>
        </p:nvSpPr>
        <p:spPr>
          <a:xfrm>
            <a:off x="2354699" y="3966818"/>
            <a:ext cx="9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H-Tail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ACB50D5-DD27-7766-CE89-B68B50EE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54383"/>
              </p:ext>
            </p:extLst>
          </p:nvPr>
        </p:nvGraphicFramePr>
        <p:xfrm>
          <a:off x="624611" y="4328900"/>
          <a:ext cx="439882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4">
                  <a:extLst>
                    <a:ext uri="{9D8B030D-6E8A-4147-A177-3AD203B41FA5}">
                      <a16:colId xmlns:a16="http://schemas.microsoft.com/office/drawing/2014/main" val="315690171"/>
                    </a:ext>
                  </a:extLst>
                </a:gridCol>
                <a:gridCol w="3089566">
                  <a:extLst>
                    <a:ext uri="{9D8B030D-6E8A-4147-A177-3AD203B41FA5}">
                      <a16:colId xmlns:a16="http://schemas.microsoft.com/office/drawing/2014/main" val="146407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3.048m (semi 1.524m) - 10 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3.01m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(semi 1.505m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)– 32.4ft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deg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Root Chord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.8787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2976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5B5676-2391-41CF-8B48-0781B37F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56" y="3125124"/>
            <a:ext cx="2900010" cy="3467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166A4C-CA37-832D-3642-8B5065F0265C}"/>
              </a:ext>
            </a:extLst>
          </p:cNvPr>
          <p:cNvSpPr txBox="1"/>
          <p:nvPr/>
        </p:nvSpPr>
        <p:spPr>
          <a:xfrm>
            <a:off x="8730674" y="3250071"/>
            <a:ext cx="3135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H-Tail is 26’ from the front of the aircraft </a:t>
            </a:r>
          </a:p>
          <a:p>
            <a:endParaRPr lang="en-US" dirty="0"/>
          </a:p>
          <a:p>
            <a:r>
              <a:rPr lang="en-US" dirty="0"/>
              <a:t>Assumed that cg is located at TE of root</a:t>
            </a:r>
          </a:p>
          <a:p>
            <a:endParaRPr lang="en-US" dirty="0"/>
          </a:p>
          <a:p>
            <a:r>
              <a:rPr lang="en-US" dirty="0"/>
              <a:t>CG is 9.7’ from nose. Chord is .8787m so distance from LE of root to TE of Tail is 5.847m</a:t>
            </a:r>
          </a:p>
          <a:p>
            <a:endParaRPr lang="en-US" dirty="0"/>
          </a:p>
          <a:p>
            <a:r>
              <a:rPr lang="en-US" dirty="0"/>
              <a:t>By knowing the chord dis of H-Tail, the EA is known </a:t>
            </a:r>
          </a:p>
        </p:txBody>
      </p:sp>
    </p:spTree>
    <p:extLst>
      <p:ext uri="{BB962C8B-B14F-4D97-AF65-F5344CB8AC3E}">
        <p14:creationId xmlns:p14="http://schemas.microsoft.com/office/powerpoint/2010/main" val="37298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ED6E-4CCD-4437-3EEB-7EB8D70C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 Assuming 10 deg Sweep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592AA-291B-016F-15DC-A8C246F7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3" y="1243879"/>
            <a:ext cx="6950771" cy="4106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053EA-0EB8-2D56-9DF2-1372BA22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42" y="3296968"/>
            <a:ext cx="6259845" cy="33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C425-C3C2-612D-854C-FA18DC24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Mass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A0EF2-18DF-81B6-1360-9987F7DA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0" y="2204384"/>
            <a:ext cx="2762636" cy="2838846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F819B52-15F9-37C5-0A07-93C67CA8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68277"/>
              </p:ext>
            </p:extLst>
          </p:nvPr>
        </p:nvGraphicFramePr>
        <p:xfrm>
          <a:off x="4423063" y="1615928"/>
          <a:ext cx="58034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05">
                  <a:extLst>
                    <a:ext uri="{9D8B030D-6E8A-4147-A177-3AD203B41FA5}">
                      <a16:colId xmlns:a16="http://schemas.microsoft.com/office/drawing/2014/main" val="315690171"/>
                    </a:ext>
                  </a:extLst>
                </a:gridCol>
                <a:gridCol w="3210792">
                  <a:extLst>
                    <a:ext uri="{9D8B030D-6E8A-4147-A177-3AD203B41FA5}">
                      <a16:colId xmlns:a16="http://schemas.microsoft.com/office/drawing/2014/main" val="146407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Structural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920.79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Main 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205.47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H-Tail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63.96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1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Rotor Group + Propulsion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1116.74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Fuel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281.23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Drive System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71.67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Systems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301.64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6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2961.5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916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6299D2-F30C-841A-C3F5-10A253BA381B}"/>
              </a:ext>
            </a:extLst>
          </p:cNvPr>
          <p:cNvSpPr txBox="1"/>
          <p:nvPr/>
        </p:nvSpPr>
        <p:spPr>
          <a:xfrm>
            <a:off x="445656" y="5147139"/>
            <a:ext cx="313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up all mass contributions except empty </a:t>
            </a:r>
            <a:r>
              <a:rPr lang="en-US" dirty="0">
                <a:solidFill>
                  <a:srgbClr val="FF0000"/>
                </a:solidFill>
              </a:rPr>
              <a:t>weight = 6529 lbs. Will consider that the total for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B3F19-4A92-1E12-C11F-C599386FC979}"/>
              </a:ext>
            </a:extLst>
          </p:cNvPr>
          <p:cNvSpPr txBox="1"/>
          <p:nvPr/>
        </p:nvSpPr>
        <p:spPr>
          <a:xfrm>
            <a:off x="6376555" y="4874099"/>
            <a:ext cx="313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Rotor group and propulsion weight is combined. Will be divided into 8 for each rotor: 139.5925 per rotor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C425-C3C2-612D-854C-FA18DC24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Structural Mass Breakdown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F819B52-15F9-37C5-0A07-93C67CA8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59102"/>
              </p:ext>
            </p:extLst>
          </p:nvPr>
        </p:nvGraphicFramePr>
        <p:xfrm>
          <a:off x="1335619" y="1540624"/>
          <a:ext cx="58034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05">
                  <a:extLst>
                    <a:ext uri="{9D8B030D-6E8A-4147-A177-3AD203B41FA5}">
                      <a16:colId xmlns:a16="http://schemas.microsoft.com/office/drawing/2014/main" val="315690171"/>
                    </a:ext>
                  </a:extLst>
                </a:gridCol>
                <a:gridCol w="3210792">
                  <a:extLst>
                    <a:ext uri="{9D8B030D-6E8A-4147-A177-3AD203B41FA5}">
                      <a16:colId xmlns:a16="http://schemas.microsoft.com/office/drawing/2014/main" val="146407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Structural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920.79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9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Main 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205.47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H-Tail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63.96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1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Rotor Group + Propulsion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1116.74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5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Fuel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281.23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4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Drive System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71.67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Systems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301.64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6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2961.5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916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4B3F19-4A92-1E12-C11F-C599386FC979}"/>
              </a:ext>
            </a:extLst>
          </p:cNvPr>
          <p:cNvSpPr txBox="1"/>
          <p:nvPr/>
        </p:nvSpPr>
        <p:spPr>
          <a:xfrm>
            <a:off x="4066819" y="4994208"/>
            <a:ext cx="40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T-Tail</a:t>
            </a:r>
            <a:r>
              <a:rPr lang="en-US" dirty="0"/>
              <a:t>: (63.96+ .10*920.79)/ (</a:t>
            </a:r>
            <a:r>
              <a:rPr lang="en-US" b="0" dirty="0">
                <a:solidFill>
                  <a:schemeClr val="tx1"/>
                </a:solidFill>
              </a:rPr>
              <a:t>1.609 + </a:t>
            </a:r>
            <a:r>
              <a:rPr lang="en-US" dirty="0"/>
              <a:t>2*(</a:t>
            </a:r>
            <a:r>
              <a:rPr lang="en-US" b="0" dirty="0">
                <a:solidFill>
                  <a:schemeClr val="tx1"/>
                </a:solidFill>
              </a:rPr>
              <a:t>1.524</a:t>
            </a:r>
            <a:r>
              <a:rPr lang="en-US" dirty="0"/>
              <a:t>/cos(10))) =   33.17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D6F92-FF50-AE0D-8777-10C9B738652F}"/>
              </a:ext>
            </a:extLst>
          </p:cNvPr>
          <p:cNvSpPr txBox="1"/>
          <p:nvPr/>
        </p:nvSpPr>
        <p:spPr>
          <a:xfrm>
            <a:off x="311035" y="4994209"/>
            <a:ext cx="40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Wing</a:t>
            </a:r>
            <a:r>
              <a:rPr lang="en-US" dirty="0"/>
              <a:t>: (205.47 + .40*920.79)/ (2*(6.765/cos(10))) =   35.062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05B1-006E-1E94-7D8B-4B244175577A}"/>
              </a:ext>
            </a:extLst>
          </p:cNvPr>
          <p:cNvSpPr txBox="1"/>
          <p:nvPr/>
        </p:nvSpPr>
        <p:spPr>
          <a:xfrm>
            <a:off x="8031523" y="4998727"/>
            <a:ext cx="40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Fuselage Contribution</a:t>
            </a:r>
            <a:r>
              <a:rPr lang="en-US" dirty="0"/>
              <a:t>: (.5*920.79)/(7.486) = 61.5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59A8-1818-7740-14E0-E62A433A6FDF}"/>
              </a:ext>
            </a:extLst>
          </p:cNvPr>
          <p:cNvSpPr txBox="1"/>
          <p:nvPr/>
        </p:nvSpPr>
        <p:spPr>
          <a:xfrm>
            <a:off x="3973161" y="5985704"/>
            <a:ext cx="405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Misc. Lumped Mass </a:t>
            </a:r>
            <a:r>
              <a:rPr lang="en-US" dirty="0"/>
              <a:t>to get desired CG: </a:t>
            </a:r>
            <a:r>
              <a:rPr lang="en-US" dirty="0">
                <a:highlight>
                  <a:srgbClr val="FFFF00"/>
                </a:highlight>
              </a:rPr>
              <a:t>654.54 kg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41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C425-C3C2-612D-854C-FA18DC24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Rotor Lumped Masses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790BB-C36A-871F-4518-C751716C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48459" y="282212"/>
            <a:ext cx="5121367" cy="6795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B3F19-4A92-1E12-C11F-C599386FC979}"/>
              </a:ext>
            </a:extLst>
          </p:cNvPr>
          <p:cNvSpPr txBox="1"/>
          <p:nvPr/>
        </p:nvSpPr>
        <p:spPr>
          <a:xfrm>
            <a:off x="432954" y="5489262"/>
            <a:ext cx="313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Rotor group and propulsion weight is combined. Will be divided into 8 for each rotor: </a:t>
            </a:r>
            <a:r>
              <a:rPr lang="en-US" dirty="0">
                <a:highlight>
                  <a:srgbClr val="FFFF00"/>
                </a:highlight>
              </a:rPr>
              <a:t>139.5925 kg/rotor 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421660-8201-7620-91D7-7BAAEA15CBEE}"/>
              </a:ext>
            </a:extLst>
          </p:cNvPr>
          <p:cNvSpPr/>
          <p:nvPr/>
        </p:nvSpPr>
        <p:spPr>
          <a:xfrm>
            <a:off x="3498772" y="2979869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DA66BE-9455-FB26-C674-A6578EF754F4}"/>
              </a:ext>
            </a:extLst>
          </p:cNvPr>
          <p:cNvSpPr/>
          <p:nvPr/>
        </p:nvSpPr>
        <p:spPr>
          <a:xfrm>
            <a:off x="4399078" y="2796989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50990D-344D-F444-605F-C3345D60F5F2}"/>
              </a:ext>
            </a:extLst>
          </p:cNvPr>
          <p:cNvSpPr/>
          <p:nvPr/>
        </p:nvSpPr>
        <p:spPr>
          <a:xfrm>
            <a:off x="5294007" y="2646383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2C080-038D-AD1E-B7E1-79910F18CA55}"/>
              </a:ext>
            </a:extLst>
          </p:cNvPr>
          <p:cNvSpPr/>
          <p:nvPr/>
        </p:nvSpPr>
        <p:spPr>
          <a:xfrm>
            <a:off x="7146114" y="2624867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8FC1E-E49F-EBED-CD84-C0501BBCAF8E}"/>
              </a:ext>
            </a:extLst>
          </p:cNvPr>
          <p:cNvSpPr/>
          <p:nvPr/>
        </p:nvSpPr>
        <p:spPr>
          <a:xfrm>
            <a:off x="8040792" y="2786232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12152E-2BC6-F2D4-7B2A-B308CA18D1B3}"/>
              </a:ext>
            </a:extLst>
          </p:cNvPr>
          <p:cNvSpPr/>
          <p:nvPr/>
        </p:nvSpPr>
        <p:spPr>
          <a:xfrm>
            <a:off x="8935721" y="2969111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835D27-36D1-06DE-4EEC-A44AFF4D9BFE}"/>
              </a:ext>
            </a:extLst>
          </p:cNvPr>
          <p:cNvSpPr/>
          <p:nvPr/>
        </p:nvSpPr>
        <p:spPr>
          <a:xfrm>
            <a:off x="6850530" y="4702885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71BFB5-2CA7-1148-37A3-79D0CF7F00B0}"/>
              </a:ext>
            </a:extLst>
          </p:cNvPr>
          <p:cNvSpPr/>
          <p:nvPr/>
        </p:nvSpPr>
        <p:spPr>
          <a:xfrm>
            <a:off x="5580668" y="4715308"/>
            <a:ext cx="161365" cy="1721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E1F9DB-1212-0D52-7E3E-78D844FC27A3}"/>
              </a:ext>
            </a:extLst>
          </p:cNvPr>
          <p:cNvCxnSpPr>
            <a:cxnSpLocks/>
          </p:cNvCxnSpPr>
          <p:nvPr/>
        </p:nvCxnSpPr>
        <p:spPr>
          <a:xfrm>
            <a:off x="9197788" y="3055172"/>
            <a:ext cx="0" cy="3630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714EA3-D35F-109C-3595-FE08E8A1CE73}"/>
              </a:ext>
            </a:extLst>
          </p:cNvPr>
          <p:cNvSpPr txBox="1"/>
          <p:nvPr/>
        </p:nvSpPr>
        <p:spPr>
          <a:xfrm>
            <a:off x="9301537" y="2667899"/>
            <a:ext cx="3135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location of lumped mass is </a:t>
            </a:r>
            <a:r>
              <a:rPr lang="en-US" dirty="0">
                <a:highlight>
                  <a:srgbClr val="FFFF00"/>
                </a:highlight>
              </a:rPr>
              <a:t>.4m  forward and .3 m downward </a:t>
            </a:r>
            <a:r>
              <a:rPr lang="en-US" dirty="0"/>
              <a:t>from EA </a:t>
            </a:r>
            <a:r>
              <a:rPr lang="en-US" dirty="0" err="1"/>
              <a:t>locationv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7CB81F-4F6E-201D-9B96-EA959E8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86" y="4458208"/>
            <a:ext cx="2495981" cy="1342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6006E7-50E6-EDAC-C154-47454F83BB07}"/>
              </a:ext>
            </a:extLst>
          </p:cNvPr>
          <p:cNvSpPr txBox="1"/>
          <p:nvPr/>
        </p:nvSpPr>
        <p:spPr>
          <a:xfrm>
            <a:off x="8912515" y="5860432"/>
            <a:ext cx="313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2.225m distance between rotors on wings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C5FA7F-A30F-A5F7-6313-8F12620CE14A}"/>
              </a:ext>
            </a:extLst>
          </p:cNvPr>
          <p:cNvCxnSpPr>
            <a:cxnSpLocks/>
          </p:cNvCxnSpPr>
          <p:nvPr/>
        </p:nvCxnSpPr>
        <p:spPr>
          <a:xfrm flipH="1">
            <a:off x="8132232" y="3585491"/>
            <a:ext cx="8949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F3FE7F-814E-371A-84E9-93A0B1A04124}"/>
              </a:ext>
            </a:extLst>
          </p:cNvPr>
          <p:cNvCxnSpPr>
            <a:cxnSpLocks/>
          </p:cNvCxnSpPr>
          <p:nvPr/>
        </p:nvCxnSpPr>
        <p:spPr>
          <a:xfrm flipH="1">
            <a:off x="7237554" y="3585491"/>
            <a:ext cx="8949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CD663-FBCF-0252-2272-48DFCFC1EC83}"/>
              </a:ext>
            </a:extLst>
          </p:cNvPr>
          <p:cNvCxnSpPr>
            <a:cxnSpLocks/>
          </p:cNvCxnSpPr>
          <p:nvPr/>
        </p:nvCxnSpPr>
        <p:spPr>
          <a:xfrm flipH="1">
            <a:off x="8121474" y="3454591"/>
            <a:ext cx="12551" cy="2617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D9FB05-97A5-E994-F485-16B51A401BC2}"/>
              </a:ext>
            </a:extLst>
          </p:cNvPr>
          <p:cNvCxnSpPr>
            <a:cxnSpLocks/>
          </p:cNvCxnSpPr>
          <p:nvPr/>
        </p:nvCxnSpPr>
        <p:spPr>
          <a:xfrm flipH="1">
            <a:off x="7229736" y="3454591"/>
            <a:ext cx="12551" cy="2617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3C7382-C2CE-FBC1-9915-C7ECCD86F318}"/>
              </a:ext>
            </a:extLst>
          </p:cNvPr>
          <p:cNvCxnSpPr>
            <a:cxnSpLocks/>
          </p:cNvCxnSpPr>
          <p:nvPr/>
        </p:nvCxnSpPr>
        <p:spPr>
          <a:xfrm flipH="1">
            <a:off x="9014610" y="3487858"/>
            <a:ext cx="12551" cy="2617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25A533-79E9-BD89-23BB-DDF6820A7E3F}"/>
              </a:ext>
            </a:extLst>
          </p:cNvPr>
          <p:cNvSpPr txBox="1"/>
          <p:nvPr/>
        </p:nvSpPr>
        <p:spPr>
          <a:xfrm>
            <a:off x="8527167" y="3756698"/>
            <a:ext cx="125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[1.53, 6.765, -.3]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AA083C-CD96-28C6-78E3-7A547A406926}"/>
              </a:ext>
            </a:extLst>
          </p:cNvPr>
          <p:cNvSpPr txBox="1"/>
          <p:nvPr/>
        </p:nvSpPr>
        <p:spPr>
          <a:xfrm>
            <a:off x="7506465" y="3981130"/>
            <a:ext cx="125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[.895, 4.54, -.3]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6FFD7-F7A1-D177-C201-C663F2941F42}"/>
              </a:ext>
            </a:extLst>
          </p:cNvPr>
          <p:cNvSpPr txBox="1"/>
          <p:nvPr/>
        </p:nvSpPr>
        <p:spPr>
          <a:xfrm>
            <a:off x="6635976" y="3736836"/>
            <a:ext cx="125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[0.26, 2.315, -.3]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AFDBFB-4D44-C55D-ACB3-864CFF080653}"/>
              </a:ext>
            </a:extLst>
          </p:cNvPr>
          <p:cNvSpPr txBox="1"/>
          <p:nvPr/>
        </p:nvSpPr>
        <p:spPr>
          <a:xfrm>
            <a:off x="6932486" y="4681404"/>
            <a:ext cx="16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[5.057, 1.525, 1.309]</a:t>
            </a:r>
          </a:p>
        </p:txBody>
      </p:sp>
    </p:spTree>
    <p:extLst>
      <p:ext uri="{BB962C8B-B14F-4D97-AF65-F5344CB8AC3E}">
        <p14:creationId xmlns:p14="http://schemas.microsoft.com/office/powerpoint/2010/main" val="71081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0E72D3-2735-AFFA-BE2E-38B25110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23" y="1356723"/>
            <a:ext cx="6875203" cy="351456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6DE0FE-504F-F8CA-4393-0F21B53ADAF4}"/>
              </a:ext>
            </a:extLst>
          </p:cNvPr>
          <p:cNvCxnSpPr>
            <a:cxnSpLocks/>
          </p:cNvCxnSpPr>
          <p:nvPr/>
        </p:nvCxnSpPr>
        <p:spPr>
          <a:xfrm flipV="1">
            <a:off x="5086351" y="2986088"/>
            <a:ext cx="0" cy="5565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74662-4713-871B-392B-E15F529A2B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935" y="1840669"/>
            <a:ext cx="3923375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Z cg should be  -.64652m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cg should also be .659m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5C479-3AF4-BD9E-C59A-7D471BF64407}"/>
              </a:ext>
            </a:extLst>
          </p:cNvPr>
          <p:cNvCxnSpPr>
            <a:cxnSpLocks/>
          </p:cNvCxnSpPr>
          <p:nvPr/>
        </p:nvCxnSpPr>
        <p:spPr>
          <a:xfrm flipH="1">
            <a:off x="4942674" y="3006707"/>
            <a:ext cx="286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1B7A0F-69B4-AF3E-CBC4-92FEF2249521}"/>
              </a:ext>
            </a:extLst>
          </p:cNvPr>
          <p:cNvCxnSpPr>
            <a:cxnSpLocks/>
          </p:cNvCxnSpPr>
          <p:nvPr/>
        </p:nvCxnSpPr>
        <p:spPr>
          <a:xfrm flipH="1">
            <a:off x="4942674" y="3528341"/>
            <a:ext cx="286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0FCBD-7C17-3D2A-78BA-A80BD76408B3}"/>
              </a:ext>
            </a:extLst>
          </p:cNvPr>
          <p:cNvCxnSpPr/>
          <p:nvPr/>
        </p:nvCxnSpPr>
        <p:spPr>
          <a:xfrm>
            <a:off x="3886200" y="2443163"/>
            <a:ext cx="1199750" cy="8211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444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Initial Planform Assumptions</vt:lpstr>
      <vt:lpstr>Dimensions needed for Creation</vt:lpstr>
      <vt:lpstr>Coordinates Assuming 10 deg Sweep</vt:lpstr>
      <vt:lpstr>Mass Distributions</vt:lpstr>
      <vt:lpstr>Structural Mass Breakdown</vt:lpstr>
      <vt:lpstr>Rotor Lumped Masses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Krawczyk, Zack</dc:creator>
  <cp:lastModifiedBy>Krawczyk, Zack</cp:lastModifiedBy>
  <cp:revision>6</cp:revision>
  <dcterms:created xsi:type="dcterms:W3CDTF">2023-05-30T19:33:19Z</dcterms:created>
  <dcterms:modified xsi:type="dcterms:W3CDTF">2023-06-05T01:08:08Z</dcterms:modified>
</cp:coreProperties>
</file>