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9" r:id="rId3"/>
    <p:sldId id="257" r:id="rId4"/>
    <p:sldId id="262" r:id="rId5"/>
    <p:sldId id="258" r:id="rId6"/>
    <p:sldId id="261" r:id="rId7"/>
    <p:sldId id="260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3EBCD2-15C8-4958-B700-46C4652539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45F4F5-8B21-4DBE-AD9D-D73934469F06}">
      <dgm:prSet/>
      <dgm:spPr/>
      <dgm:t>
        <a:bodyPr/>
        <a:lstStyle/>
        <a:p>
          <a:pPr>
            <a:defRPr cap="all"/>
          </a:pPr>
          <a:r>
            <a:rPr lang="en-CA" dirty="0"/>
            <a:t>Custom keyboard fan.</a:t>
          </a:r>
          <a:endParaRPr lang="en-US" dirty="0"/>
        </a:p>
      </dgm:t>
    </dgm:pt>
    <dgm:pt modelId="{F3E568AF-3EDD-46D7-9FAE-DE715E854707}" type="parTrans" cxnId="{8B0F5484-F9BA-49A8-BAA1-3F7D47DA5D2B}">
      <dgm:prSet/>
      <dgm:spPr/>
      <dgm:t>
        <a:bodyPr/>
        <a:lstStyle/>
        <a:p>
          <a:endParaRPr lang="en-US"/>
        </a:p>
      </dgm:t>
    </dgm:pt>
    <dgm:pt modelId="{1450BC7F-A7FE-4707-B907-0370F6DAD6C3}" type="sibTrans" cxnId="{8B0F5484-F9BA-49A8-BAA1-3F7D47DA5D2B}">
      <dgm:prSet/>
      <dgm:spPr/>
      <dgm:t>
        <a:bodyPr/>
        <a:lstStyle/>
        <a:p>
          <a:endParaRPr lang="en-US"/>
        </a:p>
      </dgm:t>
    </dgm:pt>
    <dgm:pt modelId="{B7ED65E8-0BA3-4E8F-B202-ABDC3D2293E2}">
      <dgm:prSet/>
      <dgm:spPr/>
      <dgm:t>
        <a:bodyPr/>
        <a:lstStyle/>
        <a:p>
          <a:pPr>
            <a:defRPr cap="all"/>
          </a:pPr>
          <a:r>
            <a:rPr lang="en-US" dirty="0"/>
            <a:t>Hotel front desk for 3 years</a:t>
          </a:r>
        </a:p>
      </dgm:t>
    </dgm:pt>
    <dgm:pt modelId="{2D7DB0A1-78B6-4F1F-9759-4979C97B6113}" type="parTrans" cxnId="{4874AF3C-00FD-4213-BAA5-14C9DC1F5143}">
      <dgm:prSet/>
      <dgm:spPr/>
      <dgm:t>
        <a:bodyPr/>
        <a:lstStyle/>
        <a:p>
          <a:endParaRPr lang="en-US"/>
        </a:p>
      </dgm:t>
    </dgm:pt>
    <dgm:pt modelId="{663E4EEF-98E2-401F-B7CF-1C2EF6F66E34}" type="sibTrans" cxnId="{4874AF3C-00FD-4213-BAA5-14C9DC1F5143}">
      <dgm:prSet/>
      <dgm:spPr/>
      <dgm:t>
        <a:bodyPr/>
        <a:lstStyle/>
        <a:p>
          <a:endParaRPr lang="en-US"/>
        </a:p>
      </dgm:t>
    </dgm:pt>
    <dgm:pt modelId="{3F50CA55-646C-4BF5-A267-7B54C771585F}">
      <dgm:prSet/>
      <dgm:spPr/>
      <dgm:t>
        <a:bodyPr/>
        <a:lstStyle/>
        <a:p>
          <a:pPr>
            <a:defRPr cap="all"/>
          </a:pPr>
          <a:r>
            <a:rPr lang="en-CA" dirty="0"/>
            <a:t>Enjoy DB and backend works  </a:t>
          </a:r>
          <a:endParaRPr lang="en-US" dirty="0"/>
        </a:p>
      </dgm:t>
    </dgm:pt>
    <dgm:pt modelId="{22821E1D-D048-4183-B9BE-33DD5E631FA1}" type="parTrans" cxnId="{798E09CE-2C04-4959-8929-9850871FA990}">
      <dgm:prSet/>
      <dgm:spPr/>
      <dgm:t>
        <a:bodyPr/>
        <a:lstStyle/>
        <a:p>
          <a:endParaRPr lang="en-US"/>
        </a:p>
      </dgm:t>
    </dgm:pt>
    <dgm:pt modelId="{43EAECA1-4122-49DF-9C43-B3239351CD02}" type="sibTrans" cxnId="{798E09CE-2C04-4959-8929-9850871FA990}">
      <dgm:prSet/>
      <dgm:spPr/>
      <dgm:t>
        <a:bodyPr/>
        <a:lstStyle/>
        <a:p>
          <a:endParaRPr lang="en-US"/>
        </a:p>
      </dgm:t>
    </dgm:pt>
    <dgm:pt modelId="{F754BA48-F6CE-4A63-85C5-55BDBFD7B3BC}" type="pres">
      <dgm:prSet presAssocID="{CC3EBCD2-15C8-4958-B700-46C4652539A7}" presName="root" presStyleCnt="0">
        <dgm:presLayoutVars>
          <dgm:dir/>
          <dgm:resizeHandles val="exact"/>
        </dgm:presLayoutVars>
      </dgm:prSet>
      <dgm:spPr/>
    </dgm:pt>
    <dgm:pt modelId="{1E0F8E9D-EFB4-44BA-A7BD-E5A863FDA401}" type="pres">
      <dgm:prSet presAssocID="{EB45F4F5-8B21-4DBE-AD9D-D73934469F06}" presName="compNode" presStyleCnt="0"/>
      <dgm:spPr/>
    </dgm:pt>
    <dgm:pt modelId="{894D7ED4-30AA-4EEE-890E-2B80CFE91930}" type="pres">
      <dgm:prSet presAssocID="{EB45F4F5-8B21-4DBE-AD9D-D73934469F06}" presName="iconBgRect" presStyleLbl="bgShp" presStyleIdx="0" presStyleCnt="3"/>
      <dgm:spPr/>
    </dgm:pt>
    <dgm:pt modelId="{ADF11345-02B9-4661-B1B5-B6B8BD4A06BF}" type="pres">
      <dgm:prSet presAssocID="{EB45F4F5-8B21-4DBE-AD9D-D73934469F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53DC5133-FAAF-4A84-A1CC-A2B2C3A0C8EF}" type="pres">
      <dgm:prSet presAssocID="{EB45F4F5-8B21-4DBE-AD9D-D73934469F06}" presName="spaceRect" presStyleCnt="0"/>
      <dgm:spPr/>
    </dgm:pt>
    <dgm:pt modelId="{8C1D2627-896A-40A1-AB3F-284D0EF24DCB}" type="pres">
      <dgm:prSet presAssocID="{EB45F4F5-8B21-4DBE-AD9D-D73934469F06}" presName="textRect" presStyleLbl="revTx" presStyleIdx="0" presStyleCnt="3">
        <dgm:presLayoutVars>
          <dgm:chMax val="1"/>
          <dgm:chPref val="1"/>
        </dgm:presLayoutVars>
      </dgm:prSet>
      <dgm:spPr/>
    </dgm:pt>
    <dgm:pt modelId="{44CABA6A-322A-4C15-9520-869537438BEA}" type="pres">
      <dgm:prSet presAssocID="{1450BC7F-A7FE-4707-B907-0370F6DAD6C3}" presName="sibTrans" presStyleCnt="0"/>
      <dgm:spPr/>
    </dgm:pt>
    <dgm:pt modelId="{BD96F3E6-A71B-4A46-AFD6-B5113BA8909A}" type="pres">
      <dgm:prSet presAssocID="{B7ED65E8-0BA3-4E8F-B202-ABDC3D2293E2}" presName="compNode" presStyleCnt="0"/>
      <dgm:spPr/>
    </dgm:pt>
    <dgm:pt modelId="{FC285A61-74A3-4CAC-B651-4948B5CF7137}" type="pres">
      <dgm:prSet presAssocID="{B7ED65E8-0BA3-4E8F-B202-ABDC3D2293E2}" presName="iconBgRect" presStyleLbl="bgShp" presStyleIdx="1" presStyleCnt="3"/>
      <dgm:spPr/>
    </dgm:pt>
    <dgm:pt modelId="{6C5471EF-6C1D-488F-961A-A6CEE519078A}" type="pres">
      <dgm:prSet presAssocID="{B7ED65E8-0BA3-4E8F-B202-ABDC3D2293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1BCF3FD-866A-4B0A-9543-A98C81BE4C77}" type="pres">
      <dgm:prSet presAssocID="{B7ED65E8-0BA3-4E8F-B202-ABDC3D2293E2}" presName="spaceRect" presStyleCnt="0"/>
      <dgm:spPr/>
    </dgm:pt>
    <dgm:pt modelId="{DF90B576-D78D-4E9D-9168-4315A2395421}" type="pres">
      <dgm:prSet presAssocID="{B7ED65E8-0BA3-4E8F-B202-ABDC3D2293E2}" presName="textRect" presStyleLbl="revTx" presStyleIdx="1" presStyleCnt="3">
        <dgm:presLayoutVars>
          <dgm:chMax val="1"/>
          <dgm:chPref val="1"/>
        </dgm:presLayoutVars>
      </dgm:prSet>
      <dgm:spPr/>
    </dgm:pt>
    <dgm:pt modelId="{08F5DA32-1EB6-4B6D-ADD2-869CAD50B948}" type="pres">
      <dgm:prSet presAssocID="{663E4EEF-98E2-401F-B7CF-1C2EF6F66E34}" presName="sibTrans" presStyleCnt="0"/>
      <dgm:spPr/>
    </dgm:pt>
    <dgm:pt modelId="{5D18BBBB-8DD1-43FC-B37D-574002FE5C3F}" type="pres">
      <dgm:prSet presAssocID="{3F50CA55-646C-4BF5-A267-7B54C771585F}" presName="compNode" presStyleCnt="0"/>
      <dgm:spPr/>
    </dgm:pt>
    <dgm:pt modelId="{FF06D289-65E4-4CBE-BB84-30ADC5A10886}" type="pres">
      <dgm:prSet presAssocID="{3F50CA55-646C-4BF5-A267-7B54C771585F}" presName="iconBgRect" presStyleLbl="bgShp" presStyleIdx="2" presStyleCnt="3"/>
      <dgm:spPr/>
    </dgm:pt>
    <dgm:pt modelId="{ABB1E9A5-2E04-4D98-86FA-B64ED3EA11AB}" type="pres">
      <dgm:prSet presAssocID="{3F50CA55-646C-4BF5-A267-7B54C77158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8E607E-B1A0-4D91-AF04-50648DFB48A0}" type="pres">
      <dgm:prSet presAssocID="{3F50CA55-646C-4BF5-A267-7B54C771585F}" presName="spaceRect" presStyleCnt="0"/>
      <dgm:spPr/>
    </dgm:pt>
    <dgm:pt modelId="{DAA26F67-5042-41EE-A47A-CA0DA9E94504}" type="pres">
      <dgm:prSet presAssocID="{3F50CA55-646C-4BF5-A267-7B54C771585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B1E5715-0767-4AB1-85B0-9F1281C163E8}" type="presOf" srcId="{3F50CA55-646C-4BF5-A267-7B54C771585F}" destId="{DAA26F67-5042-41EE-A47A-CA0DA9E94504}" srcOrd="0" destOrd="0" presId="urn:microsoft.com/office/officeart/2018/5/layout/IconCircleLabelList"/>
    <dgm:cxn modelId="{4874AF3C-00FD-4213-BAA5-14C9DC1F5143}" srcId="{CC3EBCD2-15C8-4958-B700-46C4652539A7}" destId="{B7ED65E8-0BA3-4E8F-B202-ABDC3D2293E2}" srcOrd="1" destOrd="0" parTransId="{2D7DB0A1-78B6-4F1F-9759-4979C97B6113}" sibTransId="{663E4EEF-98E2-401F-B7CF-1C2EF6F66E34}"/>
    <dgm:cxn modelId="{F521503F-BA3B-4523-9CF2-8E1331737467}" type="presOf" srcId="{EB45F4F5-8B21-4DBE-AD9D-D73934469F06}" destId="{8C1D2627-896A-40A1-AB3F-284D0EF24DCB}" srcOrd="0" destOrd="0" presId="urn:microsoft.com/office/officeart/2018/5/layout/IconCircleLabelList"/>
    <dgm:cxn modelId="{CBB45442-0DDF-4145-8482-79CAFB876548}" type="presOf" srcId="{CC3EBCD2-15C8-4958-B700-46C4652539A7}" destId="{F754BA48-F6CE-4A63-85C5-55BDBFD7B3BC}" srcOrd="0" destOrd="0" presId="urn:microsoft.com/office/officeart/2018/5/layout/IconCircleLabelList"/>
    <dgm:cxn modelId="{8B0F5484-F9BA-49A8-BAA1-3F7D47DA5D2B}" srcId="{CC3EBCD2-15C8-4958-B700-46C4652539A7}" destId="{EB45F4F5-8B21-4DBE-AD9D-D73934469F06}" srcOrd="0" destOrd="0" parTransId="{F3E568AF-3EDD-46D7-9FAE-DE715E854707}" sibTransId="{1450BC7F-A7FE-4707-B907-0370F6DAD6C3}"/>
    <dgm:cxn modelId="{798E09CE-2C04-4959-8929-9850871FA990}" srcId="{CC3EBCD2-15C8-4958-B700-46C4652539A7}" destId="{3F50CA55-646C-4BF5-A267-7B54C771585F}" srcOrd="2" destOrd="0" parTransId="{22821E1D-D048-4183-B9BE-33DD5E631FA1}" sibTransId="{43EAECA1-4122-49DF-9C43-B3239351CD02}"/>
    <dgm:cxn modelId="{F8C674DD-625A-4076-BA2A-7A2850D29EEF}" type="presOf" srcId="{B7ED65E8-0BA3-4E8F-B202-ABDC3D2293E2}" destId="{DF90B576-D78D-4E9D-9168-4315A2395421}" srcOrd="0" destOrd="0" presId="urn:microsoft.com/office/officeart/2018/5/layout/IconCircleLabelList"/>
    <dgm:cxn modelId="{4BF61945-D453-4510-AA8D-999E7764E358}" type="presParOf" srcId="{F754BA48-F6CE-4A63-85C5-55BDBFD7B3BC}" destId="{1E0F8E9D-EFB4-44BA-A7BD-E5A863FDA401}" srcOrd="0" destOrd="0" presId="urn:microsoft.com/office/officeart/2018/5/layout/IconCircleLabelList"/>
    <dgm:cxn modelId="{D02BA646-6E2A-4B89-970D-325E81EF4914}" type="presParOf" srcId="{1E0F8E9D-EFB4-44BA-A7BD-E5A863FDA401}" destId="{894D7ED4-30AA-4EEE-890E-2B80CFE91930}" srcOrd="0" destOrd="0" presId="urn:microsoft.com/office/officeart/2018/5/layout/IconCircleLabelList"/>
    <dgm:cxn modelId="{A5E6BE34-1AA2-44E2-9DD7-18A58FF0885C}" type="presParOf" srcId="{1E0F8E9D-EFB4-44BA-A7BD-E5A863FDA401}" destId="{ADF11345-02B9-4661-B1B5-B6B8BD4A06BF}" srcOrd="1" destOrd="0" presId="urn:microsoft.com/office/officeart/2018/5/layout/IconCircleLabelList"/>
    <dgm:cxn modelId="{4B015017-B2C5-4227-BB38-E70D6C0C1A62}" type="presParOf" srcId="{1E0F8E9D-EFB4-44BA-A7BD-E5A863FDA401}" destId="{53DC5133-FAAF-4A84-A1CC-A2B2C3A0C8EF}" srcOrd="2" destOrd="0" presId="urn:microsoft.com/office/officeart/2018/5/layout/IconCircleLabelList"/>
    <dgm:cxn modelId="{8C44E5EC-3F9D-45C1-836F-519667F5DCBC}" type="presParOf" srcId="{1E0F8E9D-EFB4-44BA-A7BD-E5A863FDA401}" destId="{8C1D2627-896A-40A1-AB3F-284D0EF24DCB}" srcOrd="3" destOrd="0" presId="urn:microsoft.com/office/officeart/2018/5/layout/IconCircleLabelList"/>
    <dgm:cxn modelId="{DB720146-B2FC-4B93-9966-188924E960EA}" type="presParOf" srcId="{F754BA48-F6CE-4A63-85C5-55BDBFD7B3BC}" destId="{44CABA6A-322A-4C15-9520-869537438BEA}" srcOrd="1" destOrd="0" presId="urn:microsoft.com/office/officeart/2018/5/layout/IconCircleLabelList"/>
    <dgm:cxn modelId="{4F66C55F-12CA-425E-A12B-F2EA7799ADC6}" type="presParOf" srcId="{F754BA48-F6CE-4A63-85C5-55BDBFD7B3BC}" destId="{BD96F3E6-A71B-4A46-AFD6-B5113BA8909A}" srcOrd="2" destOrd="0" presId="urn:microsoft.com/office/officeart/2018/5/layout/IconCircleLabelList"/>
    <dgm:cxn modelId="{889A54AA-6857-4AE4-85D7-07D722571573}" type="presParOf" srcId="{BD96F3E6-A71B-4A46-AFD6-B5113BA8909A}" destId="{FC285A61-74A3-4CAC-B651-4948B5CF7137}" srcOrd="0" destOrd="0" presId="urn:microsoft.com/office/officeart/2018/5/layout/IconCircleLabelList"/>
    <dgm:cxn modelId="{8C448090-6305-428D-878F-1AE345766385}" type="presParOf" srcId="{BD96F3E6-A71B-4A46-AFD6-B5113BA8909A}" destId="{6C5471EF-6C1D-488F-961A-A6CEE519078A}" srcOrd="1" destOrd="0" presId="urn:microsoft.com/office/officeart/2018/5/layout/IconCircleLabelList"/>
    <dgm:cxn modelId="{781E40B9-F9CB-4742-8847-9C3997807CD6}" type="presParOf" srcId="{BD96F3E6-A71B-4A46-AFD6-B5113BA8909A}" destId="{C1BCF3FD-866A-4B0A-9543-A98C81BE4C77}" srcOrd="2" destOrd="0" presId="urn:microsoft.com/office/officeart/2018/5/layout/IconCircleLabelList"/>
    <dgm:cxn modelId="{6E05368E-B8CA-4BB6-9C21-BE16870C31D0}" type="presParOf" srcId="{BD96F3E6-A71B-4A46-AFD6-B5113BA8909A}" destId="{DF90B576-D78D-4E9D-9168-4315A2395421}" srcOrd="3" destOrd="0" presId="urn:microsoft.com/office/officeart/2018/5/layout/IconCircleLabelList"/>
    <dgm:cxn modelId="{B6071EF7-FDBC-41A3-82BA-335D48C93ADC}" type="presParOf" srcId="{F754BA48-F6CE-4A63-85C5-55BDBFD7B3BC}" destId="{08F5DA32-1EB6-4B6D-ADD2-869CAD50B948}" srcOrd="3" destOrd="0" presId="urn:microsoft.com/office/officeart/2018/5/layout/IconCircleLabelList"/>
    <dgm:cxn modelId="{C0ECDF4F-F801-4A11-A4D2-65F245460AD8}" type="presParOf" srcId="{F754BA48-F6CE-4A63-85C5-55BDBFD7B3BC}" destId="{5D18BBBB-8DD1-43FC-B37D-574002FE5C3F}" srcOrd="4" destOrd="0" presId="urn:microsoft.com/office/officeart/2018/5/layout/IconCircleLabelList"/>
    <dgm:cxn modelId="{9447427B-BD1D-4FD9-8219-378B45387BFF}" type="presParOf" srcId="{5D18BBBB-8DD1-43FC-B37D-574002FE5C3F}" destId="{FF06D289-65E4-4CBE-BB84-30ADC5A10886}" srcOrd="0" destOrd="0" presId="urn:microsoft.com/office/officeart/2018/5/layout/IconCircleLabelList"/>
    <dgm:cxn modelId="{68B21255-670D-4CCB-9737-7312143BAC5F}" type="presParOf" srcId="{5D18BBBB-8DD1-43FC-B37D-574002FE5C3F}" destId="{ABB1E9A5-2E04-4D98-86FA-B64ED3EA11AB}" srcOrd="1" destOrd="0" presId="urn:microsoft.com/office/officeart/2018/5/layout/IconCircleLabelList"/>
    <dgm:cxn modelId="{603DF170-DDD2-4D01-9C02-AEA6DD0AD917}" type="presParOf" srcId="{5D18BBBB-8DD1-43FC-B37D-574002FE5C3F}" destId="{5C8E607E-B1A0-4D91-AF04-50648DFB48A0}" srcOrd="2" destOrd="0" presId="urn:microsoft.com/office/officeart/2018/5/layout/IconCircleLabelList"/>
    <dgm:cxn modelId="{6019D32E-375A-489B-8077-F74C70EEFEF6}" type="presParOf" srcId="{5D18BBBB-8DD1-43FC-B37D-574002FE5C3F}" destId="{DAA26F67-5042-41EE-A47A-CA0DA9E9450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D7ED4-30AA-4EEE-890E-2B80CFE91930}">
      <dsp:nvSpPr>
        <dsp:cNvPr id="0" name=""/>
        <dsp:cNvSpPr/>
      </dsp:nvSpPr>
      <dsp:spPr>
        <a:xfrm>
          <a:off x="681337" y="7790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11345-02B9-4661-B1B5-B6B8BD4A06BF}">
      <dsp:nvSpPr>
        <dsp:cNvPr id="0" name=""/>
        <dsp:cNvSpPr/>
      </dsp:nvSpPr>
      <dsp:spPr>
        <a:xfrm>
          <a:off x="1076212" y="47278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D2627-896A-40A1-AB3F-284D0EF24DCB}">
      <dsp:nvSpPr>
        <dsp:cNvPr id="0" name=""/>
        <dsp:cNvSpPr/>
      </dsp:nvSpPr>
      <dsp:spPr>
        <a:xfrm>
          <a:off x="89024" y="250791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600" kern="1200" dirty="0"/>
            <a:t>Custom keyboard fan.</a:t>
          </a:r>
          <a:endParaRPr lang="en-US" sz="2600" kern="1200" dirty="0"/>
        </a:p>
      </dsp:txBody>
      <dsp:txXfrm>
        <a:off x="89024" y="2507910"/>
        <a:ext cx="3037500" cy="720000"/>
      </dsp:txXfrm>
    </dsp:sp>
    <dsp:sp modelId="{FC285A61-74A3-4CAC-B651-4948B5CF7137}">
      <dsp:nvSpPr>
        <dsp:cNvPr id="0" name=""/>
        <dsp:cNvSpPr/>
      </dsp:nvSpPr>
      <dsp:spPr>
        <a:xfrm>
          <a:off x="4250400" y="7790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471EF-6C1D-488F-961A-A6CEE519078A}">
      <dsp:nvSpPr>
        <dsp:cNvPr id="0" name=""/>
        <dsp:cNvSpPr/>
      </dsp:nvSpPr>
      <dsp:spPr>
        <a:xfrm>
          <a:off x="4645275" y="47278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0B576-D78D-4E9D-9168-4315A2395421}">
      <dsp:nvSpPr>
        <dsp:cNvPr id="0" name=""/>
        <dsp:cNvSpPr/>
      </dsp:nvSpPr>
      <dsp:spPr>
        <a:xfrm>
          <a:off x="3658087" y="250791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Hotel front desk for 3 years</a:t>
          </a:r>
        </a:p>
      </dsp:txBody>
      <dsp:txXfrm>
        <a:off x="3658087" y="2507910"/>
        <a:ext cx="3037500" cy="720000"/>
      </dsp:txXfrm>
    </dsp:sp>
    <dsp:sp modelId="{FF06D289-65E4-4CBE-BB84-30ADC5A10886}">
      <dsp:nvSpPr>
        <dsp:cNvPr id="0" name=""/>
        <dsp:cNvSpPr/>
      </dsp:nvSpPr>
      <dsp:spPr>
        <a:xfrm>
          <a:off x="7819462" y="7790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1E9A5-2E04-4D98-86FA-B64ED3EA11AB}">
      <dsp:nvSpPr>
        <dsp:cNvPr id="0" name=""/>
        <dsp:cNvSpPr/>
      </dsp:nvSpPr>
      <dsp:spPr>
        <a:xfrm>
          <a:off x="8214337" y="47278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26F67-5042-41EE-A47A-CA0DA9E94504}">
      <dsp:nvSpPr>
        <dsp:cNvPr id="0" name=""/>
        <dsp:cNvSpPr/>
      </dsp:nvSpPr>
      <dsp:spPr>
        <a:xfrm>
          <a:off x="7227150" y="250791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600" kern="1200" dirty="0"/>
            <a:t>Enjoy DB and backend works  </a:t>
          </a:r>
          <a:endParaRPr lang="en-US" sz="2600" kern="1200" dirty="0"/>
        </a:p>
      </dsp:txBody>
      <dsp:txXfrm>
        <a:off x="7227150" y="2507910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8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293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482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2751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171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86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940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45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3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4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1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9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2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8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3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7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32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een lock on a circuit board&#10;&#10;Description automatically generated">
            <a:extLst>
              <a:ext uri="{FF2B5EF4-FFF2-40B4-BE49-F238E27FC236}">
                <a16:creationId xmlns:a16="http://schemas.microsoft.com/office/drawing/2014/main" id="{23EF7242-CF67-8031-14BE-D1104F915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FEADE4-135B-E102-845D-EE5723D2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chemeClr val="tx1"/>
                </a:solidFill>
              </a:rPr>
              <a:t>Lock free programming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4815F-15B9-B85B-263F-FCD69EAA7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 fontScale="92500" lnSpcReduction="10000"/>
          </a:bodyPr>
          <a:lstStyle/>
          <a:p>
            <a:r>
              <a:rPr lang="en-CA"/>
              <a:t>Zhaokai Guan</a:t>
            </a:r>
          </a:p>
        </p:txBody>
      </p:sp>
    </p:spTree>
    <p:extLst>
      <p:ext uri="{BB962C8B-B14F-4D97-AF65-F5344CB8AC3E}">
        <p14:creationId xmlns:p14="http://schemas.microsoft.com/office/powerpoint/2010/main" val="2277515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E03B-B4D0-1EEC-F15C-A93E723E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0104"/>
            <a:ext cx="10353761" cy="1326321"/>
          </a:xfrm>
        </p:spPr>
        <p:txBody>
          <a:bodyPr/>
          <a:lstStyle/>
          <a:p>
            <a:r>
              <a:rPr lang="en-CA" dirty="0"/>
              <a:t>Std::atomic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6FA38-1A6C-E3A0-8D65-7EB0B475D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49" y="1003233"/>
            <a:ext cx="7820225" cy="3695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7DDB5-FD8A-3B25-D683-8DBB10D62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994" y="1037011"/>
            <a:ext cx="6809006" cy="3628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9F159B-E26B-1068-E096-1C0C3DD24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559" y="1037011"/>
            <a:ext cx="5176880" cy="592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B85544-E082-3FF6-35F4-5F56C6FA21A6}"/>
              </a:ext>
            </a:extLst>
          </p:cNvPr>
          <p:cNvSpPr txBox="1"/>
          <p:nvPr/>
        </p:nvSpPr>
        <p:spPr>
          <a:xfrm>
            <a:off x="1528571" y="4839546"/>
            <a:ext cx="913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data race is gone, because no two threads are trying to write and write or read at the same time. </a:t>
            </a:r>
          </a:p>
        </p:txBody>
      </p:sp>
    </p:spTree>
    <p:extLst>
      <p:ext uri="{BB962C8B-B14F-4D97-AF65-F5344CB8AC3E}">
        <p14:creationId xmlns:p14="http://schemas.microsoft.com/office/powerpoint/2010/main" val="126110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D84A-5CCA-E0DF-B52F-4A0CCE39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 will make everything atomic then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C6B1-8430-1D68-834F-20E65588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0578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NOOOOOO</a:t>
            </a:r>
          </a:p>
          <a:p>
            <a:endParaRPr lang="en-CA" dirty="0"/>
          </a:p>
          <a:p>
            <a:r>
              <a:rPr lang="en-CA" dirty="0"/>
              <a:t>It does have overhead and </a:t>
            </a:r>
          </a:p>
          <a:p>
            <a:endParaRPr lang="en-CA" dirty="0"/>
          </a:p>
          <a:p>
            <a:r>
              <a:rPr lang="en-CA" dirty="0"/>
              <a:t>The template argument must be </a:t>
            </a:r>
            <a:r>
              <a:rPr lang="en-US" b="1" u="sng" dirty="0"/>
              <a:t>trivially copyable </a:t>
            </a: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not copyable</a:t>
            </a:r>
          </a:p>
          <a:p>
            <a:pPr algn="l"/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1. Continuous block of memory: so, it can be copied using </a:t>
            </a:r>
            <a:r>
              <a:rPr lang="en-US" sz="1800" b="0" i="0" u="none" strike="noStrike" baseline="0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memcpy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(). </a:t>
            </a:r>
          </a:p>
          <a:p>
            <a:r>
              <a:rPr lang="en-US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2. There is no user defined copy, move constructor, assignment operator overload. </a:t>
            </a:r>
          </a:p>
          <a:p>
            <a:r>
              <a:rPr lang="en-CA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3. No virtual functions. </a:t>
            </a:r>
          </a:p>
          <a:p>
            <a:pPr marL="0" indent="0">
              <a:buNone/>
            </a:pPr>
            <a:endParaRPr lang="en-CA" sz="1800" b="0" i="0" u="none" strike="noStrike" baseline="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5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7CBB-8F83-B272-41DC-935E23C4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EBE5-3BD5-B449-3EFF-9E714DEA5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Std::string trivially copyable ?</a:t>
            </a:r>
          </a:p>
          <a:p>
            <a:endParaRPr lang="en-CA" dirty="0"/>
          </a:p>
          <a:p>
            <a:r>
              <a:rPr lang="en-CA" dirty="0"/>
              <a:t>5 seconds. </a:t>
            </a:r>
          </a:p>
        </p:txBody>
      </p:sp>
    </p:spTree>
    <p:extLst>
      <p:ext uri="{BB962C8B-B14F-4D97-AF65-F5344CB8AC3E}">
        <p14:creationId xmlns:p14="http://schemas.microsoft.com/office/powerpoint/2010/main" val="162937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03C8E17-A139-4EFD-A536-48D5DBB9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14B5B-951E-27F4-019B-ED6264EB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85" y="609600"/>
            <a:ext cx="4754022" cy="1326321"/>
          </a:xfrm>
        </p:spPr>
        <p:txBody>
          <a:bodyPr>
            <a:normAutofit/>
          </a:bodyPr>
          <a:lstStyle/>
          <a:p>
            <a:r>
              <a:rPr lang="en-CA" dirty="0"/>
              <a:t>Answer 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5B19-5854-901D-AA20-E90D7BC81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85" y="2096063"/>
            <a:ext cx="4754022" cy="3648891"/>
          </a:xfrm>
        </p:spPr>
        <p:txBody>
          <a:bodyPr>
            <a:normAutofit/>
          </a:bodyPr>
          <a:lstStyle/>
          <a:p>
            <a:r>
              <a:rPr lang="en-CA" dirty="0"/>
              <a:t>If you say no, congrats. </a:t>
            </a:r>
          </a:p>
          <a:p>
            <a:r>
              <a:rPr lang="en-CA" dirty="0"/>
              <a:t>You just beat a so-called “C++ master” on YouTube who has 10k followers. </a:t>
            </a:r>
          </a:p>
          <a:p>
            <a:r>
              <a:rPr lang="en-CA" dirty="0"/>
              <a:t>Don’t learn from these influencer please. </a:t>
            </a:r>
          </a:p>
          <a:p>
            <a:endParaRPr lang="en-CA" dirty="0"/>
          </a:p>
        </p:txBody>
      </p:sp>
      <p:pic>
        <p:nvPicPr>
          <p:cNvPr id="9" name="Picture 8" descr="A person in a white shirt&#10;&#10;Description automatically generated">
            <a:extLst>
              <a:ext uri="{FF2B5EF4-FFF2-40B4-BE49-F238E27FC236}">
                <a16:creationId xmlns:a16="http://schemas.microsoft.com/office/drawing/2014/main" id="{03DEA9EF-921B-5F85-6353-89B614EEB4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41"/>
          <a:stretch/>
        </p:blipFill>
        <p:spPr>
          <a:xfrm>
            <a:off x="6096000" y="2651760"/>
            <a:ext cx="6096000" cy="4206240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1E1AAF47-DA74-7A04-5FC1-FA29FC91E3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0" r="3" b="3"/>
          <a:stretch/>
        </p:blipFill>
        <p:spPr>
          <a:xfrm>
            <a:off x="6219307" y="-392505"/>
            <a:ext cx="6010275" cy="266021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5D48A8-2626-43C2-A49F-191CD45CA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0113236-A064-D961-27EE-C404516E1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121" y="1187270"/>
            <a:ext cx="6287377" cy="1667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86C867-4C0F-D321-BD5D-D90929E0E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2" y="5129406"/>
            <a:ext cx="6163546" cy="15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00F2-5C0C-A4EF-A194-26C35048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Glance of methods and overloaded operators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4EC5D5-1C53-7F17-4147-CB265D7D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4" y="1764791"/>
            <a:ext cx="5426948" cy="3025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9029EE-3EBB-A7AE-EF25-43535E2C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166" y="1999064"/>
            <a:ext cx="5045230" cy="947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8ACBA6-6CB4-1DBA-8727-07223E26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166" y="3277741"/>
            <a:ext cx="5045230" cy="993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0A9351-E05C-504B-3FA2-EC8F0AA1C9B4}"/>
              </a:ext>
            </a:extLst>
          </p:cNvPr>
          <p:cNvSpPr txBox="1"/>
          <p:nvPr/>
        </p:nvSpPr>
        <p:spPr>
          <a:xfrm>
            <a:off x="210313" y="4881852"/>
            <a:ext cx="6464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Because overloaded postfix-increment operator, my operation became to atomic. </a:t>
            </a:r>
          </a:p>
          <a:p>
            <a:endParaRPr lang="en-CA" dirty="0"/>
          </a:p>
          <a:p>
            <a:r>
              <a:rPr lang="en-CA" dirty="0"/>
              <a:t>If you do</a:t>
            </a:r>
          </a:p>
          <a:p>
            <a:r>
              <a:rPr lang="en-CA" dirty="0" err="1"/>
              <a:t>sharedData</a:t>
            </a:r>
            <a:r>
              <a:rPr lang="en-CA" dirty="0"/>
              <a:t> = </a:t>
            </a:r>
            <a:r>
              <a:rPr lang="en-CA" dirty="0" err="1"/>
              <a:t>sharedData</a:t>
            </a:r>
            <a:r>
              <a:rPr lang="en-CA" dirty="0"/>
              <a:t> + 1 ;  // No it won’t work.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6B0AAB-D45A-CF52-D6AE-819F510C59A7}"/>
              </a:ext>
            </a:extLst>
          </p:cNvPr>
          <p:cNvSpPr txBox="1"/>
          <p:nvPr/>
        </p:nvSpPr>
        <p:spPr>
          <a:xfrm>
            <a:off x="6819165" y="4654296"/>
            <a:ext cx="5162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Special way to guarantee the store and load operations are atomic. </a:t>
            </a:r>
          </a:p>
          <a:p>
            <a:endParaRPr lang="en-CA" dirty="0"/>
          </a:p>
          <a:p>
            <a:r>
              <a:rPr lang="en-CA" dirty="0"/>
              <a:t>And because the std::atomic objects are trivially copyable. So you can’t use assignment operator here. </a:t>
            </a:r>
          </a:p>
        </p:txBody>
      </p:sp>
    </p:spTree>
    <p:extLst>
      <p:ext uri="{BB962C8B-B14F-4D97-AF65-F5344CB8AC3E}">
        <p14:creationId xmlns:p14="http://schemas.microsoft.com/office/powerpoint/2010/main" val="3433677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345F-128A-A7FF-56C6-12EA61F5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299C-9035-78D0-3367-A0CCE22C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79" y="2096064"/>
            <a:ext cx="10353762" cy="3695136"/>
          </a:xfrm>
        </p:spPr>
        <p:txBody>
          <a:bodyPr/>
          <a:lstStyle/>
          <a:p>
            <a:r>
              <a:rPr lang="en-CA" dirty="0"/>
              <a:t>Data race</a:t>
            </a:r>
          </a:p>
          <a:p>
            <a:r>
              <a:rPr lang="en-CA" dirty="0"/>
              <a:t>Data race Solution Types</a:t>
            </a:r>
          </a:p>
          <a:p>
            <a:r>
              <a:rPr lang="en-CA" dirty="0"/>
              <a:t>Lock free in C++</a:t>
            </a:r>
          </a:p>
          <a:p>
            <a:r>
              <a:rPr lang="en-CA" dirty="0"/>
              <a:t>Std::atomic&lt;T&gt; and Trivially copyable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689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09A1-3B02-5282-8839-019D1078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 deeper on this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458E-D50E-C398-3F48-EAA5956E9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10571070" cy="4152336"/>
          </a:xfrm>
        </p:spPr>
        <p:txBody>
          <a:bodyPr/>
          <a:lstStyle/>
          <a:p>
            <a:r>
              <a:rPr lang="en-CA" dirty="0"/>
              <a:t>I just covered not even 10 percent of this topic.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Wanna step up? Go for std::</a:t>
            </a:r>
            <a:r>
              <a:rPr lang="en-CA" dirty="0" err="1"/>
              <a:t>memory_order</a:t>
            </a:r>
            <a:r>
              <a:rPr lang="en-CA" dirty="0"/>
              <a:t>, program order, “happens-before”, “sequence-before”. </a:t>
            </a:r>
          </a:p>
          <a:p>
            <a:endParaRPr lang="en-CA" dirty="0"/>
          </a:p>
          <a:p>
            <a:r>
              <a:rPr lang="en-CA" dirty="0"/>
              <a:t>Understanding how to use that second parameter will make you become to one of those 5%.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EF071-9B77-36EC-B31A-BFFFCC7A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5324952"/>
            <a:ext cx="9729422" cy="121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0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D1511-B6A1-03B2-EFEB-EA12DBFE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CA" dirty="0"/>
              <a:t>Discussions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B776-1D5E-576F-0018-92D490855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95500"/>
            <a:ext cx="10725912" cy="4570476"/>
          </a:xfrm>
        </p:spPr>
        <p:txBody>
          <a:bodyPr>
            <a:normAutofit/>
          </a:bodyPr>
          <a:lstStyle/>
          <a:p>
            <a:r>
              <a:rPr lang="en-CA" dirty="0"/>
              <a:t>And if my 10 mins raise your interests on this topic: </a:t>
            </a:r>
          </a:p>
          <a:p>
            <a:pPr lvl="1"/>
            <a:r>
              <a:rPr lang="en-CA" dirty="0"/>
              <a:t>Don’t learn from influencers. Learn from those big names Herb Sutter, Fedor </a:t>
            </a:r>
            <a:r>
              <a:rPr lang="en-CA" dirty="0" err="1"/>
              <a:t>Pikus</a:t>
            </a:r>
            <a:r>
              <a:rPr lang="en-CA" dirty="0"/>
              <a:t>, Antony Williams. </a:t>
            </a:r>
          </a:p>
          <a:p>
            <a:pPr lvl="1"/>
            <a:r>
              <a:rPr lang="en-CA" dirty="0"/>
              <a:t>I know it is hard to understand them. Try to rewatch it after a while. Every time, you just got something new from the same video. ( more precious than those “learn C++ in 5 mins”)</a:t>
            </a:r>
          </a:p>
          <a:p>
            <a:pPr lvl="1"/>
            <a:endParaRPr lang="en-CA" dirty="0"/>
          </a:p>
          <a:p>
            <a:r>
              <a:rPr lang="en-CA" dirty="0"/>
              <a:t>You might never need to use this because 99% of the chance, your performance bottle neck is not the lock programming or using parallel programming abstraction.</a:t>
            </a:r>
          </a:p>
          <a:p>
            <a:endParaRPr lang="en-CA" dirty="0"/>
          </a:p>
          <a:p>
            <a:r>
              <a:rPr lang="en-CA" dirty="0"/>
              <a:t>Please understand the risk before start implementing it.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911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E70C-8FC1-3942-20D3-46BF97FC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 Comments? Feedbacks?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97EA4-E190-19A5-43FF-4F5D342E8149}"/>
              </a:ext>
            </a:extLst>
          </p:cNvPr>
          <p:cNvSpPr txBox="1"/>
          <p:nvPr/>
        </p:nvSpPr>
        <p:spPr>
          <a:xfrm>
            <a:off x="913795" y="3429000"/>
            <a:ext cx="1017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Thank you for listening to me!</a:t>
            </a:r>
          </a:p>
        </p:txBody>
      </p:sp>
    </p:spTree>
    <p:extLst>
      <p:ext uri="{BB962C8B-B14F-4D97-AF65-F5344CB8AC3E}">
        <p14:creationId xmlns:p14="http://schemas.microsoft.com/office/powerpoint/2010/main" val="342790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1509-DA55-E37C-15A4-11FF98AB8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4800" dirty="0"/>
              <a:t>Good news! This one won’t keep you longer than 10 mins. (my record is 9 m 30 seconds)</a:t>
            </a:r>
          </a:p>
          <a:p>
            <a:pPr marL="0" indent="0">
              <a:buNone/>
            </a:pPr>
            <a:endParaRPr lang="en-CA" sz="4800" dirty="0"/>
          </a:p>
          <a:p>
            <a:pPr marL="0" indent="0">
              <a:buNone/>
            </a:pPr>
            <a:r>
              <a:rPr lang="en-CA" sz="4800" dirty="0"/>
              <a:t>Bad news, I have 18 slides plus 1 program to go over.  The pace will be fast. </a:t>
            </a:r>
          </a:p>
        </p:txBody>
      </p:sp>
    </p:spTree>
    <p:extLst>
      <p:ext uri="{BB962C8B-B14F-4D97-AF65-F5344CB8AC3E}">
        <p14:creationId xmlns:p14="http://schemas.microsoft.com/office/powerpoint/2010/main" val="122197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ACC-7690-4E67-12EE-57D968F7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CA" dirty="0"/>
              <a:t>About the presenter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81E053-26FE-EB53-E41F-D2BC2EDA3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590511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387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C5F9-B618-D550-D69F-566BD505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you want to know this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6F88-FB4D-CD81-9A54-71703326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107" y="2105208"/>
            <a:ext cx="10353762" cy="3695136"/>
          </a:xfrm>
        </p:spPr>
        <p:txBody>
          <a:bodyPr>
            <a:normAutofit/>
          </a:bodyPr>
          <a:lstStyle/>
          <a:p>
            <a:r>
              <a:rPr lang="en-CA" dirty="0"/>
              <a:t>To show off front of buddies. </a:t>
            </a:r>
          </a:p>
          <a:p>
            <a:endParaRPr lang="en-CA" dirty="0"/>
          </a:p>
          <a:p>
            <a:r>
              <a:rPr lang="en-CA" dirty="0"/>
              <a:t>Because it is hard not everyone understands this. </a:t>
            </a:r>
          </a:p>
          <a:p>
            <a:endParaRPr lang="en-CA" dirty="0"/>
          </a:p>
          <a:p>
            <a:r>
              <a:rPr lang="en-CA" dirty="0"/>
              <a:t>Most importantly, this is the black magic. If you do it right, the performance will be significantly enhanced.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sz="1200" dirty="0"/>
              <a:t>(If you do it wrong, you will need a new job)  </a:t>
            </a:r>
          </a:p>
        </p:txBody>
      </p:sp>
    </p:spTree>
    <p:extLst>
      <p:ext uri="{BB962C8B-B14F-4D97-AF65-F5344CB8AC3E}">
        <p14:creationId xmlns:p14="http://schemas.microsoft.com/office/powerpoint/2010/main" val="77834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8586-B52C-2B09-B8ED-AD89358A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67000"/>
            <a:ext cx="10353761" cy="1326321"/>
          </a:xfrm>
        </p:spPr>
        <p:txBody>
          <a:bodyPr/>
          <a:lstStyle/>
          <a:p>
            <a:r>
              <a:rPr lang="en-CA" dirty="0"/>
              <a:t>Start with some simple Code</a:t>
            </a:r>
          </a:p>
        </p:txBody>
      </p:sp>
    </p:spTree>
    <p:extLst>
      <p:ext uri="{BB962C8B-B14F-4D97-AF65-F5344CB8AC3E}">
        <p14:creationId xmlns:p14="http://schemas.microsoft.com/office/powerpoint/2010/main" val="145138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6AD6-2123-5971-C9B8-A1FE372F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F270-F931-2004-A37D-03FB9157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536192"/>
            <a:ext cx="10343113" cy="4928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 race happens when the </a:t>
            </a:r>
            <a:r>
              <a:rPr lang="en-US" b="1" u="sng" dirty="0"/>
              <a:t>two instructions </a:t>
            </a:r>
            <a:r>
              <a:rPr lang="en-US" dirty="0"/>
              <a:t>from </a:t>
            </a:r>
            <a:r>
              <a:rPr lang="en-US" b="1" u="sng" dirty="0"/>
              <a:t>different</a:t>
            </a:r>
            <a:r>
              <a:rPr lang="en-US" dirty="0"/>
              <a:t> </a:t>
            </a:r>
            <a:r>
              <a:rPr lang="en-US" b="1" u="sng" dirty="0"/>
              <a:t>threads</a:t>
            </a:r>
            <a:r>
              <a:rPr lang="en-US" dirty="0"/>
              <a:t> access the </a:t>
            </a:r>
            <a:r>
              <a:rPr lang="en-US" b="1" u="sng" dirty="0"/>
              <a:t>same memory location</a:t>
            </a:r>
            <a:r>
              <a:rPr lang="en-US" dirty="0"/>
              <a:t>. At least one of these accesses is a write. </a:t>
            </a:r>
            <a:endParaRPr lang="en-CA" dirty="0"/>
          </a:p>
          <a:p>
            <a:r>
              <a:rPr lang="en-CA" dirty="0"/>
              <a:t>In the human language:</a:t>
            </a:r>
          </a:p>
          <a:p>
            <a:pPr marL="0" indent="0">
              <a:buNone/>
            </a:pPr>
            <a:r>
              <a:rPr lang="en-CA" dirty="0"/>
              <a:t>	Those unisex washrooms in the K building. </a:t>
            </a:r>
          </a:p>
          <a:p>
            <a:pPr marL="0" indent="0">
              <a:buNone/>
            </a:pPr>
            <a:r>
              <a:rPr lang="en-CA" dirty="0"/>
              <a:t>	If you forgot to lock it while using it…</a:t>
            </a:r>
          </a:p>
          <a:p>
            <a:pPr marL="0" indent="0">
              <a:buNone/>
            </a:pPr>
            <a:r>
              <a:rPr lang="en-CA" dirty="0"/>
              <a:t>	“2 threads will try to access the same memory address.”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That example sounds funny but when this is happening because of you. GG, you will need a new job.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Why data race -&gt; undefined behavior -&gt; your solution became to garbage. </a:t>
            </a:r>
          </a:p>
        </p:txBody>
      </p:sp>
    </p:spTree>
    <p:extLst>
      <p:ext uri="{BB962C8B-B14F-4D97-AF65-F5344CB8AC3E}">
        <p14:creationId xmlns:p14="http://schemas.microsoft.com/office/powerpoint/2010/main" val="128051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8D31-662E-B50B-2870-DC029440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Solutions to data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6C59-854B-6C83-307E-DF6EB9C4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Lock Programming ( std::mutex, std::lock, std::async) (washroom example still applies)</a:t>
            </a:r>
          </a:p>
          <a:p>
            <a:r>
              <a:rPr lang="en-CA" dirty="0"/>
              <a:t>Parallel programming abstraction (open MP, TPP)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Lock free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625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47B3-9F13-F274-8970-5FB059A9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Atomic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77D6-C9C9-A5DC-D235-CCE26EBD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Nothing to do with Oppenheimer.</a:t>
            </a:r>
          </a:p>
          <a:p>
            <a:endParaRPr lang="en-CA" dirty="0"/>
          </a:p>
          <a:p>
            <a:r>
              <a:rPr lang="en-CA" dirty="0"/>
              <a:t>Atomic operation: it is guaranteed to execute as a single transaction. </a:t>
            </a:r>
          </a:p>
          <a:p>
            <a:endParaRPr lang="en-CA" dirty="0"/>
          </a:p>
          <a:p>
            <a:r>
              <a:rPr lang="en-US" dirty="0"/>
              <a:t>Other threads will see the state of the system before the operation started or after it finished but </a:t>
            </a:r>
            <a:r>
              <a:rPr lang="en-US" b="1" u="sng" dirty="0"/>
              <a:t>cannot see any intermediate state.</a:t>
            </a:r>
            <a:endParaRPr lang="en-CA" b="1" u="sng" dirty="0"/>
          </a:p>
        </p:txBody>
      </p:sp>
    </p:spTree>
    <p:extLst>
      <p:ext uri="{BB962C8B-B14F-4D97-AF65-F5344CB8AC3E}">
        <p14:creationId xmlns:p14="http://schemas.microsoft.com/office/powerpoint/2010/main" val="235672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DFEF-E876-88E7-2F77-A869F635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310896"/>
            <a:ext cx="10353761" cy="1326321"/>
          </a:xfrm>
        </p:spPr>
        <p:txBody>
          <a:bodyPr/>
          <a:lstStyle/>
          <a:p>
            <a:r>
              <a:rPr lang="en-CA" dirty="0"/>
              <a:t>What happened in the race example?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7130C1-2311-D037-AC8B-528BC7333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816" y="789531"/>
            <a:ext cx="6668773" cy="279658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D7BFBE-870F-29CE-D87F-80172437C0E4}"/>
              </a:ext>
            </a:extLst>
          </p:cNvPr>
          <p:cNvSpPr txBox="1"/>
          <p:nvPr/>
        </p:nvSpPr>
        <p:spPr>
          <a:xfrm>
            <a:off x="7443216" y="1837944"/>
            <a:ext cx="43159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Now </a:t>
            </a:r>
            <a:r>
              <a:rPr lang="en-CA" dirty="0" err="1"/>
              <a:t>sharedData</a:t>
            </a:r>
            <a:r>
              <a:rPr lang="en-CA" dirty="0"/>
              <a:t> is at 1000.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No sync between two threads operations.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After read done.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T2’s shared data 1000.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T1’s shared data 1000.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Because T1 accessed </a:t>
            </a:r>
            <a:r>
              <a:rPr lang="en-CA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sharedData</a:t>
            </a:r>
            <a:r>
              <a:rPr lang="en-CA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during T2’s intermediate state. </a:t>
            </a:r>
          </a:p>
          <a:p>
            <a:endParaRPr lang="en-CA" dirty="0"/>
          </a:p>
          <a:p>
            <a:r>
              <a:rPr lang="en-CA" dirty="0"/>
              <a:t>T2 increments 1000 by 1 writes 1001. </a:t>
            </a:r>
          </a:p>
          <a:p>
            <a:r>
              <a:rPr lang="en-CA" dirty="0"/>
              <a:t>T1 increments 1000 by 1 write 1001.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Of course, the data race is happening. </a:t>
            </a:r>
          </a:p>
          <a:p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A007CD-B4F5-8CD0-B827-08C68E228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59" y="3429000"/>
            <a:ext cx="5806717" cy="32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48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630</TotalTime>
  <Words>779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Rockwell</vt:lpstr>
      <vt:lpstr>Damask</vt:lpstr>
      <vt:lpstr>Lock free programming in C++</vt:lpstr>
      <vt:lpstr>PowerPoint Presentation</vt:lpstr>
      <vt:lpstr>About the presenter</vt:lpstr>
      <vt:lpstr>Why you want to know this topic</vt:lpstr>
      <vt:lpstr>Start with some simple Code</vt:lpstr>
      <vt:lpstr>Data race</vt:lpstr>
      <vt:lpstr>Solutions to data race</vt:lpstr>
      <vt:lpstr>Atomic Operation</vt:lpstr>
      <vt:lpstr>What happened in the race example?</vt:lpstr>
      <vt:lpstr>Std::atomic</vt:lpstr>
      <vt:lpstr>I will make everything atomic then</vt:lpstr>
      <vt:lpstr>POP quiz</vt:lpstr>
      <vt:lpstr>Answer is </vt:lpstr>
      <vt:lpstr>Glance of methods and overloaded operators</vt:lpstr>
      <vt:lpstr>summary</vt:lpstr>
      <vt:lpstr>Go deeper on this topic?</vt:lpstr>
      <vt:lpstr>Discussions</vt:lpstr>
      <vt:lpstr>Questions? Comments? Feedbacks?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 free programming in C++</dc:title>
  <dc:creator>Zhaokai Guan</dc:creator>
  <cp:lastModifiedBy>Zhaokai Guan</cp:lastModifiedBy>
  <cp:revision>21</cp:revision>
  <dcterms:created xsi:type="dcterms:W3CDTF">2023-11-30T14:44:13Z</dcterms:created>
  <dcterms:modified xsi:type="dcterms:W3CDTF">2023-12-02T01:26:54Z</dcterms:modified>
</cp:coreProperties>
</file>