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  <p:sldMasterId id="2147483755" r:id="rId2"/>
    <p:sldMasterId id="2147483757" r:id="rId3"/>
  </p:sldMasterIdLst>
  <p:notesMasterIdLst>
    <p:notesMasterId r:id="rId49"/>
  </p:notesMasterIdLst>
  <p:handoutMasterIdLst>
    <p:handoutMasterId r:id="rId50"/>
  </p:handoutMasterIdLst>
  <p:sldIdLst>
    <p:sldId id="715" r:id="rId4"/>
    <p:sldId id="722" r:id="rId5"/>
    <p:sldId id="744" r:id="rId6"/>
    <p:sldId id="745" r:id="rId7"/>
    <p:sldId id="746" r:id="rId8"/>
    <p:sldId id="747" r:id="rId9"/>
    <p:sldId id="748" r:id="rId10"/>
    <p:sldId id="749" r:id="rId11"/>
    <p:sldId id="750" r:id="rId12"/>
    <p:sldId id="751" r:id="rId13"/>
    <p:sldId id="754" r:id="rId14"/>
    <p:sldId id="753" r:id="rId15"/>
    <p:sldId id="752" r:id="rId16"/>
    <p:sldId id="755" r:id="rId17"/>
    <p:sldId id="756" r:id="rId18"/>
    <p:sldId id="757" r:id="rId19"/>
    <p:sldId id="758" r:id="rId20"/>
    <p:sldId id="762" r:id="rId21"/>
    <p:sldId id="761" r:id="rId22"/>
    <p:sldId id="760" r:id="rId23"/>
    <p:sldId id="759" r:id="rId24"/>
    <p:sldId id="763" r:id="rId25"/>
    <p:sldId id="764" r:id="rId26"/>
    <p:sldId id="769" r:id="rId27"/>
    <p:sldId id="768" r:id="rId28"/>
    <p:sldId id="767" r:id="rId29"/>
    <p:sldId id="766" r:id="rId30"/>
    <p:sldId id="765" r:id="rId31"/>
    <p:sldId id="770" r:id="rId32"/>
    <p:sldId id="771" r:id="rId33"/>
    <p:sldId id="772" r:id="rId34"/>
    <p:sldId id="777" r:id="rId35"/>
    <p:sldId id="779" r:id="rId36"/>
    <p:sldId id="776" r:id="rId37"/>
    <p:sldId id="775" r:id="rId38"/>
    <p:sldId id="774" r:id="rId39"/>
    <p:sldId id="773" r:id="rId40"/>
    <p:sldId id="778" r:id="rId41"/>
    <p:sldId id="782" r:id="rId42"/>
    <p:sldId id="781" r:id="rId43"/>
    <p:sldId id="780" r:id="rId44"/>
    <p:sldId id="783" r:id="rId45"/>
    <p:sldId id="784" r:id="rId46"/>
    <p:sldId id="785" r:id="rId47"/>
    <p:sldId id="735" r:id="rId48"/>
  </p:sldIdLst>
  <p:sldSz cx="9906000" cy="6858000" type="A4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0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0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0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777EDC-80E5-49E3-BE01-5A93BD85ED6D}">
          <p14:sldIdLst>
            <p14:sldId id="715"/>
            <p14:sldId id="722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4"/>
            <p14:sldId id="753"/>
            <p14:sldId id="752"/>
            <p14:sldId id="755"/>
            <p14:sldId id="756"/>
            <p14:sldId id="757"/>
            <p14:sldId id="758"/>
            <p14:sldId id="762"/>
            <p14:sldId id="761"/>
            <p14:sldId id="760"/>
            <p14:sldId id="759"/>
            <p14:sldId id="763"/>
            <p14:sldId id="764"/>
            <p14:sldId id="769"/>
            <p14:sldId id="768"/>
            <p14:sldId id="767"/>
            <p14:sldId id="766"/>
            <p14:sldId id="765"/>
            <p14:sldId id="770"/>
            <p14:sldId id="771"/>
            <p14:sldId id="772"/>
            <p14:sldId id="777"/>
            <p14:sldId id="779"/>
            <p14:sldId id="776"/>
            <p14:sldId id="775"/>
            <p14:sldId id="774"/>
            <p14:sldId id="773"/>
            <p14:sldId id="778"/>
            <p14:sldId id="782"/>
            <p14:sldId id="781"/>
            <p14:sldId id="780"/>
            <p14:sldId id="783"/>
            <p14:sldId id="784"/>
            <p14:sldId id="785"/>
            <p14:sldId id="735"/>
          </p14:sldIdLst>
        </p14:section>
        <p14:section name="Untitled Section" id="{E590D197-E3C6-4E04-AC6D-4EA139534DD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748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33CC"/>
    <a:srgbClr val="009900"/>
    <a:srgbClr val="FFFF00"/>
    <a:srgbClr val="CCECFF"/>
    <a:srgbClr val="D5DDFF"/>
    <a:srgbClr val="66CCFF"/>
    <a:srgbClr val="F4FE9A"/>
    <a:srgbClr val="FFFF66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88689" autoAdjust="0"/>
  </p:normalViewPr>
  <p:slideViewPr>
    <p:cSldViewPr>
      <p:cViewPr varScale="1">
        <p:scale>
          <a:sx n="66" d="100"/>
          <a:sy n="66" d="100"/>
        </p:scale>
        <p:origin x="1404" y="66"/>
      </p:cViewPr>
      <p:guideLst>
        <p:guide orient="horz" pos="2160"/>
        <p:guide orient="horz" pos="374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8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1" tIns="45706" rIns="91411" bIns="45706" numCol="1" anchor="t" anchorCtr="0" compatLnSpc="1">
            <a:prstTxWarp prst="textNoShape">
              <a:avLst/>
            </a:prstTxWarp>
          </a:bodyPr>
          <a:lstStyle>
            <a:lvl1pPr>
              <a:defRPr sz="1300" b="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8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1" tIns="45706" rIns="91411" bIns="45706" numCol="1" anchor="t" anchorCtr="0" compatLnSpc="1">
            <a:prstTxWarp prst="textNoShape">
              <a:avLst/>
            </a:prstTxWarp>
          </a:bodyPr>
          <a:lstStyle>
            <a:lvl1pPr algn="r">
              <a:defRPr sz="1300" b="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671"/>
            <a:ext cx="2946400" cy="498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1" tIns="45706" rIns="91411" bIns="45706" numCol="1" anchor="b" anchorCtr="0" compatLnSpc="1">
            <a:prstTxWarp prst="textNoShape">
              <a:avLst/>
            </a:prstTxWarp>
          </a:bodyPr>
          <a:lstStyle>
            <a:lvl1pPr>
              <a:defRPr sz="1300" b="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671"/>
            <a:ext cx="2946400" cy="498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1" tIns="45706" rIns="91411" bIns="45706" numCol="1" anchor="b" anchorCtr="0" compatLnSpc="1">
            <a:prstTxWarp prst="textNoShape">
              <a:avLst/>
            </a:prstTxWarp>
          </a:bodyPr>
          <a:lstStyle>
            <a:lvl1pPr algn="r">
              <a:defRPr sz="1300" b="0" smtClean="0"/>
            </a:lvl1pPr>
          </a:lstStyle>
          <a:p>
            <a:pPr>
              <a:defRPr/>
            </a:pPr>
            <a:fld id="{ACE18C29-F19D-4C49-9B98-97B592D431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296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8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1" tIns="45706" rIns="91411" bIns="45706" numCol="1" anchor="t" anchorCtr="0" compatLnSpc="1">
            <a:prstTxWarp prst="textNoShape">
              <a:avLst/>
            </a:prstTxWarp>
          </a:bodyPr>
          <a:lstStyle>
            <a:lvl1pPr>
              <a:defRPr sz="1300" b="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8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1" tIns="45706" rIns="91411" bIns="45706" numCol="1" anchor="t" anchorCtr="0" compatLnSpc="1">
            <a:prstTxWarp prst="textNoShape">
              <a:avLst/>
            </a:prstTxWarp>
          </a:bodyPr>
          <a:lstStyle>
            <a:lvl1pPr algn="r">
              <a:defRPr sz="1300" b="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5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5629"/>
            <a:ext cx="5438775" cy="4467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1" tIns="45706" rIns="91411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082"/>
            <a:ext cx="2946400" cy="498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1" tIns="45706" rIns="91411" bIns="45706" numCol="1" anchor="b" anchorCtr="0" compatLnSpc="1">
            <a:prstTxWarp prst="textNoShape">
              <a:avLst/>
            </a:prstTxWarp>
          </a:bodyPr>
          <a:lstStyle>
            <a:lvl1pPr>
              <a:defRPr sz="1300" b="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082"/>
            <a:ext cx="2946400" cy="498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1" tIns="45706" rIns="91411" bIns="45706" numCol="1" anchor="b" anchorCtr="0" compatLnSpc="1">
            <a:prstTxWarp prst="textNoShape">
              <a:avLst/>
            </a:prstTxWarp>
          </a:bodyPr>
          <a:lstStyle>
            <a:lvl1pPr algn="r">
              <a:defRPr sz="1300" b="0" smtClean="0"/>
            </a:lvl1pPr>
          </a:lstStyle>
          <a:p>
            <a:pPr>
              <a:defRPr/>
            </a:pPr>
            <a:fld id="{CEF7136C-7753-4D96-803C-39FA56BA15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3839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0" y="696913"/>
            <a:ext cx="5038725" cy="3487737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20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136C-7753-4D96-803C-39FA56BA155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1691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136C-7753-4D96-803C-39FA56BA155C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943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ver_trans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6" y="-69273"/>
            <a:ext cx="5441686" cy="426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6921" y="1440000"/>
            <a:ext cx="4176036" cy="2357454"/>
          </a:xfrm>
        </p:spPr>
        <p:txBody>
          <a:bodyPr anchor="t" anchorCtr="0"/>
          <a:lstStyle>
            <a:lvl1pPr algn="l">
              <a:lnSpc>
                <a:spcPts val="3240"/>
              </a:lnSpc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ERP 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320" y="3502179"/>
            <a:ext cx="1620838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37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KPMG-PPT_banner_v10-[Conver"/>
          <p:cNvPicPr>
            <a:picLocks noChangeAspect="1" noChangeArrowheads="1"/>
          </p:cNvPicPr>
          <p:nvPr userDrawn="1"/>
        </p:nvPicPr>
        <p:blipFill>
          <a:blip r:embed="rId2" cstate="screen"/>
          <a:srcRect t="1665" b="1665"/>
          <a:stretch>
            <a:fillRect/>
          </a:stretch>
        </p:blipFill>
        <p:spPr bwMode="auto">
          <a:xfrm>
            <a:off x="0" y="0"/>
            <a:ext cx="9906000" cy="979488"/>
          </a:xfrm>
          <a:prstGeom prst="rect">
            <a:avLst/>
          </a:prstGeom>
          <a:noFill/>
        </p:spPr>
      </p:pic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218358" y="6373813"/>
            <a:ext cx="9360000" cy="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 baseline="-25000" dirty="0">
              <a:solidFill>
                <a:prstClr val="black"/>
              </a:solidFill>
            </a:endParaRPr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262" y="6411963"/>
            <a:ext cx="864096" cy="31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232920" y="6461968"/>
            <a:ext cx="713713" cy="279400"/>
          </a:xfr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414A751-6776-4656-AC43-7DC21B63B4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40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KPMG-PPT_banner_v10-[Conv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5" b="1665"/>
          <a:stretch>
            <a:fillRect/>
          </a:stretch>
        </p:blipFill>
        <p:spPr bwMode="auto">
          <a:xfrm>
            <a:off x="0" y="-41275"/>
            <a:ext cx="99060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10"/>
          <p:cNvSpPr>
            <a:spLocks noChangeShapeType="1"/>
          </p:cNvSpPr>
          <p:nvPr userDrawn="1"/>
        </p:nvSpPr>
        <p:spPr bwMode="auto">
          <a:xfrm>
            <a:off x="0" y="6308725"/>
            <a:ext cx="9564688" cy="0"/>
          </a:xfrm>
          <a:prstGeom prst="line">
            <a:avLst/>
          </a:prstGeom>
          <a:noFill/>
          <a:ln w="3175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  <p:pic>
        <p:nvPicPr>
          <p:cNvPr id="4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788" y="6411913"/>
            <a:ext cx="86518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302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ver_trans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-9889"/>
            <a:ext cx="5441686" cy="426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6921" y="1440000"/>
            <a:ext cx="4176036" cy="2357454"/>
          </a:xfrm>
        </p:spPr>
        <p:txBody>
          <a:bodyPr anchor="t" anchorCtr="0"/>
          <a:lstStyle>
            <a:lvl1pPr algn="l">
              <a:lnSpc>
                <a:spcPts val="3240"/>
              </a:lnSpc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ERP </a:t>
            </a:r>
            <a:br>
              <a:rPr lang="en-US" dirty="0" smtClean="0"/>
            </a:br>
            <a:r>
              <a:rPr lang="en-US" dirty="0" smtClean="0"/>
              <a:t>Extension </a:t>
            </a:r>
            <a:endParaRPr lang="en-GB" dirty="0"/>
          </a:p>
        </p:txBody>
      </p: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312" y="3437414"/>
            <a:ext cx="1894851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KPMG-PPT_banner_v10-[Conver"/>
          <p:cNvPicPr>
            <a:picLocks noChangeAspect="1" noChangeArrowheads="1"/>
          </p:cNvPicPr>
          <p:nvPr userDrawn="1"/>
        </p:nvPicPr>
        <p:blipFill>
          <a:blip r:embed="rId2" cstate="screen"/>
          <a:srcRect t="1665" b="1665"/>
          <a:stretch>
            <a:fillRect/>
          </a:stretch>
        </p:blipFill>
        <p:spPr bwMode="auto">
          <a:xfrm>
            <a:off x="0" y="0"/>
            <a:ext cx="9906000" cy="979488"/>
          </a:xfrm>
          <a:prstGeom prst="rect">
            <a:avLst/>
          </a:prstGeom>
          <a:noFill/>
        </p:spPr>
      </p:pic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218358" y="6373813"/>
            <a:ext cx="9360000" cy="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GB" sz="14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Arial"/>
            </a:endParaRPr>
          </a:p>
        </p:txBody>
      </p: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254" y="6403272"/>
            <a:ext cx="936104" cy="35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7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Arial"/>
            </a:endParaRPr>
          </a:p>
        </p:txBody>
      </p:sp>
      <p:sp>
        <p:nvSpPr>
          <p:cNvPr id="4" name="Rectangle 5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14A751-6776-4656-AC43-7DC21B63B41A}" type="slidenum">
              <a:rPr kumimoji="1" lang="ko-KR" altLang="en-US" sz="9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Arial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9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691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0139" y="115888"/>
            <a:ext cx="9257639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GB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733" y="1389063"/>
            <a:ext cx="940554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50144" y="6392890"/>
            <a:ext cx="1793743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50">
                <a:solidFill>
                  <a:schemeClr val="accent1"/>
                </a:solidFill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GB" dirty="0">
              <a:solidFill>
                <a:srgbClr val="00338D"/>
              </a:solidFill>
              <a:ea typeface="굴림" charset="-127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01000" y="6392890"/>
            <a:ext cx="6134522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50">
                <a:solidFill>
                  <a:schemeClr val="accent1"/>
                </a:solidFill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GB" dirty="0">
              <a:solidFill>
                <a:srgbClr val="00338D"/>
              </a:solidFill>
              <a:ea typeface="굴림" charset="-127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89357" y="6392890"/>
            <a:ext cx="713713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50">
                <a:solidFill>
                  <a:schemeClr val="accent1"/>
                </a:solidFill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11CFD04F-0977-47EC-874B-E62213FEFEDF}" type="slidenum">
              <a:rPr lang="en-GB" smtClean="0">
                <a:solidFill>
                  <a:srgbClr val="00338D"/>
                </a:solidFill>
                <a:ea typeface="굴림" charset="-127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dirty="0">
              <a:solidFill>
                <a:srgbClr val="00338D"/>
              </a:solidFill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353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algn="l" rtl="0" eaLnBrk="1" fontAlgn="base" latinLnBrk="1" hangingPunct="1">
        <a:spcBef>
          <a:spcPts val="0"/>
        </a:spcBef>
        <a:spcAft>
          <a:spcPct val="0"/>
        </a:spcAft>
        <a:defRPr sz="1400" b="1">
          <a:solidFill>
            <a:schemeClr val="accent1"/>
          </a:solidFill>
          <a:latin typeface="+mn-lt"/>
          <a:ea typeface="+mn-ea"/>
          <a:cs typeface="+mn-cs"/>
        </a:defRPr>
      </a:lvl1pPr>
      <a:lvl2pPr marL="1588" algn="l" rtl="0" eaLnBrk="1" fontAlgn="base" latinLnBrk="1" hangingPunct="1">
        <a:spcBef>
          <a:spcPts val="0"/>
        </a:spcBef>
        <a:spcAft>
          <a:spcPct val="0"/>
        </a:spcAft>
        <a:defRPr sz="1400">
          <a:solidFill>
            <a:schemeClr val="tx1"/>
          </a:solidFill>
          <a:latin typeface="+mn-lt"/>
          <a:cs typeface="+mn-cs"/>
        </a:defRPr>
      </a:lvl2pPr>
      <a:lvl3pPr marL="3175" algn="l" rtl="0" eaLnBrk="1" fontAlgn="base" latinLnBrk="1" hangingPunct="1">
        <a:spcBef>
          <a:spcPts val="0"/>
        </a:spcBef>
        <a:spcAft>
          <a:spcPct val="0"/>
        </a:spcAft>
        <a:defRPr sz="1400">
          <a:solidFill>
            <a:schemeClr val="tx1"/>
          </a:solidFill>
          <a:latin typeface="+mn-lt"/>
          <a:cs typeface="+mn-cs"/>
        </a:defRPr>
      </a:lvl3pPr>
      <a:lvl4pPr marL="4763" algn="l" rtl="0" eaLnBrk="1" fontAlgn="base" latinLnBrk="1" hangingPunct="1">
        <a:spcBef>
          <a:spcPts val="0"/>
        </a:spcBef>
        <a:spcAft>
          <a:spcPct val="0"/>
        </a:spcAft>
        <a:defRPr sz="1400">
          <a:solidFill>
            <a:schemeClr val="tx1"/>
          </a:solidFill>
          <a:latin typeface="+mn-lt"/>
          <a:cs typeface="+mn-cs"/>
        </a:defRPr>
      </a:lvl4pPr>
      <a:lvl5pPr marL="6350" algn="l" rtl="0" eaLnBrk="1" fontAlgn="base" latinLnBrk="1" hangingPunct="1">
        <a:spcBef>
          <a:spcPts val="0"/>
        </a:spcBef>
        <a:spcAft>
          <a:spcPct val="0"/>
        </a:spcAft>
        <a:defRPr sz="1400">
          <a:solidFill>
            <a:schemeClr val="tx1"/>
          </a:solidFill>
          <a:latin typeface="+mn-lt"/>
          <a:cs typeface="+mn-cs"/>
        </a:defRPr>
      </a:lvl5pPr>
      <a:lvl6pPr marL="463550" algn="l" rtl="0" eaLnBrk="1" fontAlgn="base" latinLnBrk="1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cs typeface="+mn-cs"/>
        </a:defRPr>
      </a:lvl6pPr>
      <a:lvl7pPr marL="920750" algn="l" rtl="0" eaLnBrk="1" fontAlgn="base" latinLnBrk="1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cs typeface="+mn-cs"/>
        </a:defRPr>
      </a:lvl7pPr>
      <a:lvl8pPr marL="1377950" algn="l" rtl="0" eaLnBrk="1" fontAlgn="base" latinLnBrk="1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cs typeface="+mn-cs"/>
        </a:defRPr>
      </a:lvl8pPr>
      <a:lvl9pPr marL="1835150" algn="l" rtl="0" eaLnBrk="1" fontAlgn="base" latinLnBrk="1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0376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0139" y="115888"/>
            <a:ext cx="9257639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GB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733" y="1389063"/>
            <a:ext cx="940554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50144" y="6392890"/>
            <a:ext cx="1793743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5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GB" sz="950" b="1" i="0" u="none" strike="noStrike" kern="1200" cap="none" spc="0" normalizeH="0" baseline="0" noProof="0" dirty="0">
              <a:ln>
                <a:noFill/>
              </a:ln>
              <a:solidFill>
                <a:srgbClr val="00338D"/>
              </a:solidFill>
              <a:effectLst/>
              <a:uLnTx/>
              <a:uFillTx/>
              <a:latin typeface="굴림" pitchFamily="50" charset="-127"/>
              <a:ea typeface="굴림" charset="-127"/>
              <a:cs typeface="Arial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01000" y="6392890"/>
            <a:ext cx="6134522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5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GB" sz="950" b="1" i="0" u="none" strike="noStrike" kern="1200" cap="none" spc="0" normalizeH="0" baseline="0" noProof="0" dirty="0">
              <a:ln>
                <a:noFill/>
              </a:ln>
              <a:solidFill>
                <a:srgbClr val="00338D"/>
              </a:solidFill>
              <a:effectLst/>
              <a:uLnTx/>
              <a:uFillTx/>
              <a:latin typeface="굴림" pitchFamily="50" charset="-127"/>
              <a:ea typeface="굴림" charset="-127"/>
              <a:cs typeface="Arial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89357" y="6392890"/>
            <a:ext cx="713713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5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CFD04F-0977-47EC-874B-E62213FEFEDF}" type="slidenum">
              <a:rPr kumimoji="1" lang="en-GB" sz="950" b="1" i="0" u="none" strike="noStrike" kern="1200" cap="none" spc="0" normalizeH="0" baseline="0" noProof="0" smtClean="0">
                <a:ln>
                  <a:noFill/>
                </a:ln>
                <a:solidFill>
                  <a:srgbClr val="00338D"/>
                </a:solidFill>
                <a:effectLst/>
                <a:uLnTx/>
                <a:uFillTx/>
                <a:latin typeface="굴림" pitchFamily="50" charset="-127"/>
                <a:ea typeface="굴림" charset="-127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GB" sz="950" b="1" i="0" u="none" strike="noStrike" kern="1200" cap="none" spc="0" normalizeH="0" baseline="0" noProof="0" dirty="0">
              <a:ln>
                <a:noFill/>
              </a:ln>
              <a:solidFill>
                <a:srgbClr val="00338D"/>
              </a:solidFill>
              <a:effectLst/>
              <a:uLnTx/>
              <a:uFillTx/>
              <a:latin typeface="굴림" pitchFamily="50" charset="-127"/>
              <a:ea typeface="굴림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61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algn="l" rtl="0" eaLnBrk="1" fontAlgn="base" latinLnBrk="1" hangingPunct="1">
        <a:spcBef>
          <a:spcPts val="0"/>
        </a:spcBef>
        <a:spcAft>
          <a:spcPct val="0"/>
        </a:spcAft>
        <a:defRPr sz="1400" b="1">
          <a:solidFill>
            <a:schemeClr val="accent1"/>
          </a:solidFill>
          <a:latin typeface="+mn-lt"/>
          <a:ea typeface="+mn-ea"/>
          <a:cs typeface="+mn-cs"/>
        </a:defRPr>
      </a:lvl1pPr>
      <a:lvl2pPr marL="1588" algn="l" rtl="0" eaLnBrk="1" fontAlgn="base" latinLnBrk="1" hangingPunct="1">
        <a:spcBef>
          <a:spcPts val="0"/>
        </a:spcBef>
        <a:spcAft>
          <a:spcPct val="0"/>
        </a:spcAft>
        <a:defRPr sz="1400">
          <a:solidFill>
            <a:schemeClr val="tx1"/>
          </a:solidFill>
          <a:latin typeface="+mn-lt"/>
          <a:cs typeface="+mn-cs"/>
        </a:defRPr>
      </a:lvl2pPr>
      <a:lvl3pPr marL="3175" algn="l" rtl="0" eaLnBrk="1" fontAlgn="base" latinLnBrk="1" hangingPunct="1">
        <a:spcBef>
          <a:spcPts val="0"/>
        </a:spcBef>
        <a:spcAft>
          <a:spcPct val="0"/>
        </a:spcAft>
        <a:defRPr sz="1400">
          <a:solidFill>
            <a:schemeClr val="tx1"/>
          </a:solidFill>
          <a:latin typeface="+mn-lt"/>
          <a:cs typeface="+mn-cs"/>
        </a:defRPr>
      </a:lvl3pPr>
      <a:lvl4pPr marL="4763" algn="l" rtl="0" eaLnBrk="1" fontAlgn="base" latinLnBrk="1" hangingPunct="1">
        <a:spcBef>
          <a:spcPts val="0"/>
        </a:spcBef>
        <a:spcAft>
          <a:spcPct val="0"/>
        </a:spcAft>
        <a:defRPr sz="1400">
          <a:solidFill>
            <a:schemeClr val="tx1"/>
          </a:solidFill>
          <a:latin typeface="+mn-lt"/>
          <a:cs typeface="+mn-cs"/>
        </a:defRPr>
      </a:lvl4pPr>
      <a:lvl5pPr marL="6350" algn="l" rtl="0" eaLnBrk="1" fontAlgn="base" latinLnBrk="1" hangingPunct="1">
        <a:spcBef>
          <a:spcPts val="0"/>
        </a:spcBef>
        <a:spcAft>
          <a:spcPct val="0"/>
        </a:spcAft>
        <a:defRPr sz="1400">
          <a:solidFill>
            <a:schemeClr val="tx1"/>
          </a:solidFill>
          <a:latin typeface="+mn-lt"/>
          <a:cs typeface="+mn-cs"/>
        </a:defRPr>
      </a:lvl5pPr>
      <a:lvl6pPr marL="463550" algn="l" rtl="0" eaLnBrk="1" fontAlgn="base" latinLnBrk="1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cs typeface="+mn-cs"/>
        </a:defRPr>
      </a:lvl6pPr>
      <a:lvl7pPr marL="920750" algn="l" rtl="0" eaLnBrk="1" fontAlgn="base" latinLnBrk="1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cs typeface="+mn-cs"/>
        </a:defRPr>
      </a:lvl7pPr>
      <a:lvl8pPr marL="1377950" algn="l" rtl="0" eaLnBrk="1" fontAlgn="base" latinLnBrk="1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cs typeface="+mn-cs"/>
        </a:defRPr>
      </a:lvl8pPr>
      <a:lvl9pPr marL="1835150" algn="l" rtl="0" eaLnBrk="1" fontAlgn="base" latinLnBrk="1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28464" y="836712"/>
            <a:ext cx="4176036" cy="381642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ko-KR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E-APPROVAL </a:t>
            </a:r>
            <a:br>
              <a:rPr lang="en-US" altLang="ko-KR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OF KOLON BINH DUONG</a:t>
            </a:r>
            <a:endParaRPr lang="ko-KR" altLang="en-US" sz="2400" dirty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72882" y="5013176"/>
            <a:ext cx="4557712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Arial"/>
              </a:rPr>
              <a:t>Tel  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Arial"/>
              </a:rPr>
              <a:t>: +84-8-3812-2775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Arial"/>
              </a:rPr>
              <a:t>Fax : +84-8-3812-2779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Arial"/>
              </a:rPr>
              <a:t>Mailto : 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Arial"/>
              </a:rPr>
              <a:t>gwsys@genuwinsolution.com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50" charset="-127"/>
              <a:cs typeface="Arial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50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34015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312784" y="80931"/>
            <a:ext cx="31309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altLang="ko-KR" sz="24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Absence Process</a:t>
            </a:r>
            <a:endParaRPr lang="en-US" altLang="ko-KR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464" y="899959"/>
            <a:ext cx="5033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Users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 absence application in e-approval 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33" y="1595876"/>
            <a:ext cx="9437336" cy="428286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ectangle 6"/>
          <p:cNvSpPr/>
          <p:nvPr/>
        </p:nvSpPr>
        <p:spPr bwMode="auto">
          <a:xfrm>
            <a:off x="1635523" y="2348880"/>
            <a:ext cx="1407561" cy="288032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5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1628800"/>
            <a:ext cx="8629908" cy="39627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12784" y="80931"/>
            <a:ext cx="31309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altLang="ko-KR" sz="24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Absence Process</a:t>
            </a:r>
            <a:endParaRPr lang="en-US" altLang="ko-KR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464" y="899959"/>
            <a:ext cx="4140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Managers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approve absence application 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648744" y="3031252"/>
            <a:ext cx="864096" cy="288032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85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1412776"/>
            <a:ext cx="9273480" cy="398028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12784" y="80931"/>
            <a:ext cx="31309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altLang="ko-KR" sz="24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Absence Process</a:t>
            </a:r>
            <a:endParaRPr lang="en-US" altLang="ko-KR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464" y="899959"/>
            <a:ext cx="3132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HR staffs make  final confirm 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628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312784" y="80931"/>
            <a:ext cx="31309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altLang="ko-KR" sz="24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Absence Process</a:t>
            </a:r>
            <a:endParaRPr lang="en-US" altLang="ko-KR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84" y="1340768"/>
            <a:ext cx="9345488" cy="449253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28464" y="899959"/>
            <a:ext cx="7120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Absence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will be applied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into attendance &amp; absence of HR system 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681192" y="3031252"/>
            <a:ext cx="1028882" cy="216024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71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312784" y="80931"/>
            <a:ext cx="31309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altLang="ko-KR" sz="24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Absence Process</a:t>
            </a:r>
            <a:endParaRPr lang="en-US" altLang="ko-KR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8" y="1938736"/>
            <a:ext cx="8640960" cy="30744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28464" y="899959"/>
            <a:ext cx="4966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Absence data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will be applied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into salary payment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660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8" y="1844824"/>
            <a:ext cx="8685198" cy="382711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12784" y="80931"/>
            <a:ext cx="31309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altLang="ko-KR" sz="24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Absence Process</a:t>
            </a:r>
            <a:endParaRPr lang="en-US" altLang="ko-KR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464" y="899959"/>
            <a:ext cx="4851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Users process in HR system to calculate salary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82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464" y="899959"/>
            <a:ext cx="6490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Users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can check absence salary in salary payment of HR system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12784" y="80931"/>
            <a:ext cx="31309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altLang="ko-KR" sz="24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Absence Process</a:t>
            </a:r>
            <a:endParaRPr lang="en-US" altLang="ko-KR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1700808"/>
            <a:ext cx="9113418" cy="34322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6094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12784" y="80931"/>
            <a:ext cx="41296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4. Incorrect Time Process</a:t>
            </a:r>
            <a:endParaRPr lang="en-US" altLang="ko-KR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464" y="899959"/>
            <a:ext cx="5573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Users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 incorrect time application in e-approval 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496616" y="2276872"/>
            <a:ext cx="1440160" cy="288032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1412776"/>
            <a:ext cx="9314685" cy="44710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7760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12784" y="80931"/>
            <a:ext cx="41296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4. Incorrect Time Process</a:t>
            </a:r>
            <a:endParaRPr lang="en-US" altLang="ko-KR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464" y="899959"/>
            <a:ext cx="4669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Managers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approve incorrect time application 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84" y="1595876"/>
            <a:ext cx="9197956" cy="402565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0464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8" y="1680040"/>
            <a:ext cx="8712968" cy="37419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12784" y="80931"/>
            <a:ext cx="41296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4. Incorrect Time Process</a:t>
            </a:r>
            <a:endParaRPr lang="en-US" altLang="ko-KR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464" y="899959"/>
            <a:ext cx="3132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HR staffs make  final confirm 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18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"/>
          <p:cNvSpPr txBox="1">
            <a:spLocks noChangeArrowheads="1"/>
          </p:cNvSpPr>
          <p:nvPr/>
        </p:nvSpPr>
        <p:spPr bwMode="auto">
          <a:xfrm>
            <a:off x="312784" y="80931"/>
            <a:ext cx="54617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marL="457200" indent="-457200" latinLnBrk="0">
              <a:spcBef>
                <a:spcPct val="0"/>
              </a:spcBef>
              <a:buAutoNum type="arabicPeriod"/>
            </a:pPr>
            <a:r>
              <a:rPr lang="en-US" altLang="ko-KR" sz="24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System </a:t>
            </a:r>
            <a:r>
              <a:rPr lang="en-US" altLang="ko-KR" sz="24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Process </a:t>
            </a:r>
            <a:r>
              <a:rPr lang="en-US" altLang="ko-KR" sz="24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– Main Process</a:t>
            </a:r>
            <a:endParaRPr lang="en-US" altLang="ko-KR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7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13514"/>
              </p:ext>
            </p:extLst>
          </p:nvPr>
        </p:nvGraphicFramePr>
        <p:xfrm>
          <a:off x="128464" y="836712"/>
          <a:ext cx="9577064" cy="5112567"/>
        </p:xfrm>
        <a:graphic>
          <a:graphicData uri="http://schemas.openxmlformats.org/drawingml/2006/table">
            <a:tbl>
              <a:tblPr/>
              <a:tblGrid>
                <a:gridCol w="47525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2222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Dotum" pitchFamily="34" charset="-127"/>
                          <a:cs typeface="Arial" panose="020B0604020202020204" pitchFamily="34" charset="0"/>
                        </a:rPr>
                        <a:t>E-approval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Gulim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E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Gulim" pitchFamily="34" charset="-127"/>
                          <a:cs typeface="Arial" panose="020B0604020202020204" pitchFamily="34" charset="0"/>
                        </a:rPr>
                        <a:t>HR System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E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03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Dotum" pitchFamily="34" charset="-127"/>
                        <a:ea typeface="Dotum" pitchFamily="34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Dotum" pitchFamily="34" charset="-127"/>
                        <a:ea typeface="Dotum" pitchFamily="34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5066156" y="3372163"/>
            <a:ext cx="2028256" cy="541221"/>
          </a:xfrm>
          <a:prstGeom prst="rect">
            <a:avLst/>
          </a:prstGeom>
          <a:solidFill>
            <a:srgbClr val="1E703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Salary </a:t>
            </a:r>
            <a:endParaRPr lang="en-US" altLang="en-US" sz="14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5078188" y="1646170"/>
            <a:ext cx="2016224" cy="589070"/>
          </a:xfrm>
          <a:prstGeom prst="rect">
            <a:avLst/>
          </a:prstGeom>
          <a:solidFill>
            <a:srgbClr val="1E703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Attendance &amp; Absence</a:t>
            </a:r>
            <a:endParaRPr lang="en-US" altLang="en-US" sz="14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920552" y="1484783"/>
            <a:ext cx="2663825" cy="974000"/>
          </a:xfrm>
          <a:prstGeom prst="rect">
            <a:avLst/>
          </a:prstGeom>
          <a:gradFill rotWithShape="1">
            <a:gsLst>
              <a:gs pos="0">
                <a:srgbClr val="182F76"/>
              </a:gs>
              <a:gs pos="50000">
                <a:srgbClr val="3366FF"/>
              </a:gs>
              <a:gs pos="100000">
                <a:srgbClr val="18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Application (overtime,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Absence, come late, leave early,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 time, change shift )</a:t>
            </a:r>
            <a:endParaRPr lang="en-US" altLang="en-US" sz="14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920551" y="3400970"/>
            <a:ext cx="2663825" cy="533729"/>
          </a:xfrm>
          <a:prstGeom prst="rect">
            <a:avLst/>
          </a:prstGeom>
          <a:gradFill rotWithShape="1">
            <a:gsLst>
              <a:gs pos="0">
                <a:srgbClr val="182F76"/>
              </a:gs>
              <a:gs pos="50000">
                <a:srgbClr val="3366FF"/>
              </a:gs>
              <a:gs pos="100000">
                <a:srgbClr val="18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 Approve </a:t>
            </a:r>
            <a:endParaRPr lang="en-US" altLang="en-US" sz="14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920551" y="5013175"/>
            <a:ext cx="2663825" cy="576065"/>
          </a:xfrm>
          <a:prstGeom prst="rect">
            <a:avLst/>
          </a:prstGeom>
          <a:gradFill rotWithShape="1">
            <a:gsLst>
              <a:gs pos="0">
                <a:srgbClr val="182F76"/>
              </a:gs>
              <a:gs pos="50000">
                <a:srgbClr val="3366FF"/>
              </a:gs>
              <a:gs pos="100000">
                <a:srgbClr val="18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Confirm </a:t>
            </a:r>
            <a:endParaRPr lang="en-US" altLang="en-US" sz="14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2252463" y="2458783"/>
            <a:ext cx="0" cy="942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14" idx="2"/>
          </p:cNvCxnSpPr>
          <p:nvPr/>
        </p:nvCxnSpPr>
        <p:spPr bwMode="auto">
          <a:xfrm flipH="1">
            <a:off x="2252463" y="3934699"/>
            <a:ext cx="1" cy="1078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4289019" y="1852838"/>
            <a:ext cx="789169" cy="6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7442277" y="1621467"/>
            <a:ext cx="2016224" cy="613773"/>
          </a:xfrm>
          <a:prstGeom prst="rect">
            <a:avLst/>
          </a:prstGeom>
          <a:solidFill>
            <a:srgbClr val="1E703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Time Report</a:t>
            </a:r>
            <a:endParaRPr lang="en-US" altLang="en-US" sz="14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7106444" y="1898184"/>
            <a:ext cx="335833" cy="149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Elbow Connector 39"/>
          <p:cNvCxnSpPr>
            <a:stCxn id="15" idx="3"/>
          </p:cNvCxnSpPr>
          <p:nvPr/>
        </p:nvCxnSpPr>
        <p:spPr bwMode="auto">
          <a:xfrm flipV="1">
            <a:off x="3584376" y="1859632"/>
            <a:ext cx="704643" cy="344157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5078188" y="5013175"/>
            <a:ext cx="2028256" cy="576064"/>
          </a:xfrm>
          <a:prstGeom prst="rect">
            <a:avLst/>
          </a:prstGeom>
          <a:solidFill>
            <a:srgbClr val="1E703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Salary Payment </a:t>
            </a:r>
            <a:endParaRPr lang="en-US" altLang="en-US" sz="14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/>
          <p:cNvCxnSpPr>
            <a:stCxn id="59" idx="2"/>
          </p:cNvCxnSpPr>
          <p:nvPr/>
        </p:nvCxnSpPr>
        <p:spPr bwMode="auto">
          <a:xfrm>
            <a:off x="6086300" y="2235240"/>
            <a:ext cx="6016" cy="11369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6080284" y="3934699"/>
            <a:ext cx="0" cy="1078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3285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36" y="1556792"/>
            <a:ext cx="8337336" cy="450622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12784" y="80931"/>
            <a:ext cx="41296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4. Incorrect Time Process</a:t>
            </a:r>
            <a:endParaRPr lang="en-US" altLang="ko-KR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464" y="899959"/>
            <a:ext cx="7679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Incorrect Time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will be applied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into attendance &amp; absence of HR system 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10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2204864"/>
            <a:ext cx="9251748" cy="293870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12784" y="80931"/>
            <a:ext cx="41296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4. Incorrect Time Process</a:t>
            </a:r>
            <a:endParaRPr lang="en-US" altLang="ko-KR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464" y="899959"/>
            <a:ext cx="9775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users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 attendance.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Incorrect time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will be displayed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working summary report  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465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1772816"/>
            <a:ext cx="9174146" cy="419861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12784" y="80931"/>
            <a:ext cx="41296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4. Incorrect Time Process</a:t>
            </a:r>
            <a:endParaRPr lang="en-US" altLang="ko-KR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464" y="899959"/>
            <a:ext cx="4851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Users process in HR system to calculate salary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648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12784" y="80931"/>
            <a:ext cx="41296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4. Incorrect Time Process</a:t>
            </a:r>
            <a:endParaRPr lang="en-US" altLang="ko-KR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464" y="899959"/>
            <a:ext cx="5671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Users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can check  salary in salary payment of HR system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" y="1988839"/>
            <a:ext cx="8815490" cy="30051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6609184" y="3491404"/>
            <a:ext cx="432048" cy="28803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91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12784" y="80931"/>
            <a:ext cx="37882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lang="en-US" altLang="ko-KR" sz="24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Change shift Process</a:t>
            </a:r>
            <a:endParaRPr lang="en-US" altLang="ko-KR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464" y="899959"/>
            <a:ext cx="5423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Users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 change shift application in e-approval 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" y="1569913"/>
            <a:ext cx="9102742" cy="410264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1496616" y="2348880"/>
            <a:ext cx="1368152" cy="288032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55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12784" y="80931"/>
            <a:ext cx="37882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lang="en-US" altLang="ko-KR" sz="24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Change shift Process</a:t>
            </a:r>
            <a:endParaRPr lang="en-US" altLang="ko-KR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" y="1916832"/>
            <a:ext cx="8881026" cy="31727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28464" y="899959"/>
            <a:ext cx="4519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Managers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approve change shift application 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59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12784" y="80931"/>
            <a:ext cx="37882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lang="en-US" altLang="ko-KR" sz="24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Change shift Process</a:t>
            </a:r>
            <a:endParaRPr lang="en-US" altLang="ko-KR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51" y="1916832"/>
            <a:ext cx="8776985" cy="318753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28464" y="899959"/>
            <a:ext cx="3132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HR staffs make  final confirm 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741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12784" y="80931"/>
            <a:ext cx="37882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lang="en-US" altLang="ko-KR" sz="24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Change shift Process</a:t>
            </a:r>
            <a:endParaRPr lang="en-US" altLang="ko-KR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464" y="899959"/>
            <a:ext cx="7510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Change shift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will be applied to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attendance &amp; absence of HR system 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2" y="1588371"/>
            <a:ext cx="8991455" cy="382358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26609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12784" y="80931"/>
            <a:ext cx="37882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lang="en-US" altLang="ko-KR" sz="24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Change shift Process</a:t>
            </a:r>
            <a:endParaRPr lang="en-US" altLang="ko-KR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464" y="899959"/>
            <a:ext cx="9658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users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 attendance.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Change shift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will be displayed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working summary report  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2" y="1925400"/>
            <a:ext cx="8835145" cy="259460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5615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12784" y="80931"/>
            <a:ext cx="37882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lang="en-US" altLang="ko-KR" sz="24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Change shift Process</a:t>
            </a:r>
            <a:endParaRPr lang="en-US" altLang="ko-KR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56" y="1700808"/>
            <a:ext cx="9174146" cy="419861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28464" y="899959"/>
            <a:ext cx="4851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Users process in HR system to calculate salary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66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312784" y="80931"/>
            <a:ext cx="32720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2. Overtime Process</a:t>
            </a:r>
            <a:endParaRPr lang="en-US" altLang="ko-KR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464" y="899959"/>
            <a:ext cx="5070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Users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 overtime application in e-approval 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84" y="1412776"/>
            <a:ext cx="9323926" cy="430798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Rectangle 1"/>
          <p:cNvSpPr/>
          <p:nvPr/>
        </p:nvSpPr>
        <p:spPr bwMode="auto">
          <a:xfrm>
            <a:off x="1496616" y="2204864"/>
            <a:ext cx="1368152" cy="288032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825208" y="4869160"/>
            <a:ext cx="2016224" cy="288032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3254867" y="4856111"/>
            <a:ext cx="762029" cy="288032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0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12784" y="80931"/>
            <a:ext cx="37882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lang="en-US" altLang="ko-KR" sz="24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Change shift Process</a:t>
            </a:r>
            <a:endParaRPr lang="en-US" altLang="ko-KR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464" y="899959"/>
            <a:ext cx="5671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Users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can check  salary in salary payment of HR system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1844824"/>
            <a:ext cx="8964296" cy="305585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7943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12784" y="80931"/>
            <a:ext cx="3393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6. Come late Process</a:t>
            </a:r>
            <a:endParaRPr lang="en-US" altLang="ko-KR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464" y="899959"/>
            <a:ext cx="5161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Users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 come late application in e-approval 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" y="1484784"/>
            <a:ext cx="9045701" cy="413968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862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12784" y="80931"/>
            <a:ext cx="3393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6. Come late Process</a:t>
            </a:r>
            <a:endParaRPr lang="en-US" altLang="ko-KR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464" y="899959"/>
            <a:ext cx="425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Managers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approve come late application 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84" y="1616273"/>
            <a:ext cx="9279487" cy="396268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8782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12784" y="80931"/>
            <a:ext cx="3393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6. Come late Process</a:t>
            </a:r>
            <a:endParaRPr lang="en-US" altLang="ko-KR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464" y="899959"/>
            <a:ext cx="3132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HR staffs make  final confirm 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4" y="1595876"/>
            <a:ext cx="9548472" cy="390346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6939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12784" y="80931"/>
            <a:ext cx="3393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6. Come late Process</a:t>
            </a:r>
            <a:endParaRPr lang="en-US" altLang="ko-KR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2" y="1556792"/>
            <a:ext cx="8653940" cy="41548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28464" y="899959"/>
            <a:ext cx="7249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Come late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data will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be applied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into attendance &amp; absence of HR system 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337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12784" y="80931"/>
            <a:ext cx="3393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6. Come late Process</a:t>
            </a:r>
            <a:endParaRPr lang="en-US" altLang="ko-KR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8" y="2132856"/>
            <a:ext cx="8710756" cy="29281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28464" y="899959"/>
            <a:ext cx="9397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users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 attendance.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Come late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will be displayed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working summary report  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071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12784" y="80931"/>
            <a:ext cx="3393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6. Come late Process</a:t>
            </a:r>
            <a:endParaRPr lang="en-US" altLang="ko-KR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56" y="1700808"/>
            <a:ext cx="9174146" cy="419861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28464" y="899959"/>
            <a:ext cx="4851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Users process in HR system to calculate salary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913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12784" y="80931"/>
            <a:ext cx="3393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6. Come late Process</a:t>
            </a:r>
            <a:endParaRPr lang="en-US" altLang="ko-KR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464" y="899959"/>
            <a:ext cx="5671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Users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can check  salary in salary payment of HR system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44" y="1916832"/>
            <a:ext cx="8604256" cy="29331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6610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12784" y="80931"/>
            <a:ext cx="36086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7</a:t>
            </a:r>
            <a:r>
              <a:rPr lang="en-US" altLang="ko-KR" sz="24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Leave early Process</a:t>
            </a:r>
            <a:endParaRPr lang="en-US" altLang="ko-KR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8" y="1556792"/>
            <a:ext cx="8848724" cy="410938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28464" y="899959"/>
            <a:ext cx="5264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Users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 leave early application in e-approval 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40632" y="2276872"/>
            <a:ext cx="1368152" cy="288032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842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12784" y="80931"/>
            <a:ext cx="36086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7</a:t>
            </a:r>
            <a:r>
              <a:rPr lang="en-US" altLang="ko-KR" sz="24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Leave early Process</a:t>
            </a:r>
            <a:endParaRPr lang="en-US" altLang="ko-KR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47" y="1844824"/>
            <a:ext cx="9345488" cy="38102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28464" y="899959"/>
            <a:ext cx="4360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Managers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approve leave early application 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12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312784" y="80931"/>
            <a:ext cx="32720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2. Overtime Process</a:t>
            </a:r>
            <a:endParaRPr lang="en-US" altLang="ko-KR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464" y="899959"/>
            <a:ext cx="4293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Manangers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approve overtime application 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84" y="1656674"/>
            <a:ext cx="9320736" cy="38759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093697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12784" y="80931"/>
            <a:ext cx="36086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7</a:t>
            </a:r>
            <a:r>
              <a:rPr lang="en-US" altLang="ko-KR" sz="24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Leave early Process</a:t>
            </a:r>
            <a:endParaRPr lang="en-US" altLang="ko-KR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464" y="899959"/>
            <a:ext cx="3132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HR staffs make  final confirm 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1700808"/>
            <a:ext cx="8882598" cy="341137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03300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12784" y="80931"/>
            <a:ext cx="36086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7</a:t>
            </a:r>
            <a:r>
              <a:rPr lang="en-US" altLang="ko-KR" sz="24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Leave early Process</a:t>
            </a:r>
            <a:endParaRPr lang="en-US" altLang="ko-KR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1700808"/>
            <a:ext cx="9145016" cy="363852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28464" y="899959"/>
            <a:ext cx="5671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Users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can check  salary in salary payment of HR system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7847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" y="2060239"/>
            <a:ext cx="8926780" cy="300077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12784" y="80931"/>
            <a:ext cx="36086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7</a:t>
            </a:r>
            <a:r>
              <a:rPr lang="en-US" altLang="ko-KR" sz="24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Leave early Process</a:t>
            </a:r>
            <a:endParaRPr lang="en-US" altLang="ko-KR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464" y="899959"/>
            <a:ext cx="95333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users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 attendance.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Leave early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will be displayed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working summary report  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3299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56" y="1700808"/>
            <a:ext cx="9174146" cy="419861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12784" y="80931"/>
            <a:ext cx="36086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7</a:t>
            </a:r>
            <a:r>
              <a:rPr lang="en-US" altLang="ko-KR" sz="24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Leave early Process</a:t>
            </a:r>
            <a:endParaRPr lang="en-US" altLang="ko-KR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464" y="899959"/>
            <a:ext cx="4851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Users process in HR system to calculate salary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4986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8" y="1988840"/>
            <a:ext cx="8604256" cy="29331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12784" y="80931"/>
            <a:ext cx="36086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7</a:t>
            </a:r>
            <a:r>
              <a:rPr lang="en-US" altLang="ko-KR" sz="24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Leave early Process</a:t>
            </a:r>
            <a:endParaRPr lang="en-US" altLang="ko-KR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464" y="899959"/>
            <a:ext cx="5671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Users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can check  salary in salary payment of HR system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531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6536" y="2492896"/>
            <a:ext cx="77300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 algn="ctr"/>
            <a:r>
              <a:rPr lang="en-US" altLang="ko-KR" sz="6000" smtClean="0">
                <a:solidFill>
                  <a:srgbClr val="0033CC"/>
                </a:solidFill>
                <a:latin typeface="VNI-Script" pitchFamily="2" charset="0"/>
                <a:cs typeface="Arial" panose="020B0604020202020204" pitchFamily="34" charset="0"/>
              </a:rPr>
              <a:t>Thank you for your attention</a:t>
            </a:r>
            <a:endParaRPr lang="en-US" altLang="ko-KR" sz="6000" dirty="0">
              <a:solidFill>
                <a:srgbClr val="0033CC"/>
              </a:solidFill>
              <a:latin typeface="VNI-Script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15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312784" y="80931"/>
            <a:ext cx="32720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2. Overtime Process</a:t>
            </a:r>
            <a:endParaRPr lang="en-US" altLang="ko-KR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464" y="899959"/>
            <a:ext cx="3132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HR staffs make  final confirm 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29" y="1243268"/>
            <a:ext cx="9471702" cy="441217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5749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312784" y="80931"/>
            <a:ext cx="32720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2. Overtime Process</a:t>
            </a:r>
            <a:endParaRPr lang="en-US" altLang="ko-KR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464" y="89995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464" y="899959"/>
            <a:ext cx="6415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OT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will be applied to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attendance &amp; absence of HR system 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84" y="1595876"/>
            <a:ext cx="9341972" cy="40384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1053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312784" y="80931"/>
            <a:ext cx="32720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2. Overtime Process</a:t>
            </a:r>
            <a:endParaRPr lang="en-US" altLang="ko-KR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464" y="899959"/>
            <a:ext cx="8929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After users process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attendance</a:t>
            </a:r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. OT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will be displayed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working summary report  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" y="1617963"/>
            <a:ext cx="8931542" cy="28902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56113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312784" y="80931"/>
            <a:ext cx="32720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2. Overtime Process</a:t>
            </a:r>
            <a:endParaRPr lang="en-US" altLang="ko-KR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464" y="89995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464" y="899959"/>
            <a:ext cx="4851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Users process in HR system to calculate salary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57" y="1595876"/>
            <a:ext cx="8818288" cy="40723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6329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312784" y="80931"/>
            <a:ext cx="32720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2. Overtime Process</a:t>
            </a:r>
            <a:endParaRPr lang="en-US" altLang="ko-KR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464" y="899959"/>
            <a:ext cx="5957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Users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can check OT salary in salary payment of HR system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2060848"/>
            <a:ext cx="8848272" cy="279800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8049789"/>
      </p:ext>
    </p:extLst>
  </p:cSld>
  <p:clrMapOvr>
    <a:masterClrMapping/>
  </p:clrMapOvr>
</p:sld>
</file>

<file path=ppt/theme/theme1.xml><?xml version="1.0" encoding="utf-8"?>
<a:theme xmlns:a="http://schemas.openxmlformats.org/drawingml/2006/main" name="1_KPMG Template 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747678"/>
      </a:lt2>
      <a:accent1>
        <a:srgbClr val="00338D"/>
      </a:accent1>
      <a:accent2>
        <a:srgbClr val="6A7F10"/>
      </a:accent2>
      <a:accent3>
        <a:srgbClr val="8E258D"/>
      </a:accent3>
      <a:accent4>
        <a:srgbClr val="007C92"/>
      </a:accent4>
      <a:accent5>
        <a:srgbClr val="B5BF88"/>
      </a:accent5>
      <a:accent6>
        <a:srgbClr val="DADFC3"/>
      </a:accent6>
      <a:hlink>
        <a:srgbClr val="BABBBC"/>
      </a:hlink>
      <a:folHlink>
        <a:srgbClr val="747678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PMG">
        <a:dk1>
          <a:srgbClr val="000000"/>
        </a:dk1>
        <a:lt1>
          <a:srgbClr val="FFFFFF"/>
        </a:lt1>
        <a:dk2>
          <a:srgbClr val="000000"/>
        </a:dk2>
        <a:lt2>
          <a:srgbClr val="747678"/>
        </a:lt2>
        <a:accent1>
          <a:srgbClr val="00338D"/>
        </a:accent1>
        <a:accent2>
          <a:srgbClr val="6A7F10"/>
        </a:accent2>
        <a:accent3>
          <a:srgbClr val="FFFFFF"/>
        </a:accent3>
        <a:accent4>
          <a:srgbClr val="000000"/>
        </a:accent4>
        <a:accent5>
          <a:srgbClr val="B5BF88"/>
        </a:accent5>
        <a:accent6>
          <a:srgbClr val="5F720D"/>
        </a:accent6>
        <a:hlink>
          <a:srgbClr val="BABBBC"/>
        </a:hlink>
        <a:folHlink>
          <a:srgbClr val="007C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FF9900"/>
            </a:gs>
            <a:gs pos="50000">
              <a:srgbClr val="FFFFFF"/>
            </a:gs>
            <a:gs pos="100000">
              <a:srgbClr val="FF9900"/>
            </a:gs>
          </a:gsLst>
          <a:lin ang="5400000" scaled="1"/>
        </a:gradFill>
        <a:ln w="9525">
          <a:solidFill>
            <a:srgbClr val="C0C0C0"/>
          </a:solidFill>
          <a:miter lim="800000"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KPMG Template 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747678"/>
      </a:lt2>
      <a:accent1>
        <a:srgbClr val="00338D"/>
      </a:accent1>
      <a:accent2>
        <a:srgbClr val="6A7F10"/>
      </a:accent2>
      <a:accent3>
        <a:srgbClr val="8E258D"/>
      </a:accent3>
      <a:accent4>
        <a:srgbClr val="007C92"/>
      </a:accent4>
      <a:accent5>
        <a:srgbClr val="B5BF88"/>
      </a:accent5>
      <a:accent6>
        <a:srgbClr val="DADFC3"/>
      </a:accent6>
      <a:hlink>
        <a:srgbClr val="BABBBC"/>
      </a:hlink>
      <a:folHlink>
        <a:srgbClr val="747678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PMG">
        <a:dk1>
          <a:srgbClr val="000000"/>
        </a:dk1>
        <a:lt1>
          <a:srgbClr val="FFFFFF"/>
        </a:lt1>
        <a:dk2>
          <a:srgbClr val="000000"/>
        </a:dk2>
        <a:lt2>
          <a:srgbClr val="747678"/>
        </a:lt2>
        <a:accent1>
          <a:srgbClr val="00338D"/>
        </a:accent1>
        <a:accent2>
          <a:srgbClr val="6A7F10"/>
        </a:accent2>
        <a:accent3>
          <a:srgbClr val="FFFFFF"/>
        </a:accent3>
        <a:accent4>
          <a:srgbClr val="000000"/>
        </a:accent4>
        <a:accent5>
          <a:srgbClr val="B5BF88"/>
        </a:accent5>
        <a:accent6>
          <a:srgbClr val="5F720D"/>
        </a:accent6>
        <a:hlink>
          <a:srgbClr val="BABBBC"/>
        </a:hlink>
        <a:folHlink>
          <a:srgbClr val="007C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23134</TotalTime>
  <Words>621</Words>
  <Application>Microsoft Office PowerPoint</Application>
  <PresentationFormat>A4 Paper (210x297 mm)</PresentationFormat>
  <Paragraphs>105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Dotum</vt:lpstr>
      <vt:lpstr>굴림</vt:lpstr>
      <vt:lpstr>굴림</vt:lpstr>
      <vt:lpstr>맑은 고딕</vt:lpstr>
      <vt:lpstr>Arial</vt:lpstr>
      <vt:lpstr>Tahoma</vt:lpstr>
      <vt:lpstr>VNI-Script</vt:lpstr>
      <vt:lpstr>1_KPMG Template 2007</vt:lpstr>
      <vt:lpstr>기본 디자인</vt:lpstr>
      <vt:lpstr>2_KPMG Template 2007</vt:lpstr>
      <vt:lpstr>E-APPROVAL  PROCESS OF KOLON BINH DUONG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삼성SDS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vina</dc:creator>
  <cp:lastModifiedBy>tu.nguyen</cp:lastModifiedBy>
  <cp:revision>2337</cp:revision>
  <cp:lastPrinted>2016-04-20T01:57:22Z</cp:lastPrinted>
  <dcterms:created xsi:type="dcterms:W3CDTF">2000-11-03T09:45:46Z</dcterms:created>
  <dcterms:modified xsi:type="dcterms:W3CDTF">2018-04-14T07:34:01Z</dcterms:modified>
</cp:coreProperties>
</file>