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8" r:id="rId5"/>
    <p:sldMasterId id="2147483669" r:id="rId6"/>
  </p:sldMasterIdLst>
  <p:notesMasterIdLst>
    <p:notesMasterId r:id="rId15"/>
  </p:notesMasterIdLst>
  <p:sldIdLst>
    <p:sldId id="286" r:id="rId7"/>
    <p:sldId id="457" r:id="rId8"/>
    <p:sldId id="474" r:id="rId9"/>
    <p:sldId id="506" r:id="rId10"/>
    <p:sldId id="507" r:id="rId11"/>
    <p:sldId id="508" r:id="rId12"/>
    <p:sldId id="509" r:id="rId13"/>
    <p:sldId id="510" r:id="rId14"/>
    <p:sldId id="511" r:id="rId16"/>
    <p:sldId id="512" r:id="rId17"/>
    <p:sldId id="479" r:id="rId18"/>
    <p:sldId id="486" r:id="rId19"/>
    <p:sldId id="513" r:id="rId20"/>
    <p:sldId id="489" r:id="rId21"/>
    <p:sldId id="503" r:id="rId22"/>
    <p:sldId id="521" r:id="rId23"/>
    <p:sldId id="522" r:id="rId24"/>
    <p:sldId id="523" r:id="rId25"/>
    <p:sldId id="524" r:id="rId26"/>
    <p:sldId id="525" r:id="rId27"/>
    <p:sldId id="526" r:id="rId28"/>
    <p:sldId id="518" r:id="rId29"/>
    <p:sldId id="519" r:id="rId30"/>
    <p:sldId id="290" r:id="rId31"/>
  </p:sldIdLst>
  <p:sldSz cx="12192000" cy="6858000"/>
  <p:notesSz cx="7103745" cy="1023429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2092"/>
        <p:guide pos="2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8743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3002" y="1432002"/>
            <a:ext cx="6873608" cy="386640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961" y="5513207"/>
            <a:ext cx="5887689" cy="45108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8743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077845" y="2452370"/>
            <a:ext cx="8449310" cy="1505585"/>
          </a:xfrm>
        </p:spPr>
        <p:txBody>
          <a:bodyPr anchor="b"/>
          <a:lstStyle>
            <a:lvl1pPr algn="l">
              <a:defRPr sz="4800"/>
            </a:lvl1pPr>
          </a:lstStyle>
          <a:p>
            <a:pPr fontAlgn="auto"/>
            <a:r>
              <a:rPr lang="zh-CN" altLang="en-US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单击添加标题字号：</a:t>
            </a:r>
            <a:r>
              <a:rPr lang="en-US" altLang="zh-CN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48</a:t>
            </a:r>
            <a:r>
              <a:rPr lang="zh-CN" altLang="en-US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宋体加粗 白色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pPr fontAlgn="auto"/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单击添加文字 字号：</a:t>
            </a:r>
            <a:r>
              <a:rPr lang="en-US" altLang="zh-CN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36</a:t>
            </a:r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号宋体加粗 黑色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1109345"/>
            <a:ext cx="4165600" cy="948055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1103630"/>
            <a:ext cx="6172200" cy="4757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55090"/>
            <a:ext cx="2628900" cy="4822190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367790"/>
            <a:ext cx="7734300" cy="3844290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1092200"/>
            <a:ext cx="10515600" cy="415861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文本框 5"/>
          <p:cNvSpPr txBox="1"/>
          <p:nvPr userDrawn="1"/>
        </p:nvSpPr>
        <p:spPr>
          <a:xfrm>
            <a:off x="5767388" y="2611438"/>
            <a:ext cx="2157412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48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谢 谢！</a:t>
            </a:r>
            <a:endParaRPr lang="zh-CN" altLang="en-US" sz="48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pPr fontAlgn="auto"/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单击添加标题可选字号：</a:t>
            </a:r>
            <a:r>
              <a:rPr lang="en-US" altLang="zh-CN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40</a:t>
            </a:r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号宋体 加粗 白色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文本框 4"/>
          <p:cNvSpPr txBox="1"/>
          <p:nvPr userDrawn="1"/>
        </p:nvSpPr>
        <p:spPr>
          <a:xfrm>
            <a:off x="1714500" y="2092325"/>
            <a:ext cx="1106488" cy="23907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 indent="0"/>
            <a:r>
              <a:rPr lang="zh-CN" altLang="en-US" sz="6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  录</a:t>
            </a:r>
            <a:endParaRPr lang="zh-CN" altLang="en-US" sz="6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879850" y="1390015"/>
            <a:ext cx="8042275" cy="3930015"/>
          </a:xfrm>
        </p:spPr>
        <p:txBody>
          <a:bodyPr vert="horz"/>
          <a:lstStyle>
            <a:lvl1pPr indent="-446405" eaLnBrk="1" fontAlgn="auto" latinLnBrk="0" hangingPunct="1">
              <a:lnSpc>
                <a:spcPts val="5000"/>
              </a:lnSpc>
              <a:defRPr/>
            </a:lvl1pPr>
          </a:lstStyle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pPr fontAlgn="auto"/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单击添加标题可选字号：</a:t>
            </a:r>
            <a:r>
              <a:rPr lang="en-US" altLang="zh-CN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40</a:t>
            </a:r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号宋体 加粗 白色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1029" name="图片 6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-9525"/>
            <a:ext cx="674687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0" name="图片 7" descr="图片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-9525"/>
            <a:ext cx="1063625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图片 8" descr="图片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650" y="-9525"/>
            <a:ext cx="956945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3227388" y="2466975"/>
            <a:ext cx="7704137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单击添加标题字号：</a:t>
            </a:r>
            <a:r>
              <a:rPr lang="en-US" altLang="zh-CN" dirty="0"/>
              <a:t>48</a:t>
            </a:r>
            <a:r>
              <a:rPr lang="zh-CN" altLang="en-US" dirty="0"/>
              <a:t>宋体加粗 白色</a:t>
            </a:r>
            <a:endParaRPr lang="zh-CN" altLang="en-US"/>
          </a:p>
        </p:txBody>
      </p:sp>
      <p:sp>
        <p:nvSpPr>
          <p:cNvPr id="1033" name="文本框 10"/>
          <p:cNvSpPr txBox="1"/>
          <p:nvPr/>
        </p:nvSpPr>
        <p:spPr>
          <a:xfrm>
            <a:off x="8770938" y="5872163"/>
            <a:ext cx="25828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讲师：</a:t>
            </a:r>
            <a:endParaRPr lang="zh-CN" altLang="en-US" sz="24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6027738"/>
            <a:ext cx="3587750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" y="4281488"/>
            <a:ext cx="3587750" cy="174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-9525"/>
            <a:ext cx="3587750" cy="431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文本占位符 2"/>
          <p:cNvSpPr>
            <a:spLocks noGrp="1"/>
          </p:cNvSpPr>
          <p:nvPr>
            <p:ph type="body"/>
          </p:nvPr>
        </p:nvSpPr>
        <p:spPr>
          <a:xfrm>
            <a:off x="3730625" y="1279525"/>
            <a:ext cx="7877175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endParaRPr lang="zh-CN" altLang="en-US"/>
          </a:p>
          <a:p>
            <a:pPr lvl="1" indent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446405" algn="l" defTabSz="914400" rtl="0" eaLnBrk="1" fontAlgn="auto" latinLnBrk="0" hangingPunct="1">
        <a:lnSpc>
          <a:spcPts val="5000"/>
        </a:lnSpc>
        <a:spcBef>
          <a:spcPts val="1000"/>
        </a:spcBef>
        <a:buClr>
          <a:srgbClr val="FF6600"/>
        </a:buClr>
        <a:buFont typeface="Wingdings" panose="05000000000000000000" charset="0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84350"/>
            <a:ext cx="573088" cy="307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8" y="1784350"/>
            <a:ext cx="1119187" cy="307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950" y="1784350"/>
            <a:ext cx="8788400" cy="307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标题占位符 1"/>
          <p:cNvSpPr>
            <a:spLocks noGrp="1"/>
          </p:cNvSpPr>
          <p:nvPr>
            <p:ph type="title"/>
          </p:nvPr>
        </p:nvSpPr>
        <p:spPr>
          <a:xfrm>
            <a:off x="3656013" y="2660650"/>
            <a:ext cx="7656512" cy="13271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单击添加标题可选字号：</a:t>
            </a:r>
            <a:r>
              <a:rPr lang="en-US" altLang="zh-CN" dirty="0"/>
              <a:t>40</a:t>
            </a:r>
            <a:r>
              <a:rPr lang="zh-CN" altLang="en-US" dirty="0"/>
              <a:t>号宋体 加粗 白色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 descr="图片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87050" y="933450"/>
            <a:ext cx="1500188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7" descr="图片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6750" y="936625"/>
            <a:ext cx="24003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8" descr="图片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762" y="933450"/>
            <a:ext cx="8304212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标题占位符 1"/>
          <p:cNvSpPr>
            <a:spLocks noGrp="1"/>
          </p:cNvSpPr>
          <p:nvPr>
            <p:ph type="title"/>
          </p:nvPr>
        </p:nvSpPr>
        <p:spPr>
          <a:xfrm>
            <a:off x="311150" y="246063"/>
            <a:ext cx="9450388" cy="6143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单击添加文字 字号：</a:t>
            </a:r>
            <a:r>
              <a:rPr lang="en-US" altLang="zh-CN"/>
              <a:t>36</a:t>
            </a:r>
            <a:r>
              <a:rPr lang="zh-CN" altLang="en-US"/>
              <a:t>号宋体加粗 黑色</a:t>
            </a:r>
            <a:endParaRPr lang="zh-CN" altLang="en-US"/>
          </a:p>
        </p:txBody>
      </p:sp>
      <p:sp>
        <p:nvSpPr>
          <p:cNvPr id="4102" name="文本占位符 2"/>
          <p:cNvSpPr>
            <a:spLocks noGrp="1"/>
          </p:cNvSpPr>
          <p:nvPr>
            <p:ph type="body"/>
          </p:nvPr>
        </p:nvSpPr>
        <p:spPr>
          <a:xfrm>
            <a:off x="536575" y="1382713"/>
            <a:ext cx="10515600" cy="43513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-9525"/>
            <a:ext cx="885825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50" y="-9525"/>
            <a:ext cx="1485900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888" y="-9525"/>
            <a:ext cx="9658350" cy="68770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ctrTitle"/>
          </p:nvPr>
        </p:nvSpPr>
        <p:spPr>
          <a:xfrm>
            <a:off x="3294698" y="2676208"/>
            <a:ext cx="8448675" cy="1504950"/>
          </a:xfrm>
        </p:spPr>
        <p:txBody>
          <a:bodyPr lIns="91440" tIns="45720" rIns="91440" bIns="45720" anchor="b"/>
          <a:lstStyle/>
          <a:p>
            <a:pPr algn="ctr" defTabSz="914400">
              <a:buNone/>
            </a:pPr>
            <a:r>
              <a:rPr lang="en-US" kern="1200" dirty="0" smtClean="0">
                <a:latin typeface="+mj-lt"/>
                <a:ea typeface="+mj-ea"/>
                <a:cs typeface="+mj-cs"/>
              </a:rPr>
              <a:t>1 Spring的</a:t>
            </a:r>
            <a:r>
              <a:rPr lang="zh-CN" altLang="en-US" kern="1200" dirty="0" smtClean="0">
                <a:latin typeface="+mj-lt"/>
                <a:ea typeface="+mj-ea"/>
                <a:cs typeface="+mj-cs"/>
              </a:rPr>
              <a:t>基本应用</a:t>
            </a:r>
            <a:endParaRPr lang="zh-CN" altLang="en-US" kern="12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Spring</a:t>
            </a:r>
            <a:r>
              <a:rPr lang="zh-CN" altLang="en-US">
                <a:sym typeface="+mn-ea"/>
              </a:rPr>
              <a:t>的基本知识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4 Spring</a:t>
            </a:r>
            <a:r>
              <a:rPr lang="zh-CN" altLang="en-US" sz="2400" dirty="0"/>
              <a:t>的下载和第三方依赖包：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见教材</a:t>
            </a:r>
            <a:r>
              <a:rPr lang="en-US" altLang="zh-CN" sz="2400" dirty="0">
                <a:sym typeface="+mn-ea"/>
              </a:rPr>
              <a:t>P211</a:t>
            </a:r>
            <a:endParaRPr lang="en-US" altLang="zh-CN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2 Spring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的</a:t>
            </a:r>
            <a:r>
              <a:rPr lang="en-US" altLang="zh-CN" b="1" kern="1200">
                <a:latin typeface="+mj-lt"/>
                <a:ea typeface="+mj-ea"/>
                <a:cs typeface="+mj-cs"/>
              </a:rPr>
              <a:t>IoC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容器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Spring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IoC</a:t>
            </a:r>
            <a:r>
              <a:rPr lang="zh-CN" altLang="en-US">
                <a:sym typeface="+mn-ea"/>
              </a:rPr>
              <a:t>容器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sz="2000" dirty="0"/>
              <a:t>1 </a:t>
            </a:r>
            <a:r>
              <a:rPr lang="zh-CN" altLang="en-US" sz="2000" dirty="0"/>
              <a:t>什么是</a:t>
            </a:r>
            <a:r>
              <a:rPr lang="en-US" altLang="zh-CN" sz="2000" dirty="0"/>
              <a:t>IoC</a:t>
            </a:r>
            <a:r>
              <a:rPr lang="zh-CN" altLang="en-US" sz="2000" dirty="0"/>
              <a:t>？</a:t>
            </a:r>
            <a:endParaRPr lang="zh-CN" altLang="en-US" sz="2000" dirty="0"/>
          </a:p>
          <a:p>
            <a:r>
              <a:rPr lang="en-US" altLang="zh-CN" sz="2000" dirty="0"/>
              <a:t>IoC</a:t>
            </a:r>
            <a:r>
              <a:rPr lang="zh-CN" altLang="en-US" sz="2000" dirty="0"/>
              <a:t>指实例不再由调用者来创建，而是由</a:t>
            </a:r>
            <a:r>
              <a:rPr lang="en-US" altLang="zh-CN" sz="2000" dirty="0"/>
              <a:t>Spring</a:t>
            </a:r>
            <a:r>
              <a:rPr lang="zh-CN" altLang="en-US" sz="2000" dirty="0"/>
              <a:t>来创建。由</a:t>
            </a:r>
            <a:r>
              <a:rPr lang="en-US" altLang="zh-CN" sz="2000" dirty="0"/>
              <a:t>Spring</a:t>
            </a:r>
            <a:r>
              <a:rPr lang="zh-CN" altLang="en-US" sz="2000" dirty="0"/>
              <a:t>负责控制程序之间的关系，这样程序的控制权由应用代码转移到了外部容器，控制权发生了反转，所以称为控制反转。</a:t>
            </a:r>
            <a:endParaRPr lang="zh-CN" altLang="en-US" sz="2000" dirty="0"/>
          </a:p>
          <a:p>
            <a:r>
              <a:rPr lang="en-US" altLang="zh-CN" sz="2000" dirty="0"/>
              <a:t>2 BeanFactory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r>
              <a:rPr lang="en-US" altLang="zh-CN" sz="2000" dirty="0"/>
              <a:t>BeanFactory</a:t>
            </a:r>
            <a:r>
              <a:rPr lang="zh-CN" altLang="en-US" sz="2000" dirty="0"/>
              <a:t>是基础的</a:t>
            </a:r>
            <a:r>
              <a:rPr lang="en-US" altLang="zh-CN" sz="2000" dirty="0"/>
              <a:t>IoC</a:t>
            </a:r>
            <a:r>
              <a:rPr lang="zh-CN" altLang="en-US" sz="2000" dirty="0"/>
              <a:t>容器，负责初始化各种</a:t>
            </a:r>
            <a:r>
              <a:rPr lang="en-US" altLang="zh-CN" sz="2000" dirty="0"/>
              <a:t>Bean</a:t>
            </a:r>
            <a:r>
              <a:rPr lang="zh-CN" altLang="en-US" sz="2000" dirty="0"/>
              <a:t>和调用生命周期管理。</a:t>
            </a:r>
            <a:endParaRPr lang="zh-CN" altLang="en-US" sz="2000" dirty="0"/>
          </a:p>
          <a:p>
            <a:r>
              <a:rPr lang="zh-CN" altLang="en-US" sz="2000" dirty="0"/>
              <a:t>常使用</a:t>
            </a:r>
            <a:r>
              <a:rPr lang="en-US" altLang="zh-CN" sz="2000" dirty="0"/>
              <a:t>XML</a:t>
            </a:r>
            <a:r>
              <a:rPr lang="zh-CN" altLang="en-US" sz="2000" dirty="0"/>
              <a:t>配置文件中的定义来配置</a:t>
            </a:r>
            <a:r>
              <a:rPr lang="en-US" altLang="zh-CN" sz="2000" dirty="0"/>
              <a:t>Bean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r>
              <a:rPr lang="zh-CN" altLang="en-US" sz="2000" dirty="0"/>
              <a:t>创建时需要提供完整的</a:t>
            </a:r>
            <a:r>
              <a:rPr lang="en-US" altLang="zh-CN" sz="2000" dirty="0"/>
              <a:t>Spring</a:t>
            </a:r>
            <a:r>
              <a:rPr lang="zh-CN" altLang="en-US" sz="2000" dirty="0"/>
              <a:t>管理容器的详细配置信息。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Spring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IoC</a:t>
            </a:r>
            <a:r>
              <a:rPr lang="zh-CN" altLang="en-US">
                <a:sym typeface="+mn-ea"/>
              </a:rPr>
              <a:t>容器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sz="2000" dirty="0"/>
              <a:t>3 ApplicationContext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r>
              <a:rPr lang="en-US" altLang="zh-CN" sz="2000" dirty="0"/>
              <a:t>BeanFactor</a:t>
            </a:r>
            <a:r>
              <a:rPr lang="zh-CN" altLang="en-US" sz="2000" dirty="0"/>
              <a:t>的子接口，又称应用上下文。</a:t>
            </a:r>
            <a:endParaRPr lang="zh-CN" altLang="en-US" sz="2000" dirty="0"/>
          </a:p>
          <a:p>
            <a:r>
              <a:rPr lang="zh-CN" altLang="en-US" sz="2000" dirty="0"/>
              <a:t>提供</a:t>
            </a:r>
            <a:r>
              <a:rPr lang="en-US" altLang="zh-CN" sz="2000" dirty="0"/>
              <a:t>BeanFactory</a:t>
            </a:r>
            <a:r>
              <a:rPr lang="zh-CN" altLang="en-US" sz="2000" dirty="0"/>
              <a:t>的所有功能，并且做了增强（</a:t>
            </a:r>
            <a:r>
              <a:rPr lang="en-US" altLang="zh-CN" sz="2000" dirty="0"/>
              <a:t>P214</a:t>
            </a:r>
            <a:r>
              <a:rPr lang="zh-CN" altLang="en-US" sz="2000" dirty="0"/>
              <a:t>）。</a:t>
            </a:r>
            <a:endParaRPr lang="zh-CN" altLang="en-US" sz="2000" dirty="0"/>
          </a:p>
          <a:p>
            <a:r>
              <a:rPr lang="zh-CN" altLang="en-US" sz="2000" dirty="0"/>
              <a:t>因为</a:t>
            </a:r>
            <a:r>
              <a:rPr lang="en-US" altLang="zh-CN" sz="2000" dirty="0"/>
              <a:t>BeanFactory</a:t>
            </a:r>
            <a:r>
              <a:rPr lang="zh-CN" altLang="en-US" sz="2000" dirty="0"/>
              <a:t>的延迟加载方案，所以较少被使用（</a:t>
            </a:r>
            <a:r>
              <a:rPr lang="en-US" altLang="zh-CN" sz="2000" dirty="0"/>
              <a:t>P214</a:t>
            </a:r>
            <a:r>
              <a:rPr lang="zh-CN" altLang="en-US" sz="2000" dirty="0"/>
              <a:t>）。</a:t>
            </a:r>
            <a:endParaRPr lang="zh-CN" altLang="en-US" sz="2000" dirty="0"/>
          </a:p>
          <a:p>
            <a:r>
              <a:rPr lang="zh-CN" altLang="en-US" sz="2000" dirty="0"/>
              <a:t>两种常见创建方法：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）从类路径中的</a:t>
            </a:r>
            <a:r>
              <a:rPr lang="en-US" altLang="zh-CN" sz="2000" dirty="0"/>
              <a:t>XML</a:t>
            </a:r>
            <a:r>
              <a:rPr lang="zh-CN" altLang="en-US" sz="2000" dirty="0"/>
              <a:t>文件载入：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zh-CN" altLang="en-US" sz="2000" dirty="0"/>
              <a:t>// 1.定义配置文件路径(类路径)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String xmlPath = "applicationContext.xml";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// 2.初始化spring容器，加载配置文件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ApplicationContext applicationContext =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	               new ClassPathXmlApplicationContext(xmlPath);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）从文件系统中载入。</a:t>
            </a:r>
            <a:endParaRPr lang="zh-CN" altLang="en-US" sz="2000" dirty="0"/>
          </a:p>
          <a:p>
            <a:pPr marL="0" indent="0">
              <a:buNone/>
            </a:pPr>
            <a:br>
              <a:rPr lang="zh-CN" altLang="en-US" sz="2000" dirty="0"/>
            </a:br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3 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第一个</a:t>
            </a:r>
            <a:r>
              <a:rPr lang="en-US" altLang="zh-CN" b="1" kern="1200">
                <a:latin typeface="+mj-lt"/>
                <a:ea typeface="+mj-ea"/>
                <a:cs typeface="+mj-cs"/>
              </a:rPr>
              <a:t>Spring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程序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第一个Spring程序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/>
              <a:t>一、</a:t>
            </a:r>
            <a:r>
              <a:rPr lang="en-US" altLang="zh-CN" sz="2000" dirty="0"/>
              <a:t>IoC</a:t>
            </a:r>
            <a:r>
              <a:rPr lang="zh-CN" altLang="en-US" sz="2000" dirty="0"/>
              <a:t>示例：</a:t>
            </a:r>
            <a:endParaRPr lang="zh-CN" altLang="en-US" sz="2000" dirty="0"/>
          </a:p>
          <a:p>
            <a:r>
              <a:rPr lang="en-US" sz="2000" dirty="0"/>
              <a:t>1 </a:t>
            </a:r>
            <a:r>
              <a:rPr lang="zh-CN" altLang="en-US" sz="2000" dirty="0"/>
              <a:t>创建动态</a:t>
            </a:r>
            <a:r>
              <a:rPr lang="en-US" altLang="zh-CN" sz="2000" dirty="0"/>
              <a:t>Java</a:t>
            </a:r>
            <a:r>
              <a:rPr lang="zh-CN" altLang="en-US" sz="2000" dirty="0"/>
              <a:t>项目，导入</a:t>
            </a:r>
            <a:r>
              <a:rPr lang="en-US" altLang="zh-CN" sz="2000" dirty="0"/>
              <a:t>JAR</a:t>
            </a:r>
            <a:r>
              <a:rPr lang="zh-CN" altLang="en-US" sz="2000" dirty="0"/>
              <a:t>包。</a:t>
            </a:r>
            <a:endParaRPr lang="zh-CN" altLang="en-US" sz="2000" dirty="0"/>
          </a:p>
          <a:p>
            <a:r>
              <a:rPr lang="en-US" altLang="zh-CN" sz="2000" dirty="0"/>
              <a:t>2 </a:t>
            </a:r>
            <a:r>
              <a:rPr lang="zh-CN" altLang="en-US" sz="2000" dirty="0"/>
              <a:t>创建</a:t>
            </a:r>
            <a:r>
              <a:rPr lang="en-US" altLang="zh-CN" sz="2000" dirty="0"/>
              <a:t>UserDao</a:t>
            </a:r>
            <a:r>
              <a:rPr lang="zh-CN" altLang="en-US" sz="2000" dirty="0"/>
              <a:t>接口：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public interface UserDao 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public void save();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创建</a:t>
            </a:r>
            <a:r>
              <a:rPr lang="en-US" altLang="zh-CN" sz="2000" dirty="0"/>
              <a:t>UserDao</a:t>
            </a:r>
            <a:r>
              <a:rPr lang="zh-CN" altLang="en-US" sz="2000" dirty="0"/>
              <a:t>的实现类</a:t>
            </a:r>
            <a:r>
              <a:rPr lang="en-US" altLang="zh-CN" sz="2000" dirty="0"/>
              <a:t>UserDaoImpl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package cn.itcast.ioc;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public class UserDaoImpl implements UserDao 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public void save() 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System.out.println("spring : hello user dao");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200" dirty="0"/>
              <a:t>	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第一个Spring程序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700" y="1040765"/>
            <a:ext cx="10193020" cy="5790565"/>
          </a:xfrm>
        </p:spPr>
        <p:txBody>
          <a:bodyPr/>
          <a:lstStyle/>
          <a:p>
            <a:r>
              <a:rPr lang="en-US" sz="2000" dirty="0"/>
              <a:t>4.</a:t>
            </a:r>
            <a:r>
              <a:rPr lang="zh-CN" altLang="en-US" sz="2000" dirty="0"/>
              <a:t>创建</a:t>
            </a:r>
            <a:r>
              <a:rPr lang="en-US" altLang="zh-CN" sz="2000" dirty="0"/>
              <a:t>applicationContext.xml</a:t>
            </a:r>
            <a:r>
              <a:rPr lang="zh-CN" altLang="en-US" sz="2000" dirty="0"/>
              <a:t>文件：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400" dirty="0"/>
              <a:t>&lt;?xml version="1.0" encoding="UTF-8"?&gt;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&lt;beans xmlns="http://www.springframework.org/schema/beans"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xmlns:xsi="http://www.w3.org/2001/XMLSchema-instance"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xsi:schemaLocation="http://www.springframework.org/schema/beans 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	 http://www.springframework.org/schema/beans/spring-beans.xsd"&gt;</a:t>
            </a: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&lt;!-- 将指定对象配置给spring，让spring创建其的实例 --&gt;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&lt;bean id="userDao" class="cn.itcast.ioc.UserDaoImpl"/&gt;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&lt;/beans&gt;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第一个Spring程序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sz="2000" dirty="0"/>
              <a:t>5.</a:t>
            </a:r>
            <a:r>
              <a:rPr lang="zh-CN" altLang="en-US" sz="2000" dirty="0"/>
              <a:t>创建测试类</a:t>
            </a:r>
            <a:r>
              <a:rPr lang="en-US" altLang="zh-CN" sz="2000" dirty="0"/>
              <a:t>TestAPP</a:t>
            </a:r>
            <a:r>
              <a:rPr lang="zh-CN" altLang="en-US" sz="2000" dirty="0"/>
              <a:t>并运行：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600" dirty="0"/>
              <a:t>@Test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public void demo01() {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// 1.定义配置文件路径(类路径)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String xmlPath = "applicationContext.xml";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// 2.初始化spring容器，加载配置文件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ApplicationContext applicationContext = 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	               new ClassPathXmlApplicationContext(xmlPath);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// 3.通过容器获取userDao实例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UserDao userDao = (UserDao)applicationContext.getBean("userDao");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// 4.调用userDao的save()方法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userDao.save();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第一个Spring程序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/>
              <a:t>二、依赖注入（</a:t>
            </a:r>
            <a:r>
              <a:rPr lang="en-US" altLang="zh-CN" sz="2000" dirty="0"/>
              <a:t>DI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r>
              <a:rPr lang="en-US" altLang="zh-CN" sz="2000" dirty="0"/>
              <a:t>DI</a:t>
            </a:r>
            <a:r>
              <a:rPr lang="zh-CN" altLang="en-US" sz="2000" dirty="0"/>
              <a:t>全称</a:t>
            </a:r>
            <a:r>
              <a:rPr lang="en-US" altLang="zh-CN" sz="2000" dirty="0"/>
              <a:t>Dependency Injection</a:t>
            </a:r>
            <a:r>
              <a:rPr lang="zh-CN" altLang="en-US" sz="2000" dirty="0"/>
              <a:t>，又称依赖注入；</a:t>
            </a:r>
            <a:endParaRPr lang="zh-CN" altLang="en-US" sz="2000" dirty="0"/>
          </a:p>
          <a:p>
            <a:r>
              <a:rPr lang="en-US" altLang="zh-CN" sz="2000" dirty="0"/>
              <a:t>DI</a:t>
            </a:r>
            <a:r>
              <a:rPr lang="zh-CN" altLang="en-US" sz="2000" dirty="0"/>
              <a:t>与</a:t>
            </a:r>
            <a:r>
              <a:rPr lang="en-US" altLang="zh-CN" sz="2000" dirty="0"/>
              <a:t>IoC</a:t>
            </a:r>
            <a:r>
              <a:rPr lang="zh-CN" altLang="en-US" sz="2000" dirty="0"/>
              <a:t>的含义相同，是对同一个概念的不同角度。</a:t>
            </a:r>
            <a:endParaRPr lang="zh-CN" altLang="en-US" sz="2000" dirty="0"/>
          </a:p>
          <a:p>
            <a:r>
              <a:rPr lang="zh-CN" altLang="en-US" sz="2000" dirty="0"/>
              <a:t>对象</a:t>
            </a:r>
            <a:r>
              <a:rPr lang="en-US" altLang="zh-CN" sz="2000" dirty="0"/>
              <a:t>A</a:t>
            </a:r>
            <a:r>
              <a:rPr lang="zh-CN" altLang="en-US" sz="2000" dirty="0"/>
              <a:t>需要调用到对象</a:t>
            </a:r>
            <a:r>
              <a:rPr lang="en-US" altLang="zh-CN" sz="2000" dirty="0"/>
              <a:t>B</a:t>
            </a:r>
            <a:r>
              <a:rPr lang="zh-CN" altLang="en-US" sz="2000" dirty="0"/>
              <a:t>的方法，则称对象</a:t>
            </a:r>
            <a:r>
              <a:rPr lang="en-US" altLang="zh-CN" sz="2000" dirty="0"/>
              <a:t>A</a:t>
            </a:r>
            <a:r>
              <a:rPr lang="zh-CN" altLang="en-US" sz="2000" dirty="0"/>
              <a:t>依赖于对象</a:t>
            </a:r>
            <a:r>
              <a:rPr lang="en-US" altLang="zh-CN" sz="2000" dirty="0"/>
              <a:t>B</a:t>
            </a:r>
            <a:r>
              <a:rPr lang="zh-CN" altLang="en-US" sz="2000" dirty="0"/>
              <a:t>；依赖注入的作用是在使用</a:t>
            </a:r>
            <a:r>
              <a:rPr lang="en-US" altLang="zh-CN" sz="2000" dirty="0"/>
              <a:t>Spring</a:t>
            </a:r>
            <a:r>
              <a:rPr lang="zh-CN" altLang="en-US" sz="2000" dirty="0"/>
              <a:t>框架创建对象时，动态地将其依赖的对象注入到</a:t>
            </a:r>
            <a:r>
              <a:rPr lang="en-US" altLang="zh-CN" sz="2000" dirty="0"/>
              <a:t>Bean</a:t>
            </a:r>
            <a:r>
              <a:rPr lang="zh-CN" altLang="en-US" sz="2000" dirty="0"/>
              <a:t>中。</a:t>
            </a:r>
            <a:endParaRPr lang="zh-CN" altLang="en-US" sz="2000" dirty="0"/>
          </a:p>
          <a:p>
            <a:r>
              <a:rPr lang="en-US" altLang="zh-CN" sz="2000" dirty="0"/>
              <a:t>DI</a:t>
            </a:r>
            <a:r>
              <a:rPr lang="zh-CN" altLang="en-US" sz="2000" dirty="0"/>
              <a:t>的</a:t>
            </a:r>
            <a:r>
              <a:rPr lang="zh-CN" altLang="en-US" sz="2000" dirty="0"/>
              <a:t>三种实现方式：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）属性</a:t>
            </a:r>
            <a:r>
              <a:rPr lang="en-US" altLang="zh-CN" sz="2000" dirty="0"/>
              <a:t>setter</a:t>
            </a:r>
            <a:r>
              <a:rPr lang="zh-CN" altLang="en-US" sz="2000" dirty="0"/>
              <a:t>注入。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）构造方法注入。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）接口注入（</a:t>
            </a:r>
            <a:r>
              <a:rPr lang="en-US" altLang="zh-CN" sz="2000" dirty="0"/>
              <a:t>Spring</a:t>
            </a:r>
            <a:r>
              <a:rPr lang="zh-CN" altLang="en-US" sz="2000" dirty="0"/>
              <a:t>不支持</a:t>
            </a:r>
            <a:r>
              <a:rPr lang="zh-CN" altLang="en-US" sz="2000" dirty="0"/>
              <a:t>）。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200" dirty="0"/>
              <a:t>	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第一个Spring程序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/>
              <a:t>属性</a:t>
            </a:r>
            <a:r>
              <a:rPr lang="en-US" altLang="zh-CN" sz="2000" dirty="0"/>
              <a:t>setter</a:t>
            </a:r>
            <a:r>
              <a:rPr lang="zh-CN" altLang="en-US" sz="2000" dirty="0"/>
              <a:t>注入示例：</a:t>
            </a:r>
            <a:endParaRPr lang="zh-CN" altLang="en-US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新建</a:t>
            </a:r>
            <a:r>
              <a:rPr lang="en-US" altLang="zh-CN" sz="2000" dirty="0"/>
              <a:t>UserService</a:t>
            </a:r>
            <a:r>
              <a:rPr lang="zh-CN" altLang="en-US" sz="2000" dirty="0"/>
              <a:t>接口：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public interface UserDao 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public void save();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创建实现类</a:t>
            </a:r>
            <a:r>
              <a:rPr lang="en-US" altLang="zh-CN" sz="2000" dirty="0"/>
              <a:t>UserServiceImpl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public class UserServiceImpl implements UserService {</a:t>
            </a:r>
            <a:endParaRPr lang="zh-CN" altLang="en-US" sz="1600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//使用UserDao接口声明一个对象</a:t>
            </a:r>
            <a:endParaRPr lang="zh-CN" altLang="en-US" sz="1600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private UserDao userDao;</a:t>
            </a:r>
            <a:endParaRPr lang="zh-CN" altLang="en-US" sz="1600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//添加UserDao对象的set方法，用于依赖注入</a:t>
            </a:r>
            <a:endParaRPr lang="zh-CN" altLang="en-US" sz="1600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setUserDao(UserDao userDao) {</a:t>
            </a:r>
            <a:endParaRPr lang="zh-CN" altLang="en-US" sz="1600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this.userDao = userDao;</a:t>
            </a:r>
            <a:endParaRPr lang="zh-CN" altLang="en-US" sz="1600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//实现了UserService中的方法</a:t>
            </a:r>
            <a:endParaRPr lang="zh-CN" altLang="en-US" sz="1600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addUser() {</a:t>
            </a:r>
            <a:endParaRPr lang="zh-CN" altLang="en-US" sz="1600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this.userDao.save(); //调用UserDao中的save()方法</a:t>
            </a:r>
            <a:endParaRPr lang="zh-CN" altLang="en-US" sz="1600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</a:t>
            </a:r>
            <a:r>
              <a:rPr lang="en-US" altLang="zh-CN" sz="1600" dirty="0"/>
              <a:t>	</a:t>
            </a:r>
            <a:r>
              <a:rPr lang="zh-CN" altLang="en-US" sz="1600" dirty="0"/>
              <a:t>System.out.println("spring : hello user Service");</a:t>
            </a:r>
            <a:endParaRPr lang="zh-CN" altLang="en-US" sz="1600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}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1200" dirty="0"/>
              <a:t>	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1 Spring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的基本知识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第一个Spring程序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/>
              <a:t>3.修改applicationContext文件：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	</a:t>
            </a:r>
            <a:r>
              <a:rPr lang="zh-CN" altLang="en-US" sz="2000" dirty="0"/>
              <a:t>&lt;!--注册一个名称为userService的实例 --&gt;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&lt;bean id="userService" class="cn.itcast.ioc.UserServiceImpl"&gt;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	</a:t>
            </a:r>
            <a:r>
              <a:rPr lang="zh-CN" altLang="en-US" sz="2000" dirty="0"/>
              <a:t>&lt;!--将userDao实例注入到userService实例中 --&gt;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   &lt;property name="userDao" ref="userDao"/&gt;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&lt;/bean&gt;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1200" dirty="0"/>
              <a:t>	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第一个Spring程序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创建测试方法：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@Test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public void demo02() 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// 1.定义配置文件路径(类路径)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String xmlPath = "applicationContext.xml";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// 2.初始化spring容器，加载配置文件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ApplicationContext applicationContext =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	                new ClassPathXmlApplicationContext(xmlPath);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// 3.通过容器获取userService实例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UserService userService = (UserService)applicationContext.getBean("userService");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// 4.调用userService的addUser()方法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userService.addUser();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1200" dirty="0"/>
              <a:t>	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第一个Spring程序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/>
              <a:t>课堂练习</a:t>
            </a:r>
            <a:r>
              <a:rPr lang="en-US" altLang="zh-CN" sz="2000" dirty="0"/>
              <a:t>1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UserDao</a:t>
            </a:r>
            <a:r>
              <a:rPr lang="zh-CN" altLang="en-US" sz="2000" dirty="0"/>
              <a:t>中添加一个</a:t>
            </a:r>
            <a:r>
              <a:rPr lang="en-US" altLang="zh-CN" sz="2000" dirty="0"/>
              <a:t>said</a:t>
            </a:r>
            <a:r>
              <a:rPr lang="zh-CN" altLang="en-US" sz="2000" dirty="0"/>
              <a:t>（）方法，在</a:t>
            </a:r>
            <a:r>
              <a:rPr lang="en-US" altLang="zh-CN" sz="2000" dirty="0"/>
              <a:t>Impl</a:t>
            </a:r>
            <a:r>
              <a:rPr lang="zh-CN" altLang="en-US" sz="2000" dirty="0"/>
              <a:t>具体实现为：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>
                <a:sym typeface="+mn-ea"/>
              </a:rPr>
              <a:t>System.out.println("spring : hello ，</a:t>
            </a:r>
            <a:r>
              <a:rPr lang="en-US" altLang="zh-CN" sz="2000" dirty="0">
                <a:sym typeface="+mn-ea"/>
              </a:rPr>
              <a:t>I am 1603</a:t>
            </a:r>
            <a:r>
              <a:rPr lang="zh-CN" altLang="en-US" sz="2000" dirty="0">
                <a:sym typeface="+mn-ea"/>
              </a:rPr>
              <a:t>"</a:t>
            </a:r>
            <a:r>
              <a:rPr lang="en-US" altLang="zh-CN" sz="2000" dirty="0">
                <a:sym typeface="+mn-ea"/>
              </a:rPr>
              <a:t>+</a:t>
            </a:r>
            <a:r>
              <a:rPr lang="zh-CN" altLang="en-US" sz="2000" dirty="0">
                <a:sym typeface="+mn-ea"/>
              </a:rPr>
              <a:t>学号</a:t>
            </a:r>
            <a:r>
              <a:rPr lang="zh-CN" altLang="en-US" sz="2000" dirty="0">
                <a:sym typeface="+mn-ea"/>
              </a:rPr>
              <a:t>);</a:t>
            </a: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zh-CN" altLang="en-US" sz="2000" dirty="0"/>
              <a:t>分别通过（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IoC</a:t>
            </a:r>
            <a:r>
              <a:rPr lang="zh-CN" altLang="en-US" sz="2000" dirty="0"/>
              <a:t>和（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UserService</a:t>
            </a:r>
            <a:r>
              <a:rPr lang="zh-CN" altLang="en-US" sz="2000" dirty="0"/>
              <a:t>依赖注入（不限方法名）来实现</a:t>
            </a:r>
            <a:r>
              <a:rPr lang="en-US" altLang="zh-CN" sz="2000" dirty="0"/>
              <a:t>said</a:t>
            </a:r>
            <a:r>
              <a:rPr lang="zh-CN" altLang="en-US" sz="2000" dirty="0"/>
              <a:t>（）方法。</a:t>
            </a:r>
            <a:endParaRPr lang="zh-CN" altLang="en-US" sz="2000" dirty="0"/>
          </a:p>
          <a:p>
            <a:r>
              <a:rPr lang="zh-CN" altLang="en-US" sz="2000" dirty="0"/>
              <a:t>要求上交：</a:t>
            </a:r>
            <a:endParaRPr lang="zh-CN" altLang="en-US" sz="2000" dirty="0"/>
          </a:p>
          <a:p>
            <a:r>
              <a:rPr lang="en-US" altLang="zh-CN" sz="2000" dirty="0"/>
              <a:t>TestAPP.java</a:t>
            </a:r>
            <a:r>
              <a:rPr lang="zh-CN" altLang="en-US" sz="2000" dirty="0"/>
              <a:t>文件和</a:t>
            </a:r>
            <a:r>
              <a:rPr lang="en-US" altLang="zh-CN" sz="2000" dirty="0"/>
              <a:t>Console</a:t>
            </a:r>
            <a:r>
              <a:rPr lang="zh-CN" altLang="en-US" sz="2000" dirty="0"/>
              <a:t>截图</a:t>
            </a:r>
            <a:endParaRPr lang="zh-CN" altLang="en-US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4 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依赖</a:t>
            </a:r>
            <a:r>
              <a:rPr lang="zh-CN" b="1" kern="1200">
                <a:latin typeface="+mj-lt"/>
                <a:ea typeface="+mj-ea"/>
                <a:cs typeface="+mj-cs"/>
              </a:rPr>
              <a:t>注入</a:t>
            </a:r>
            <a:endParaRPr lang="zh-CN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Spring</a:t>
            </a:r>
            <a:r>
              <a:rPr lang="zh-CN" altLang="en-US">
                <a:sym typeface="+mn-ea"/>
              </a:rPr>
              <a:t>的基本知识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1 </a:t>
            </a:r>
            <a:r>
              <a:rPr lang="zh-CN" altLang="en-US" sz="2400" dirty="0"/>
              <a:t>什么是</a:t>
            </a:r>
            <a:r>
              <a:rPr lang="en-US" altLang="zh-CN" sz="2400" dirty="0"/>
              <a:t>Spring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r>
              <a:rPr lang="en-US" altLang="zh-CN" sz="2400" dirty="0">
                <a:sym typeface="+mn-ea"/>
              </a:rPr>
              <a:t>Spring</a:t>
            </a:r>
            <a:r>
              <a:rPr lang="zh-CN" altLang="en-US" sz="2400" dirty="0">
                <a:sym typeface="+mn-ea"/>
              </a:rPr>
              <a:t>是分层的</a:t>
            </a:r>
            <a:r>
              <a:rPr lang="en-US" altLang="zh-CN" sz="2400" dirty="0">
                <a:sym typeface="+mn-ea"/>
              </a:rPr>
              <a:t>JavaSE/EE full-stack</a:t>
            </a:r>
            <a:r>
              <a:rPr lang="zh-CN" altLang="en-US" sz="2400" dirty="0">
                <a:sym typeface="+mn-ea"/>
              </a:rPr>
              <a:t>轻量级开源框架。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Spring</a:t>
            </a:r>
            <a:r>
              <a:rPr lang="zh-CN" altLang="en-US" sz="2400" dirty="0">
                <a:sym typeface="+mn-ea"/>
              </a:rPr>
              <a:t>以</a:t>
            </a:r>
            <a:r>
              <a:rPr lang="en-US" altLang="zh-CN" sz="2400" dirty="0">
                <a:sym typeface="+mn-ea"/>
              </a:rPr>
              <a:t>IoC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inverse of Control</a:t>
            </a:r>
            <a:r>
              <a:rPr lang="zh-CN" altLang="en-US" sz="2400" dirty="0">
                <a:sym typeface="+mn-ea"/>
              </a:rPr>
              <a:t>，控制反转）和</a:t>
            </a:r>
            <a:r>
              <a:rPr lang="en-US" altLang="zh-CN" sz="2400" dirty="0">
                <a:sym typeface="+mn-ea"/>
              </a:rPr>
              <a:t>AOP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Aspect Oriented Programming</a:t>
            </a:r>
            <a:r>
              <a:rPr lang="zh-CN" altLang="en-US" sz="2400" dirty="0">
                <a:sym typeface="+mn-ea"/>
              </a:rPr>
              <a:t>，面向切面编程）为内核，使用基本的</a:t>
            </a:r>
            <a:r>
              <a:rPr lang="en-US" altLang="zh-CN" sz="2400" dirty="0">
                <a:sym typeface="+mn-ea"/>
              </a:rPr>
              <a:t>JavaBean</a:t>
            </a:r>
            <a:r>
              <a:rPr lang="zh-CN" altLang="en-US" sz="2400" dirty="0">
                <a:sym typeface="+mn-ea"/>
              </a:rPr>
              <a:t>来替代</a:t>
            </a:r>
            <a:r>
              <a:rPr lang="en-US" altLang="zh-CN" sz="2400" dirty="0">
                <a:sym typeface="+mn-ea"/>
              </a:rPr>
              <a:t>EJB</a:t>
            </a:r>
            <a:r>
              <a:rPr lang="zh-CN" altLang="en-US" sz="2400" dirty="0">
                <a:sym typeface="+mn-ea"/>
              </a:rPr>
              <a:t>的工作。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Spring </a:t>
            </a:r>
            <a:r>
              <a:rPr lang="zh-CN" altLang="en-US" sz="2400" dirty="0">
                <a:sym typeface="+mn-ea"/>
              </a:rPr>
              <a:t>常分为三层：表示层（</a:t>
            </a:r>
            <a:r>
              <a:rPr lang="en-US" altLang="zh-CN" sz="2400" dirty="0">
                <a:sym typeface="+mn-ea"/>
              </a:rPr>
              <a:t>web</a:t>
            </a:r>
            <a:r>
              <a:rPr lang="zh-CN" altLang="en-US" sz="2400" dirty="0">
                <a:sym typeface="+mn-ea"/>
              </a:rPr>
              <a:t>）、业务逻辑层（</a:t>
            </a:r>
            <a:r>
              <a:rPr lang="en-US" altLang="zh-CN" sz="2400" dirty="0">
                <a:sym typeface="+mn-ea"/>
              </a:rPr>
              <a:t>service</a:t>
            </a:r>
            <a:r>
              <a:rPr lang="zh-CN" altLang="en-US" sz="2400" dirty="0">
                <a:sym typeface="+mn-ea"/>
              </a:rPr>
              <a:t>）和持久层（</a:t>
            </a:r>
            <a:r>
              <a:rPr lang="en-US" altLang="zh-CN" sz="2400" dirty="0">
                <a:sym typeface="+mn-ea"/>
              </a:rPr>
              <a:t>dao</a:t>
            </a:r>
            <a:r>
              <a:rPr lang="zh-CN" altLang="en-US" sz="2400" dirty="0">
                <a:sym typeface="+mn-ea"/>
              </a:rPr>
              <a:t>）。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web</a:t>
            </a:r>
            <a:r>
              <a:rPr lang="zh-CN" altLang="en-US" sz="2400" dirty="0">
                <a:sym typeface="+mn-ea"/>
              </a:rPr>
              <a:t>：与</a:t>
            </a:r>
            <a:r>
              <a:rPr lang="en-US" altLang="zh-CN" sz="2400" dirty="0">
                <a:sym typeface="+mn-ea"/>
              </a:rPr>
              <a:t>struts2</a:t>
            </a:r>
            <a:r>
              <a:rPr lang="zh-CN" altLang="en-US" sz="2400" dirty="0">
                <a:sym typeface="+mn-ea"/>
              </a:rPr>
              <a:t>等</a:t>
            </a:r>
            <a:r>
              <a:rPr lang="en-US" altLang="zh-CN" sz="2400" dirty="0">
                <a:sym typeface="+mn-ea"/>
              </a:rPr>
              <a:t>MVC</a:t>
            </a:r>
            <a:r>
              <a:rPr lang="zh-CN" altLang="en-US" sz="2400" dirty="0">
                <a:sym typeface="+mn-ea"/>
              </a:rPr>
              <a:t>框架的整合。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service</a:t>
            </a:r>
            <a:r>
              <a:rPr lang="zh-CN" altLang="en-US" sz="2400" dirty="0">
                <a:sym typeface="+mn-ea"/>
              </a:rPr>
              <a:t>：管理事务，记录日志。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dao</a:t>
            </a:r>
            <a:r>
              <a:rPr lang="zh-CN" altLang="en-US" sz="2400" dirty="0">
                <a:sym typeface="+mn-ea"/>
              </a:rPr>
              <a:t>：整合</a:t>
            </a:r>
            <a:r>
              <a:rPr lang="en-US" altLang="zh-CN" sz="2400" dirty="0">
                <a:sym typeface="+mn-ea"/>
              </a:rPr>
              <a:t>Hibernate</a:t>
            </a:r>
            <a:r>
              <a:rPr lang="zh-CN" altLang="en-US" sz="2400" dirty="0">
                <a:sym typeface="+mn-ea"/>
              </a:rPr>
              <a:t>等</a:t>
            </a:r>
            <a:r>
              <a:rPr lang="en-US" altLang="zh-CN" sz="2400" dirty="0">
                <a:sym typeface="+mn-ea"/>
              </a:rPr>
              <a:t>JDBC</a:t>
            </a:r>
            <a:r>
              <a:rPr lang="zh-CN" altLang="en-US" sz="2400" dirty="0">
                <a:sym typeface="+mn-ea"/>
              </a:rPr>
              <a:t>技术。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Spring</a:t>
            </a:r>
            <a:r>
              <a:rPr lang="zh-CN" altLang="en-US">
                <a:sym typeface="+mn-ea"/>
              </a:rPr>
              <a:t>的基本知识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2 Spring</a:t>
            </a:r>
            <a:r>
              <a:rPr lang="zh-CN" altLang="en-US" sz="2400" dirty="0">
                <a:sym typeface="+mn-ea"/>
              </a:rPr>
              <a:t>的有限：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方便解耦，简化开发。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支持</a:t>
            </a:r>
            <a:r>
              <a:rPr lang="en-US" altLang="zh-CN" sz="2400" dirty="0">
                <a:sym typeface="+mn-ea"/>
              </a:rPr>
              <a:t>AOP</a:t>
            </a:r>
            <a:r>
              <a:rPr lang="zh-CN" altLang="en-US" sz="2400" dirty="0">
                <a:sym typeface="+mn-ea"/>
              </a:rPr>
              <a:t>编程。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支持声明式服务。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方便程序测试。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方便集成各种优秀框架。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降低</a:t>
            </a:r>
            <a:r>
              <a:rPr lang="en-US" altLang="zh-CN" sz="2400" dirty="0">
                <a:sym typeface="+mn-ea"/>
              </a:rPr>
              <a:t>Java EE API</a:t>
            </a:r>
            <a:r>
              <a:rPr lang="zh-CN" altLang="en-US" sz="2400" dirty="0">
                <a:sym typeface="+mn-ea"/>
              </a:rPr>
              <a:t>的使用难度。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Spring</a:t>
            </a:r>
            <a:r>
              <a:rPr lang="zh-CN" altLang="en-US">
                <a:sym typeface="+mn-ea"/>
              </a:rPr>
              <a:t>的基本知识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3 Spring</a:t>
            </a:r>
            <a:r>
              <a:rPr lang="zh-CN" altLang="en-US" sz="2400" dirty="0">
                <a:sym typeface="+mn-ea"/>
              </a:rPr>
              <a:t>的体系结构：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040" y="1823085"/>
            <a:ext cx="6282690" cy="4712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Spring</a:t>
            </a:r>
            <a:r>
              <a:rPr lang="zh-CN" altLang="en-US">
                <a:sym typeface="+mn-ea"/>
              </a:rPr>
              <a:t>的基本知识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1</a:t>
            </a:r>
            <a:r>
              <a:rPr lang="zh-CN" sz="2400" dirty="0"/>
              <a:t>）</a:t>
            </a:r>
            <a:r>
              <a:rPr lang="en-US" altLang="zh-CN" sz="2400" dirty="0"/>
              <a:t>Core Container</a:t>
            </a:r>
            <a:r>
              <a:rPr lang="zh-CN" altLang="en-US" sz="2400" dirty="0"/>
              <a:t>（核心容器）：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核心容器是其他模块建立的基础，由数个模块组成：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Beans</a:t>
            </a:r>
            <a:r>
              <a:rPr lang="zh-CN" altLang="en-US" sz="2400" dirty="0">
                <a:sym typeface="+mn-ea"/>
              </a:rPr>
              <a:t>模块：提供</a:t>
            </a:r>
            <a:r>
              <a:rPr lang="en-US" altLang="zh-CN" sz="2400" dirty="0">
                <a:sym typeface="+mn-ea"/>
              </a:rPr>
              <a:t>BeanFactory</a:t>
            </a:r>
            <a:r>
              <a:rPr lang="zh-CN" altLang="en-US" sz="2400" dirty="0">
                <a:sym typeface="+mn-ea"/>
              </a:rPr>
              <a:t>，管理对象即为</a:t>
            </a:r>
            <a:r>
              <a:rPr lang="en-US" altLang="zh-CN" sz="2400" dirty="0">
                <a:sym typeface="+mn-ea"/>
              </a:rPr>
              <a:t>Bean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Core</a:t>
            </a:r>
            <a:r>
              <a:rPr lang="zh-CN" altLang="en-US" sz="2400" dirty="0">
                <a:sym typeface="+mn-ea"/>
              </a:rPr>
              <a:t>核心模块：提供</a:t>
            </a:r>
            <a:r>
              <a:rPr lang="en-US" altLang="zh-CN" sz="2400" dirty="0">
                <a:sym typeface="+mn-ea"/>
              </a:rPr>
              <a:t>Spring</a:t>
            </a:r>
            <a:r>
              <a:rPr lang="zh-CN" altLang="en-US" sz="2400" dirty="0">
                <a:sym typeface="+mn-ea"/>
              </a:rPr>
              <a:t>框架的基本组成部分，包括</a:t>
            </a:r>
            <a:r>
              <a:rPr lang="en-US" altLang="zh-CN" sz="2400" dirty="0">
                <a:sym typeface="+mn-ea"/>
              </a:rPr>
              <a:t>IoC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DI</a:t>
            </a:r>
            <a:r>
              <a:rPr lang="zh-CN" altLang="en-US" sz="2400" dirty="0">
                <a:sym typeface="+mn-ea"/>
              </a:rPr>
              <a:t>功能。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Context</a:t>
            </a:r>
            <a:r>
              <a:rPr lang="zh-CN" altLang="en-US" sz="2400" dirty="0">
                <a:sym typeface="+mn-ea"/>
              </a:rPr>
              <a:t>上下文模块：访问定义和配置任何对象的媒介。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Language</a:t>
            </a:r>
            <a:r>
              <a:rPr lang="zh-CN" altLang="en-US" sz="2400" dirty="0">
                <a:sym typeface="+mn-ea"/>
              </a:rPr>
              <a:t>模块：运行时查询和操作对象图的表达式语言。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Spring</a:t>
            </a:r>
            <a:r>
              <a:rPr lang="zh-CN" altLang="en-US">
                <a:sym typeface="+mn-ea"/>
              </a:rPr>
              <a:t>的基本知识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sz="2400" dirty="0"/>
              <a:t>2</a:t>
            </a:r>
            <a:r>
              <a:rPr lang="zh-CN" altLang="en-US" sz="2400" dirty="0"/>
              <a:t>）数据访问/集成模块：</a:t>
            </a:r>
            <a:endParaRPr lang="zh-CN" altLang="en-US" sz="2400" dirty="0"/>
          </a:p>
          <a:p>
            <a:r>
              <a:rPr lang="zh-CN" altLang="en-US" sz="2000" dirty="0"/>
              <a:t>数据访问/集成层由JDBC，ORM，OXM，JMS和</a:t>
            </a:r>
            <a:r>
              <a:rPr lang="en-US" altLang="zh-CN" sz="2000" dirty="0"/>
              <a:t>Transaction</a:t>
            </a:r>
            <a:r>
              <a:rPr lang="zh-CN" altLang="en-US" sz="2000" dirty="0"/>
              <a:t>模块组成。</a:t>
            </a:r>
            <a:endParaRPr lang="zh-CN" altLang="en-US" sz="1800" dirty="0"/>
          </a:p>
          <a:p>
            <a:r>
              <a:rPr lang="zh-CN" altLang="en-US" sz="2000" dirty="0"/>
              <a:t>jdbc模块：提供了一个JDBC抽象层，无需对繁琐的JDBC编码和数据库供应商特定的错误代码进行解析。</a:t>
            </a:r>
            <a:endParaRPr lang="zh-CN" altLang="en-US" sz="1800" dirty="0"/>
          </a:p>
          <a:p>
            <a:r>
              <a:rPr lang="zh-CN" altLang="en-US" sz="2000" dirty="0"/>
              <a:t>orm模块：为流行的对象关系映射 API提供集成层 ，包括JPA， JDO和Hibernate。。</a:t>
            </a:r>
            <a:endParaRPr lang="zh-CN" altLang="en-US" sz="2000" dirty="0"/>
          </a:p>
          <a:p>
            <a:endParaRPr lang="zh-CN" altLang="en-US" sz="1800" dirty="0"/>
          </a:p>
          <a:p>
            <a:r>
              <a:rPr lang="zh-CN" altLang="en-US" sz="2000" dirty="0"/>
              <a:t>oxm模块：提供了一个支持Object / XML映射实现（如JAXB，Castor，XMLBeans，JiBX和XStream）的抽象层。</a:t>
            </a:r>
            <a:endParaRPr lang="zh-CN" altLang="en-US" sz="2000" dirty="0"/>
          </a:p>
          <a:p>
            <a:endParaRPr lang="zh-CN" altLang="en-US" sz="1800" dirty="0"/>
          </a:p>
          <a:p>
            <a:r>
              <a:rPr lang="zh-CN" altLang="en-US" sz="2000" dirty="0"/>
              <a:t>jms模块：Java消息服务，包含用于生成和消费消息的功能。从Spring Framework 4.1开始，它提供了与spring-messaging模块的集成 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transaction</a:t>
            </a:r>
            <a:r>
              <a:rPr lang="zh-CN" altLang="en-US" sz="2000" dirty="0"/>
              <a:t>模块：为编程和声明式事务管理提供特殊接口。</a:t>
            </a:r>
            <a:endParaRPr lang="zh-CN" altLang="en-US" sz="2000" dirty="0"/>
          </a:p>
          <a:p>
            <a:endParaRPr lang="zh-CN" altLang="en-US" sz="18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400" dirty="0">
              <a:sym typeface="+mn-ea"/>
            </a:endParaRPr>
          </a:p>
          <a:p>
            <a:endParaRPr lang="zh-CN" altLang="en-US" sz="1200" dirty="0">
              <a:sym typeface="+mn-ea"/>
            </a:endParaRPr>
          </a:p>
          <a:p>
            <a:endParaRPr lang="zh-CN" altLang="en-US" sz="1000" dirty="0">
              <a:sym typeface="+mn-ea"/>
            </a:endParaRPr>
          </a:p>
          <a:p>
            <a:pPr marL="0" indent="0">
              <a:buNone/>
            </a:pPr>
            <a:endParaRPr lang="zh-CN" altLang="en-US" sz="900" dirty="0">
              <a:sym typeface="+mn-ea"/>
            </a:endParaRPr>
          </a:p>
          <a:p>
            <a:endParaRPr lang="zh-CN" altLang="en-US" sz="9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Spring</a:t>
            </a:r>
            <a:r>
              <a:rPr lang="zh-CN" altLang="en-US">
                <a:sym typeface="+mn-ea"/>
              </a:rPr>
              <a:t>的基本知识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3</a:t>
            </a:r>
            <a:r>
              <a:rPr lang="zh-CN" sz="2400" dirty="0"/>
              <a:t>）</a:t>
            </a:r>
            <a:r>
              <a:rPr lang="en-US" sz="2400" dirty="0"/>
              <a:t>web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r>
              <a:rPr lang="zh-CN" altLang="en-US" sz="2000" dirty="0">
                <a:sym typeface="+mn-ea"/>
              </a:rPr>
              <a:t>网络层由spring-web，spring-webmvc，spring-websocket，和spring-webmvc-portlet模块组成。</a:t>
            </a:r>
            <a:endParaRPr lang="zh-CN" altLang="en-US" sz="2000" dirty="0">
              <a:sym typeface="+mn-ea"/>
            </a:endParaRPr>
          </a:p>
          <a:p>
            <a:endParaRPr lang="zh-CN" altLang="en-US" sz="18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web模块：提供基本的面向Web的集成功能，例如多部分文件上传功能、Servlet侦听器和面向Web的应用程序上下文初始化IoC容器。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spring-webmvc模块（也称Servlet模块）：包含用于Web应用程序的Spring的模型视图控制器（MVC）和REST Web Services实现。Spring的MVC框架提供了领域模型代码和Web表单之间的清晰分离，并与Spring Framework的所有其他功能集成。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S</a:t>
            </a:r>
            <a:r>
              <a:rPr lang="en-US" altLang="zh-CN" sz="2000" dirty="0">
                <a:sym typeface="+mn-ea"/>
              </a:rPr>
              <a:t>truts</a:t>
            </a:r>
            <a:r>
              <a:rPr lang="zh-CN" altLang="en-US" sz="2000" dirty="0">
                <a:sym typeface="+mn-ea"/>
              </a:rPr>
              <a:t>模块：集成经典的</a:t>
            </a:r>
            <a:r>
              <a:rPr lang="en-US" altLang="zh-CN" sz="2000" dirty="0">
                <a:sym typeface="+mn-ea"/>
              </a:rPr>
              <a:t>Struts Web</a:t>
            </a:r>
            <a:r>
              <a:rPr lang="zh-CN" altLang="en-US" sz="2000" dirty="0">
                <a:sym typeface="+mn-ea"/>
              </a:rPr>
              <a:t>层。</a:t>
            </a:r>
            <a:endParaRPr lang="zh-CN" altLang="en-US" sz="2000" dirty="0">
              <a:sym typeface="+mn-ea"/>
            </a:endParaRPr>
          </a:p>
          <a:p>
            <a:endParaRPr lang="zh-CN" altLang="en-US" sz="18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spring-webmvc-portlet模块（也称为Web-Portlet模块）：提供了要在Portlet环境中使用的MVC实现，并且反映了基于Servlet的spring-webmvc模块的功能</a:t>
            </a:r>
            <a:endParaRPr lang="zh-CN" altLang="en-US" sz="20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Spring</a:t>
            </a:r>
            <a:r>
              <a:rPr lang="zh-CN" altLang="en-US">
                <a:sym typeface="+mn-ea"/>
              </a:rPr>
              <a:t>的基本知识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4</a:t>
            </a:r>
            <a:r>
              <a:rPr lang="zh-CN" sz="2400" dirty="0"/>
              <a:t>）其他模块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r>
              <a:rPr lang="en-US" sz="2400" dirty="0">
                <a:sym typeface="+mn-ea"/>
              </a:rPr>
              <a:t>AOP</a:t>
            </a:r>
            <a:r>
              <a:rPr lang="zh-CN" altLang="en-US" sz="2400" dirty="0">
                <a:sym typeface="+mn-ea"/>
              </a:rPr>
              <a:t>模块：通过面向切面编程实现，将代码进行功能分离。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Aspect</a:t>
            </a:r>
            <a:r>
              <a:rPr lang="zh-CN" altLang="en-US" sz="2400" dirty="0">
                <a:sym typeface="+mn-ea"/>
              </a:rPr>
              <a:t>模块：与</a:t>
            </a:r>
            <a:r>
              <a:rPr lang="en-US" altLang="zh-CN" sz="2400" dirty="0">
                <a:sym typeface="+mn-ea"/>
              </a:rPr>
              <a:t>AspecrJ</a:t>
            </a:r>
            <a:r>
              <a:rPr lang="zh-CN" altLang="en-US" sz="2400" dirty="0">
                <a:sym typeface="+mn-ea"/>
              </a:rPr>
              <a:t>集成，是一个强大的</a:t>
            </a:r>
            <a:r>
              <a:rPr lang="en-US" altLang="zh-CN" sz="2400" dirty="0">
                <a:sym typeface="+mn-ea"/>
              </a:rPr>
              <a:t>AOP</a:t>
            </a:r>
            <a:r>
              <a:rPr lang="zh-CN" altLang="en-US" sz="2400" dirty="0">
                <a:sym typeface="+mn-ea"/>
              </a:rPr>
              <a:t>框架。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Instrumentation</a:t>
            </a:r>
            <a:r>
              <a:rPr lang="zh-CN" altLang="en-US" sz="2400" dirty="0">
                <a:sym typeface="+mn-ea"/>
              </a:rPr>
              <a:t>模块：通过类工具和类加载器的实现。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测试模块：类似</a:t>
            </a:r>
            <a:r>
              <a:rPr lang="en-US" altLang="zh-CN" sz="2400" dirty="0">
                <a:sym typeface="+mn-ea"/>
              </a:rPr>
              <a:t>Junit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4714</Words>
  <Application>WPS 演示</Application>
  <PresentationFormat>自定义</PresentationFormat>
  <Paragraphs>295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Wingdings</vt:lpstr>
      <vt:lpstr>Calibri Light</vt:lpstr>
      <vt:lpstr>微软雅黑</vt:lpstr>
      <vt:lpstr>Arial Unicode MS</vt:lpstr>
      <vt:lpstr>Office 主题</vt:lpstr>
      <vt:lpstr>自定义设计方案</vt:lpstr>
      <vt:lpstr>1_自定义设计方案</vt:lpstr>
      <vt:lpstr>2_自定义设计方案</vt:lpstr>
      <vt:lpstr>3_自定义设计方案</vt:lpstr>
      <vt:lpstr>1 Spring的基本应用</vt:lpstr>
      <vt:lpstr>1 Spring的基本知识</vt:lpstr>
      <vt:lpstr>1 Spring的基本知识</vt:lpstr>
      <vt:lpstr>1 Spring的基本知识</vt:lpstr>
      <vt:lpstr>1 Spring的基本知识</vt:lpstr>
      <vt:lpstr>1 Spring的基本知识</vt:lpstr>
      <vt:lpstr>1 Spring的基本知识</vt:lpstr>
      <vt:lpstr>1 Spring的基本知识</vt:lpstr>
      <vt:lpstr>1 Spring的基本知识</vt:lpstr>
      <vt:lpstr>1 Spring的基本知识</vt:lpstr>
      <vt:lpstr>2 Spring的IoC容器</vt:lpstr>
      <vt:lpstr>2Spring的IoC容器</vt:lpstr>
      <vt:lpstr>2Spring的IoC容器</vt:lpstr>
      <vt:lpstr>3 第一个Spring程序</vt:lpstr>
      <vt:lpstr>3 第一个Spring程序</vt:lpstr>
      <vt:lpstr>3 第一个Spring程序</vt:lpstr>
      <vt:lpstr>3 第一个Spring程序</vt:lpstr>
      <vt:lpstr>3 第一个Spring程序</vt:lpstr>
      <vt:lpstr>3 第一个Spring程序</vt:lpstr>
      <vt:lpstr>3 第一个Spring程序</vt:lpstr>
      <vt:lpstr>3 第一个Spring程序</vt:lpstr>
      <vt:lpstr>3 第一个Spring程序</vt:lpstr>
      <vt:lpstr>4 依赖注入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zkxshg</cp:lastModifiedBy>
  <cp:revision>384</cp:revision>
  <dcterms:created xsi:type="dcterms:W3CDTF">2017-09-17T03:31:00Z</dcterms:created>
  <dcterms:modified xsi:type="dcterms:W3CDTF">2018-05-22T17:08:22Z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