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8" r:id="rId5"/>
    <p:sldMasterId id="2147483669" r:id="rId6"/>
  </p:sldMasterIdLst>
  <p:notesMasterIdLst>
    <p:notesMasterId r:id="rId39"/>
  </p:notesMasterIdLst>
  <p:sldIdLst>
    <p:sldId id="286" r:id="rId7"/>
    <p:sldId id="457" r:id="rId8"/>
    <p:sldId id="474" r:id="rId9"/>
    <p:sldId id="530" r:id="rId10"/>
    <p:sldId id="531" r:id="rId11"/>
    <p:sldId id="532" r:id="rId12"/>
    <p:sldId id="479" r:id="rId13"/>
    <p:sldId id="486" r:id="rId14"/>
    <p:sldId id="535" r:id="rId15"/>
    <p:sldId id="536" r:id="rId16"/>
    <p:sldId id="537" r:id="rId17"/>
    <p:sldId id="538" r:id="rId18"/>
    <p:sldId id="540" r:id="rId19"/>
    <p:sldId id="541" r:id="rId20"/>
    <p:sldId id="543" r:id="rId21"/>
    <p:sldId id="542" r:id="rId22"/>
    <p:sldId id="548" r:id="rId23"/>
    <p:sldId id="489" r:id="rId24"/>
    <p:sldId id="503" r:id="rId25"/>
    <p:sldId id="544" r:id="rId26"/>
    <p:sldId id="545" r:id="rId27"/>
    <p:sldId id="518" r:id="rId28"/>
    <p:sldId id="519" r:id="rId29"/>
    <p:sldId id="549" r:id="rId30"/>
    <p:sldId id="551" r:id="rId31"/>
    <p:sldId id="552" r:id="rId32"/>
    <p:sldId id="556" r:id="rId33"/>
    <p:sldId id="557" r:id="rId34"/>
    <p:sldId id="558" r:id="rId35"/>
    <p:sldId id="561" r:id="rId36"/>
    <p:sldId id="559" r:id="rId37"/>
    <p:sldId id="560" r:id="rId38"/>
    <p:sldId id="562" r:id="rId40"/>
    <p:sldId id="563" r:id="rId41"/>
    <p:sldId id="564" r:id="rId42"/>
    <p:sldId id="565" r:id="rId43"/>
    <p:sldId id="566" r:id="rId44"/>
    <p:sldId id="567" r:id="rId45"/>
    <p:sldId id="568" r:id="rId46"/>
    <p:sldId id="569" r:id="rId47"/>
    <p:sldId id="570" r:id="rId48"/>
    <p:sldId id="572" r:id="rId49"/>
    <p:sldId id="290" r:id="rId50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092"/>
        <p:guide pos="2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43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3002" y="1432002"/>
            <a:ext cx="6873608" cy="386640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961" y="5513207"/>
            <a:ext cx="5887689" cy="45108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43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77845" y="2452370"/>
            <a:ext cx="8449310" cy="1505585"/>
          </a:xfrm>
        </p:spPr>
        <p:txBody>
          <a:bodyPr anchor="b"/>
          <a:lstStyle>
            <a:lvl1pPr algn="l">
              <a:defRPr sz="4800"/>
            </a:lvl1pPr>
          </a:lstStyle>
          <a:p>
            <a:pPr fontAlgn="auto"/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单击添加标题字号：</a:t>
            </a:r>
            <a:r>
              <a:rPr lang="en-US" altLang="zh-CN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48</a:t>
            </a:r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宋体加粗 白色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单击添加文字 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36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号宋体加粗 黑色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1109345"/>
            <a:ext cx="4165600" cy="948055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1103630"/>
            <a:ext cx="6172200" cy="4757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55090"/>
            <a:ext cx="2628900" cy="4822190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67790"/>
            <a:ext cx="7734300" cy="3844290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1092200"/>
            <a:ext cx="10515600" cy="415861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文本框 5"/>
          <p:cNvSpPr txBox="1"/>
          <p:nvPr userDrawn="1"/>
        </p:nvSpPr>
        <p:spPr>
          <a:xfrm>
            <a:off x="5767388" y="2611438"/>
            <a:ext cx="2157412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4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谢 谢！</a:t>
            </a:r>
            <a:endParaRPr lang="zh-CN" altLang="en-US" sz="48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文本框 4"/>
          <p:cNvSpPr txBox="1"/>
          <p:nvPr userDrawn="1"/>
        </p:nvSpPr>
        <p:spPr>
          <a:xfrm>
            <a:off x="1714500" y="2092325"/>
            <a:ext cx="1106488" cy="23907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sz="6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  录</a:t>
            </a:r>
            <a:endParaRPr lang="zh-CN" altLang="en-US" sz="6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879850" y="1390015"/>
            <a:ext cx="8042275" cy="3930015"/>
          </a:xfrm>
        </p:spPr>
        <p:txBody>
          <a:bodyPr vert="horz"/>
          <a:lstStyle>
            <a:lvl1pPr indent="-446405" eaLnBrk="1" fontAlgn="auto" latinLnBrk="0" hangingPunct="1">
              <a:lnSpc>
                <a:spcPts val="5000"/>
              </a:lnSpc>
              <a:defRPr/>
            </a:lvl1pPr>
          </a:lstStyle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029" name="图片 6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-9525"/>
            <a:ext cx="674687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图片 7" descr="图片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-9525"/>
            <a:ext cx="10636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8" descr="图片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650" y="-9525"/>
            <a:ext cx="956945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3227388" y="2466975"/>
            <a:ext cx="7704137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单击添加标题字号：</a:t>
            </a:r>
            <a:r>
              <a:rPr lang="en-US" altLang="zh-CN" dirty="0"/>
              <a:t>48</a:t>
            </a:r>
            <a:r>
              <a:rPr lang="zh-CN" altLang="en-US" dirty="0"/>
              <a:t>宋体加粗 白色</a:t>
            </a:r>
            <a:endParaRPr lang="zh-CN" altLang="en-US"/>
          </a:p>
        </p:txBody>
      </p:sp>
      <p:sp>
        <p:nvSpPr>
          <p:cNvPr id="1033" name="文本框 10"/>
          <p:cNvSpPr txBox="1"/>
          <p:nvPr/>
        </p:nvSpPr>
        <p:spPr>
          <a:xfrm>
            <a:off x="8770938" y="5872163"/>
            <a:ext cx="25828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讲师：</a:t>
            </a:r>
            <a:endParaRPr lang="zh-CN" altLang="en-US" sz="24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6027738"/>
            <a:ext cx="3587750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4281488"/>
            <a:ext cx="3587750" cy="174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-9525"/>
            <a:ext cx="3587750" cy="431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文本占位符 2"/>
          <p:cNvSpPr>
            <a:spLocks noGrp="1"/>
          </p:cNvSpPr>
          <p:nvPr>
            <p:ph type="body"/>
          </p:nvPr>
        </p:nvSpPr>
        <p:spPr>
          <a:xfrm>
            <a:off x="3730625" y="1279525"/>
            <a:ext cx="7877175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endParaRPr lang="zh-CN" altLang="en-US"/>
          </a:p>
          <a:p>
            <a:pPr lvl="1" indent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446405" algn="l" defTabSz="914400" rtl="0" eaLnBrk="1" fontAlgn="auto" latinLnBrk="0" hangingPunct="1">
        <a:lnSpc>
          <a:spcPts val="5000"/>
        </a:lnSpc>
        <a:spcBef>
          <a:spcPts val="1000"/>
        </a:spcBef>
        <a:buClr>
          <a:srgbClr val="FF6600"/>
        </a:buClr>
        <a:buFont typeface="Wingdings" panose="05000000000000000000" charset="0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84350"/>
            <a:ext cx="573088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1784350"/>
            <a:ext cx="1119187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50" y="1784350"/>
            <a:ext cx="8788400" cy="307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标题占位符 1"/>
          <p:cNvSpPr>
            <a:spLocks noGrp="1"/>
          </p:cNvSpPr>
          <p:nvPr>
            <p:ph type="title"/>
          </p:nvPr>
        </p:nvSpPr>
        <p:spPr>
          <a:xfrm>
            <a:off x="3656013" y="2660650"/>
            <a:ext cx="7656512" cy="13271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单击添加标题可选字号：</a:t>
            </a:r>
            <a:r>
              <a:rPr lang="en-US" altLang="zh-CN" dirty="0"/>
              <a:t>40</a:t>
            </a:r>
            <a:r>
              <a:rPr lang="zh-CN" altLang="en-US" dirty="0"/>
              <a:t>号宋体 加粗 白色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87050" y="933450"/>
            <a:ext cx="1500188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7" descr="图片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0" y="936625"/>
            <a:ext cx="24003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8" descr="图片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762" y="933450"/>
            <a:ext cx="8304212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标题占位符 1"/>
          <p:cNvSpPr>
            <a:spLocks noGrp="1"/>
          </p:cNvSpPr>
          <p:nvPr>
            <p:ph type="title"/>
          </p:nvPr>
        </p:nvSpPr>
        <p:spPr>
          <a:xfrm>
            <a:off x="311150" y="246063"/>
            <a:ext cx="9450388" cy="6143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单击添加文字 字号：</a:t>
            </a:r>
            <a:r>
              <a:rPr lang="en-US" altLang="zh-CN"/>
              <a:t>36</a:t>
            </a:r>
            <a:r>
              <a:rPr lang="zh-CN" altLang="en-US"/>
              <a:t>号宋体加粗 黑色</a:t>
            </a:r>
            <a:endParaRPr lang="zh-CN" altLang="en-US"/>
          </a:p>
        </p:txBody>
      </p:sp>
      <p:sp>
        <p:nvSpPr>
          <p:cNvPr id="4102" name="文本占位符 2"/>
          <p:cNvSpPr>
            <a:spLocks noGrp="1"/>
          </p:cNvSpPr>
          <p:nvPr>
            <p:ph type="body"/>
          </p:nvPr>
        </p:nvSpPr>
        <p:spPr>
          <a:xfrm>
            <a:off x="536575" y="1382713"/>
            <a:ext cx="10515600" cy="43513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-9525"/>
            <a:ext cx="8858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0" y="-9525"/>
            <a:ext cx="1485900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8" y="-9525"/>
            <a:ext cx="9658350" cy="68770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ctrTitle"/>
          </p:nvPr>
        </p:nvSpPr>
        <p:spPr>
          <a:xfrm>
            <a:off x="3294698" y="2676208"/>
            <a:ext cx="8448675" cy="1504950"/>
          </a:xfrm>
        </p:spPr>
        <p:txBody>
          <a:bodyPr lIns="91440" tIns="45720" rIns="91440" bIns="45720" anchor="b"/>
          <a:lstStyle/>
          <a:p>
            <a:pPr algn="ctr" defTabSz="914400">
              <a:buNone/>
            </a:pPr>
            <a:r>
              <a:rPr lang="zh-CN" altLang="en-US" kern="1200" dirty="0" smtClean="0">
                <a:latin typeface="+mj-lt"/>
                <a:ea typeface="+mj-ea"/>
                <a:cs typeface="+mj-cs"/>
              </a:rPr>
              <a:t>二、</a:t>
            </a:r>
            <a:r>
              <a:rPr lang="en-US" kern="1200" dirty="0" smtClean="0">
                <a:latin typeface="+mj-lt"/>
                <a:ea typeface="+mj-ea"/>
                <a:cs typeface="+mj-cs"/>
              </a:rPr>
              <a:t> Spring</a:t>
            </a:r>
            <a:r>
              <a:rPr lang="zh-CN" altLang="en-US" kern="1200" dirty="0" smtClean="0">
                <a:latin typeface="+mj-lt"/>
                <a:ea typeface="+mj-ea"/>
                <a:cs typeface="+mj-cs"/>
              </a:rPr>
              <a:t>中</a:t>
            </a:r>
            <a:r>
              <a:rPr lang="en-US" kern="1200" dirty="0" smtClean="0">
                <a:latin typeface="+mj-lt"/>
                <a:ea typeface="+mj-ea"/>
                <a:cs typeface="+mj-cs"/>
              </a:rPr>
              <a:t>的</a:t>
            </a:r>
            <a:r>
              <a:rPr lang="en-US" altLang="zh-CN" kern="1200" dirty="0" smtClean="0">
                <a:latin typeface="+mj-lt"/>
                <a:ea typeface="+mj-ea"/>
                <a:cs typeface="+mj-cs"/>
              </a:rPr>
              <a:t>bean</a:t>
            </a:r>
            <a:endParaRPr lang="en-US" altLang="zh-CN" kern="12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Bean的实例化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）新建测试类</a:t>
            </a:r>
            <a:r>
              <a:rPr lang="en-US" altLang="zh-CN" sz="2000" dirty="0"/>
              <a:t>InstanceTest1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public class InstanceTest1 {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@Test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public void demo01(){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//相当于从 类路径(src)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String xmlPath = "cn/itcast/instance/constructor/beans1.xml";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//ApplicationContext在加载配置文件时，对bean进行实例化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ApplicationContext applicationContext = new ClassPathXmlApplicationContext(xmlPath);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	System.out.println(applicationContext.getBean("bean1"));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0" y="5241290"/>
            <a:ext cx="6200775" cy="1202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Bean的实例化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3 </a:t>
            </a:r>
            <a:r>
              <a:rPr lang="zh-CN" altLang="en-US" sz="2000" dirty="0"/>
              <a:t>静态工厂方式实例化：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）新建空白类</a:t>
            </a:r>
            <a:r>
              <a:rPr lang="en-US" altLang="zh-CN" sz="2000" dirty="0"/>
              <a:t>Bean2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）创建</a:t>
            </a:r>
            <a:r>
              <a:rPr lang="en-US" altLang="zh-CN" sz="2000" dirty="0"/>
              <a:t>MyBean2Factory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package cn.itcast.instance.static_factory;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public class MyBean2Factory {	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//使用自己的工厂创建bean实例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static Bean2 createBean(){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return new Bean2();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Bean的实例化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3</a:t>
            </a:r>
            <a:r>
              <a:rPr lang="zh-CN" sz="2000" dirty="0"/>
              <a:t>）新建配置文件</a:t>
            </a:r>
            <a:r>
              <a:rPr lang="en-US" altLang="zh-CN" sz="2000" dirty="0"/>
              <a:t>beans2.xml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&lt;?xml version="1.0" encoding="UTF-8"?&gt;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&lt;beans xmlns="http://www.springframework.org/schema/beans"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xmlns:xsi="http://www.w3.org/2001/XMLSchema-instance"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xsi:schemaLocation="http://www.springframework.org/schema/beans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http://www.springframework.org/schema/beans/spring-beans.xsd"&gt;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&lt;bean</a:t>
            </a:r>
            <a:r>
              <a:rPr lang="zh-CN" altLang="en-US" sz="2000" dirty="0">
                <a:solidFill>
                  <a:srgbClr val="FF0000"/>
                </a:solidFill>
              </a:rPr>
              <a:t> id="bean2"</a:t>
            </a:r>
            <a:r>
              <a:rPr lang="zh-CN" altLang="en-US" sz="2000" dirty="0"/>
              <a:t> class="cn.itcast.instance.static_factory.</a:t>
            </a:r>
            <a:r>
              <a:rPr lang="zh-CN" altLang="en-US" sz="2000" dirty="0">
                <a:solidFill>
                  <a:srgbClr val="FF0000"/>
                </a:solidFill>
              </a:rPr>
              <a:t>MyBean2Factory</a:t>
            </a:r>
            <a:r>
              <a:rPr lang="zh-CN" altLang="en-US" sz="2000" dirty="0"/>
              <a:t>"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</a:t>
            </a:r>
            <a:r>
              <a:rPr lang="zh-CN" altLang="en-US" sz="2000" dirty="0">
                <a:solidFill>
                  <a:srgbClr val="FF0000"/>
                </a:solidFill>
              </a:rPr>
              <a:t>factory-method</a:t>
            </a:r>
            <a:r>
              <a:rPr lang="zh-CN" altLang="en-US" sz="2000" dirty="0"/>
              <a:t>="createBean"&gt;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&lt;/bean&gt;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&lt;/beans&gt;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Bean的实例化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4</a:t>
            </a:r>
            <a:r>
              <a:rPr lang="zh-CN" sz="2000" dirty="0"/>
              <a:t>）创建测试类</a:t>
            </a:r>
            <a:r>
              <a:rPr lang="en-US" altLang="zh-CN" sz="2000" dirty="0"/>
              <a:t>InstanceTest2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800" dirty="0"/>
              <a:t>package cn.itcast.instance.static_factory;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import org.junit.Test;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import org.springframework.context.ApplicationContext;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import org.springframework.context.support.ClassPathXmlApplicationContext;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public class InstanceTest2 {	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@Test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public void demo02(){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//定义配置文件路径，相当于从类路径(src)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String xmlPath = "cn/itcast/instance/static_factory/beans2.xml";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//ApplicationContext在加载配置文件时，对bean进行实例化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ApplicationContext applicationContext = new ClassPathXmlApplicationContext(xmlPath);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System.out.println(applicationContext.getBean("bean2"));		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}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}</a:t>
            </a:r>
            <a:endParaRPr lang="zh-CN" altLang="en-US" sz="18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Bean的实例化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4 </a:t>
            </a:r>
            <a:r>
              <a:rPr lang="zh-CN" altLang="en-US" sz="2000" dirty="0"/>
              <a:t>实例工厂方式实例化：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）新建空白类</a:t>
            </a:r>
            <a:r>
              <a:rPr lang="en-US" altLang="zh-CN" sz="2000" dirty="0"/>
              <a:t>Bean3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）新建</a:t>
            </a:r>
            <a:r>
              <a:rPr lang="en-US" altLang="zh-CN" sz="2000" dirty="0"/>
              <a:t>Beans3Factory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package cn.itcast.instance.factory;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public class MyBean3Factory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MyBean3Factory()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System.out.println("bean3 工厂实例化中");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//创建Bean的方法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public Bean3 createBean(){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	return new Bean3();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Bean的实例化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3</a:t>
            </a:r>
            <a:r>
              <a:rPr lang="zh-CN" sz="2000" dirty="0"/>
              <a:t>）配置</a:t>
            </a:r>
            <a:r>
              <a:rPr lang="en-US" altLang="zh-CN" sz="2000" dirty="0"/>
              <a:t>beans3.xml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800" dirty="0"/>
              <a:t>&lt;?xml version="1.0" encoding="UTF-8"?&gt;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&lt;beans xmlns="http://www.springframework.org/schema/beans"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xmlns:xsi="http://www.w3.org/2001/XMLSchema-instance"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xsi:schemaLocation="http://www.springframework.org/schema/beans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					   http://www.springframework.org/schema/beans/spring-beans.xsd"&gt;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&lt;!-- 配置工厂 --&gt;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&lt;bean id="</a:t>
            </a:r>
            <a:r>
              <a:rPr lang="zh-CN" altLang="en-US" sz="1800" dirty="0">
                <a:solidFill>
                  <a:srgbClr val="FF0000"/>
                </a:solidFill>
              </a:rPr>
              <a:t>myBean3Factory</a:t>
            </a:r>
            <a:r>
              <a:rPr lang="zh-CN" altLang="en-US" sz="1800" dirty="0"/>
              <a:t>" class="cn.itcast.instance.factory.MyBean3Factory"/&gt;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&lt;!-- 使用factory-bean属性配置一个实例工厂，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      使用factory-method属性确定使用工厂中的哪个方法--&gt;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&lt;bean id="bean3"</a:t>
            </a:r>
            <a:r>
              <a:rPr lang="zh-CN" altLang="en-US" sz="1800" dirty="0">
                <a:solidFill>
                  <a:srgbClr val="FF0000"/>
                </a:solidFill>
              </a:rPr>
              <a:t> factory-bean</a:t>
            </a:r>
            <a:r>
              <a:rPr lang="zh-CN" altLang="en-US" sz="1800" dirty="0"/>
              <a:t>="myBean3Factory"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</a:t>
            </a:r>
            <a:r>
              <a:rPr lang="zh-CN" altLang="en-US" sz="1800" dirty="0">
                <a:solidFill>
                  <a:srgbClr val="FF0000"/>
                </a:solidFill>
              </a:rPr>
              <a:t>factory-method</a:t>
            </a:r>
            <a:r>
              <a:rPr lang="zh-CN" altLang="en-US" sz="1800" dirty="0"/>
              <a:t>="createBean"&gt;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&lt;/bean&gt;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&lt;/beans&gt;</a:t>
            </a:r>
            <a:endParaRPr lang="zh-CN" altLang="en-US" sz="18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Bean的实例化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4</a:t>
            </a:r>
            <a:r>
              <a:rPr lang="zh-CN" sz="2000" dirty="0"/>
              <a:t>）新建测试类</a:t>
            </a:r>
            <a:r>
              <a:rPr lang="en-US" altLang="zh-CN" sz="2000" dirty="0"/>
              <a:t>Test3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800" dirty="0"/>
              <a:t>package cn.itcast.instance.factory;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import org.junit.Test;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import org.springframework.context.ApplicationContext;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import org.springframework.context.support.ClassPathXmlApplicationContext;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public class InstanceTest3 {	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@Test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public void demo03(){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//指定配置文件路径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String xmlPath = "cn/itcast/instance/factory/beans3.xml";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//ApplicationContext在加载配置文件时，对bean进行实例化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ApplicationContext applicationContext = new ClassPathXmlApplicationContext(xmlPath);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System.out.println(applicationContext.getBean("bean3"));		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}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}</a:t>
            </a:r>
            <a:endParaRPr lang="zh-CN" altLang="en-US" sz="18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Bean的实例化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课堂练习</a:t>
            </a:r>
            <a:r>
              <a:rPr lang="en-US" altLang="zh-CN" sz="2000" dirty="0"/>
              <a:t>1:</a:t>
            </a:r>
            <a:endParaRPr lang="en-US" altLang="zh-CN" sz="2000" dirty="0"/>
          </a:p>
          <a:p>
            <a:r>
              <a:rPr lang="zh-CN" sz="2000" dirty="0"/>
              <a:t>使用</a:t>
            </a:r>
            <a:r>
              <a:rPr lang="en-US" altLang="zh-CN" sz="2000" dirty="0"/>
              <a:t>Bean </a:t>
            </a:r>
            <a:r>
              <a:rPr lang="zh-CN" altLang="en-US" sz="2000" dirty="0"/>
              <a:t>的三种实例化方法分别实例化一个叫</a:t>
            </a:r>
            <a:r>
              <a:rPr lang="en-US" altLang="zh-CN" sz="2000" dirty="0"/>
              <a:t>Jee1</a:t>
            </a:r>
            <a:r>
              <a:rPr lang="zh-CN" altLang="en-US" sz="2000" dirty="0"/>
              <a:t>、</a:t>
            </a:r>
            <a:r>
              <a:rPr lang="en-US" altLang="zh-CN" sz="2000" dirty="0"/>
              <a:t>Jee2</a:t>
            </a:r>
            <a:r>
              <a:rPr lang="zh-CN" altLang="en-US" sz="2000" dirty="0"/>
              <a:t>和</a:t>
            </a:r>
            <a:r>
              <a:rPr lang="en-US" altLang="zh-CN" sz="2000" dirty="0"/>
              <a:t>Jee3</a:t>
            </a:r>
            <a:r>
              <a:rPr lang="zh-CN" altLang="en-US" sz="2000" dirty="0"/>
              <a:t>的空白类。</a:t>
            </a:r>
            <a:endParaRPr lang="zh-CN" altLang="en-US" sz="2000" dirty="0"/>
          </a:p>
          <a:p>
            <a:r>
              <a:rPr lang="zh-CN" altLang="en-US" sz="2000" dirty="0"/>
              <a:t>要求提交：</a:t>
            </a:r>
            <a:endParaRPr lang="zh-CN" altLang="en-US" sz="2000" dirty="0"/>
          </a:p>
          <a:p>
            <a:r>
              <a:rPr lang="zh-CN" altLang="en-US" sz="2000" dirty="0"/>
              <a:t>三种实例化结果的</a:t>
            </a:r>
            <a:r>
              <a:rPr lang="en-US" altLang="zh-CN" sz="2000" dirty="0"/>
              <a:t>console</a:t>
            </a:r>
            <a:r>
              <a:rPr lang="zh-CN" altLang="en-US" sz="2000" dirty="0"/>
              <a:t>截图。</a:t>
            </a:r>
            <a:endParaRPr lang="zh-CN" altLang="en-US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3 Bean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的作用域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Bean的作用域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r>
              <a:rPr lang="zh-CN" altLang="en-US" sz="2000" dirty="0"/>
              <a:t>种</a:t>
            </a:r>
            <a:r>
              <a:rPr lang="zh-CN" altLang="en-US" sz="2000" dirty="0"/>
              <a:t>作用域：</a:t>
            </a:r>
            <a:endParaRPr lang="zh-CN" altLang="en-US" sz="2000" dirty="0"/>
          </a:p>
          <a:p>
            <a:r>
              <a:rPr lang="en-US" altLang="zh-CN" sz="2000" dirty="0"/>
              <a:t>singleton</a:t>
            </a:r>
            <a:r>
              <a:rPr lang="zh-CN" altLang="en-US" sz="2000" dirty="0"/>
              <a:t>：单例模式：</a:t>
            </a:r>
            <a:r>
              <a:rPr lang="en-US" altLang="zh-CN" sz="2000" dirty="0"/>
              <a:t>Bean</a:t>
            </a:r>
            <a:r>
              <a:rPr lang="zh-CN" altLang="en-US" sz="2000" dirty="0"/>
              <a:t>只有一个实例。</a:t>
            </a:r>
            <a:endParaRPr lang="zh-CN" altLang="en-US" sz="2000" dirty="0"/>
          </a:p>
          <a:p>
            <a:r>
              <a:rPr lang="en-US" altLang="zh-CN" sz="2000" dirty="0"/>
              <a:t>prototype</a:t>
            </a:r>
            <a:r>
              <a:rPr lang="zh-CN" altLang="en-US" sz="2000" dirty="0"/>
              <a:t>：原型模型：每次创建一个新的实例。</a:t>
            </a:r>
            <a:endParaRPr lang="zh-CN" altLang="en-US" sz="2000" dirty="0"/>
          </a:p>
          <a:p>
            <a:r>
              <a:rPr lang="en-US" altLang="zh-CN" sz="2000" dirty="0"/>
              <a:t>request</a:t>
            </a:r>
            <a:r>
              <a:rPr lang="zh-CN" altLang="en-US" sz="2000" dirty="0"/>
              <a:t>：同一次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请求，返回相同的</a:t>
            </a:r>
            <a:r>
              <a:rPr lang="en-US" altLang="zh-CN" sz="2000" dirty="0"/>
              <a:t>Bean</a:t>
            </a:r>
            <a:r>
              <a:rPr lang="zh-CN" altLang="en-US" sz="2000" dirty="0"/>
              <a:t>的实例。</a:t>
            </a:r>
            <a:endParaRPr lang="zh-CN" altLang="en-US" sz="2000" dirty="0"/>
          </a:p>
          <a:p>
            <a:r>
              <a:rPr lang="en-US" altLang="zh-CN" sz="2000" dirty="0"/>
              <a:t>session</a:t>
            </a:r>
            <a:r>
              <a:rPr lang="zh-CN" altLang="en-US" sz="2000" dirty="0"/>
              <a:t>：在一次</a:t>
            </a:r>
            <a:r>
              <a:rPr lang="en-US" altLang="zh-CN" sz="2000" dirty="0"/>
              <a:t>Http Session</a:t>
            </a:r>
            <a:r>
              <a:rPr lang="zh-CN" altLang="en-US" sz="2000" dirty="0"/>
              <a:t>中返回同一个</a:t>
            </a:r>
            <a:r>
              <a:rPr lang="en-US" altLang="zh-CN" sz="2000" dirty="0"/>
              <a:t>Bean</a:t>
            </a:r>
            <a:r>
              <a:rPr lang="zh-CN" altLang="en-US" sz="2000" dirty="0"/>
              <a:t>的实例。</a:t>
            </a:r>
            <a:endParaRPr lang="zh-CN" altLang="en-US" sz="2000" dirty="0"/>
          </a:p>
          <a:p>
            <a:r>
              <a:rPr lang="en-US" altLang="zh-CN" sz="2000" dirty="0"/>
              <a:t>global Session</a:t>
            </a:r>
            <a:r>
              <a:rPr lang="zh-CN" altLang="en-US" sz="2000" dirty="0"/>
              <a:t>：在全局的</a:t>
            </a:r>
            <a:r>
              <a:rPr lang="en-US" altLang="zh-CN" sz="2000" dirty="0"/>
              <a:t>Http Session</a:t>
            </a:r>
            <a:r>
              <a:rPr lang="zh-CN" altLang="en-US" sz="2000" dirty="0"/>
              <a:t>中返回同一个</a:t>
            </a:r>
            <a:r>
              <a:rPr lang="en-US" altLang="zh-CN" sz="2000" dirty="0"/>
              <a:t>Bean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2 Singleton</a:t>
            </a:r>
            <a:r>
              <a:rPr lang="zh-CN" altLang="en-US" sz="2000" dirty="0"/>
              <a:t>作用域：</a:t>
            </a:r>
            <a:endParaRPr lang="zh-CN" altLang="en-US" sz="2000" dirty="0"/>
          </a:p>
          <a:p>
            <a:r>
              <a:rPr lang="en-US" altLang="zh-CN" sz="2000" dirty="0"/>
              <a:t>Spring</a:t>
            </a:r>
            <a:r>
              <a:rPr lang="zh-CN" altLang="en-US" sz="2000" dirty="0"/>
              <a:t>默认的作用域；</a:t>
            </a:r>
            <a:r>
              <a:rPr lang="en-US" altLang="zh-CN" sz="2000" dirty="0"/>
              <a:t>id</a:t>
            </a:r>
            <a:r>
              <a:rPr lang="zh-CN" altLang="en-US" sz="2000" dirty="0"/>
              <a:t>相同，返回实例相同。</a:t>
            </a:r>
            <a:endParaRPr lang="zh-CN" altLang="en-US" sz="2000" dirty="0"/>
          </a:p>
          <a:p>
            <a:r>
              <a:rPr lang="zh-CN" altLang="en-US" sz="2000" dirty="0"/>
              <a:t>配置作用域：</a:t>
            </a:r>
            <a:endParaRPr lang="zh-CN" altLang="en-US" sz="2000" dirty="0"/>
          </a:p>
          <a:p>
            <a:r>
              <a:rPr lang="zh-CN" altLang="en-US" sz="2000" dirty="0"/>
              <a:t>&lt;bean id="hello" class="cn.itcast.hello.Hello" scope="</a:t>
            </a:r>
            <a:r>
              <a:rPr lang="en-US" altLang="zh-CN" sz="2000" dirty="0">
                <a:sym typeface="+mn-ea"/>
              </a:rPr>
              <a:t>s</a:t>
            </a:r>
            <a:r>
              <a:rPr lang="en-US" altLang="zh-CN" sz="2000" dirty="0">
                <a:sym typeface="+mn-ea"/>
              </a:rPr>
              <a:t>ingleton</a:t>
            </a:r>
            <a:r>
              <a:rPr lang="zh-CN" altLang="en-US" sz="2000" dirty="0"/>
              <a:t>"/&gt;</a:t>
            </a:r>
            <a:endParaRPr lang="zh-CN" altLang="en-US" sz="2000" dirty="0"/>
          </a:p>
          <a:p>
            <a:endParaRPr lang="zh-CN" altLang="en-US" sz="2000" dirty="0"/>
          </a:p>
          <a:p>
            <a:pPr marL="0" indent="0">
              <a:buNone/>
            </a:pPr>
            <a:r>
              <a:rPr lang="zh-CN" altLang="en-US" sz="1200" dirty="0"/>
              <a:t>	}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1 Bean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的配置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Bean的作用域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/>
              <a:t>测试</a:t>
            </a:r>
            <a:r>
              <a:rPr lang="en-US" altLang="zh-CN" sz="2000" dirty="0"/>
              <a:t>singleton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400" dirty="0"/>
              <a:t>package cn.itcast.hello;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import org.junit.Test;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import org.springframework.context.ApplicationContext;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import org.springframework.context.support.ClassPathXmlApplicationContext;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public class HelloTest {	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@Test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public void Hello(){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	//定义配置文件路径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	String xmlPath = "cn/itcast/hello/beans4.xml";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	//加载配置文件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	ApplicationContext applicationContext = new ClassPathXmlApplicationContext(xmlPath);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	//输出获得实例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	System.out.println(applicationContext.getBean("hello"));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	System.out.println(applicationContext.getBean("hello"));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	}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zh-CN" altLang="en-US">
                <a:sym typeface="+mn-ea"/>
              </a:rPr>
              <a:t>Bean的作用域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3 Prototype</a:t>
            </a:r>
            <a:r>
              <a:rPr lang="zh-CN" altLang="en-US" sz="2000" dirty="0"/>
              <a:t>作用域：</a:t>
            </a:r>
            <a:endParaRPr lang="zh-CN" altLang="en-US" sz="2000" dirty="0"/>
          </a:p>
          <a:p>
            <a:r>
              <a:rPr lang="zh-CN" altLang="en-US" sz="2000" dirty="0"/>
              <a:t>修改作用域并重新运行测试类：</a:t>
            </a:r>
            <a:endParaRPr lang="zh-CN" altLang="en-US" sz="2000" dirty="0"/>
          </a:p>
          <a:p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2085975"/>
            <a:ext cx="966660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 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>
                <a:sym typeface="+mn-ea"/>
              </a:rPr>
              <a:t>Bean的作用域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>
                <a:sym typeface="+mn-ea"/>
              </a:rPr>
              <a:t>课堂练习</a:t>
            </a:r>
            <a:r>
              <a:rPr lang="en-US" altLang="zh-CN" sz="2000" dirty="0">
                <a:sym typeface="+mn-ea"/>
              </a:rPr>
              <a:t>2</a:t>
            </a:r>
            <a:endParaRPr lang="en-US" altLang="zh-CN" sz="2000" dirty="0"/>
          </a:p>
          <a:p>
            <a:r>
              <a:rPr lang="zh-CN" sz="2000" dirty="0">
                <a:sym typeface="+mn-ea"/>
              </a:rPr>
              <a:t>测试两种作用域，并提交测试结果</a:t>
            </a:r>
            <a:endParaRPr lang="zh-CN" sz="2000" dirty="0"/>
          </a:p>
          <a:p>
            <a:r>
              <a:rPr lang="zh-CN" altLang="en-US" sz="2000" dirty="0">
                <a:sym typeface="+mn-ea"/>
              </a:rPr>
              <a:t>要求提交：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两种作用域测试的</a:t>
            </a:r>
            <a:r>
              <a:rPr lang="en-US" altLang="zh-CN" sz="2000" dirty="0">
                <a:sym typeface="+mn-ea"/>
              </a:rPr>
              <a:t>console</a:t>
            </a:r>
            <a:r>
              <a:rPr lang="zh-CN" altLang="en-US" sz="2000" dirty="0">
                <a:sym typeface="+mn-ea"/>
              </a:rPr>
              <a:t>截图。</a:t>
            </a:r>
            <a:endParaRPr lang="zh-CN" altLang="en-US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4 </a:t>
            </a:r>
            <a:r>
              <a:rPr lang="en-US" altLang="zh-CN" b="1" kern="1200">
                <a:latin typeface="+mj-lt"/>
                <a:ea typeface="+mj-ea"/>
                <a:cs typeface="+mj-cs"/>
              </a:rPr>
              <a:t>Bean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的生命周期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4 Bean的生命周期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altLang="zh-CN" sz="2000" dirty="0"/>
              <a:t>Spring</a:t>
            </a:r>
            <a:r>
              <a:rPr lang="zh-CN" altLang="en-US" sz="2000" dirty="0"/>
              <a:t>可以管理</a:t>
            </a:r>
            <a:r>
              <a:rPr lang="en-US" altLang="zh-CN" sz="2000" dirty="0"/>
              <a:t>singleton</a:t>
            </a:r>
            <a:r>
              <a:rPr lang="zh-CN" altLang="en-US" sz="2000" dirty="0"/>
              <a:t>作用域下实例的生命周期；</a:t>
            </a:r>
            <a:endParaRPr lang="zh-CN" altLang="en-US" sz="2000" dirty="0"/>
          </a:p>
          <a:p>
            <a:r>
              <a:rPr lang="en-US" altLang="zh-CN" sz="2000" dirty="0"/>
              <a:t>Spring</a:t>
            </a:r>
            <a:r>
              <a:rPr lang="zh-CN" altLang="en-US" sz="2000" dirty="0"/>
              <a:t>对</a:t>
            </a:r>
            <a:r>
              <a:rPr lang="en-US" altLang="zh-CN" sz="2000" dirty="0"/>
              <a:t>prototype</a:t>
            </a:r>
            <a:r>
              <a:rPr lang="zh-CN" altLang="en-US" sz="2000" dirty="0"/>
              <a:t>作用域下实例，只负责初始化，不负责销毁。</a:t>
            </a:r>
            <a:endParaRPr lang="zh-CN" altLang="en-US" sz="2000" dirty="0"/>
          </a:p>
          <a:p>
            <a:r>
              <a:rPr lang="en-US" altLang="zh-CN" sz="2000" dirty="0"/>
              <a:t>Bean</a:t>
            </a:r>
            <a:r>
              <a:rPr lang="zh-CN" altLang="en-US" sz="2000" dirty="0"/>
              <a:t>的生命周期：</a:t>
            </a:r>
            <a:r>
              <a:rPr lang="en-US" altLang="zh-CN" sz="2000" dirty="0"/>
              <a:t>P229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）实例化；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DI</a:t>
            </a:r>
            <a:r>
              <a:rPr lang="zh-CN" altLang="en-US" sz="2000" dirty="0"/>
              <a:t>配置所以属性值；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setBeanName</a:t>
            </a:r>
            <a:r>
              <a:rPr lang="zh-CN" altLang="en-US" sz="2000" dirty="0"/>
              <a:t>（）；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serBeanFactory</a:t>
            </a:r>
            <a:r>
              <a:rPr lang="zh-CN" altLang="en-US" sz="2000" dirty="0"/>
              <a:t>（）；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</a:t>
            </a:r>
            <a:r>
              <a:rPr lang="en-US" altLang="zh-CN" sz="2000" dirty="0"/>
              <a:t>setApplicationContext</a:t>
            </a:r>
            <a:r>
              <a:rPr lang="zh-CN" altLang="en-US" sz="2000" dirty="0"/>
              <a:t>（）；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）初始化</a:t>
            </a:r>
            <a:r>
              <a:rPr lang="en-US" altLang="zh-CN" sz="2000" dirty="0"/>
              <a:t>PostProcessor</a:t>
            </a:r>
            <a:r>
              <a:rPr lang="zh-CN" altLang="en-US" sz="2000" dirty="0"/>
              <a:t>（）；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）初始化</a:t>
            </a:r>
            <a:r>
              <a:rPr lang="en-US" altLang="zh-CN" sz="2000" dirty="0"/>
              <a:t>Bean</a:t>
            </a:r>
            <a:r>
              <a:rPr lang="zh-CN" altLang="en-US" sz="2000" dirty="0"/>
              <a:t>接口（）；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8</a:t>
            </a:r>
            <a:r>
              <a:rPr lang="zh-CN" altLang="en-US" sz="2000" dirty="0"/>
              <a:t>）初始化属性；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9</a:t>
            </a:r>
            <a:r>
              <a:rPr lang="zh-CN" altLang="en-US" sz="2000" dirty="0"/>
              <a:t>）</a:t>
            </a:r>
            <a:r>
              <a:rPr lang="en-US" altLang="zh-CN" sz="2000" dirty="0"/>
              <a:t>Postafter</a:t>
            </a:r>
            <a:r>
              <a:rPr lang="zh-CN" altLang="en-US" sz="2000" dirty="0"/>
              <a:t>（）；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10</a:t>
            </a:r>
            <a:r>
              <a:rPr lang="zh-CN" altLang="en-US" sz="2000" dirty="0"/>
              <a:t>）实例化完成；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11</a:t>
            </a:r>
            <a:r>
              <a:rPr lang="zh-CN" altLang="en-US" sz="2000" dirty="0"/>
              <a:t>）销毁；</a:t>
            </a:r>
            <a:endParaRPr lang="zh-CN" altLang="en-US" sz="2000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5 </a:t>
            </a:r>
            <a:r>
              <a:rPr lang="en-US" altLang="zh-CN" b="1" kern="1200">
                <a:latin typeface="+mj-lt"/>
                <a:ea typeface="+mj-ea"/>
                <a:cs typeface="+mj-cs"/>
              </a:rPr>
              <a:t>Bean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的装配方式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400" dirty="0"/>
              <a:t>1 </a:t>
            </a:r>
            <a:r>
              <a:rPr lang="zh-CN" altLang="en-US" sz="2400" dirty="0"/>
              <a:t>三种装配方式：</a:t>
            </a:r>
            <a:endParaRPr lang="zh-CN" altLang="en-US" sz="2400" dirty="0"/>
          </a:p>
          <a:p>
            <a:r>
              <a:rPr lang="zh-CN" altLang="en-US" sz="2400" dirty="0"/>
              <a:t>基于</a:t>
            </a:r>
            <a:r>
              <a:rPr lang="en-US" altLang="zh-CN" sz="2400" dirty="0"/>
              <a:t>XML</a:t>
            </a:r>
            <a:r>
              <a:rPr lang="zh-CN" altLang="en-US" sz="2400" dirty="0"/>
              <a:t>的装配、基于</a:t>
            </a:r>
            <a:r>
              <a:rPr lang="en-US" altLang="zh-CN" sz="2400" dirty="0"/>
              <a:t>Annotation</a:t>
            </a:r>
            <a:r>
              <a:rPr lang="zh-CN" altLang="en-US" sz="2400" dirty="0"/>
              <a:t>的装配、自动装配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2 </a:t>
            </a:r>
            <a:r>
              <a:rPr lang="zh-CN" altLang="en-US" sz="2400" dirty="0"/>
              <a:t>基于</a:t>
            </a:r>
            <a:r>
              <a:rPr lang="en-US" altLang="zh-CN" sz="2400" dirty="0"/>
              <a:t>XML</a:t>
            </a:r>
            <a:r>
              <a:rPr lang="zh-CN" altLang="en-US" sz="2400" dirty="0"/>
              <a:t>的装配：</a:t>
            </a:r>
            <a:endParaRPr lang="zh-CN" altLang="en-US" sz="2400" dirty="0"/>
          </a:p>
          <a:p>
            <a:r>
              <a:rPr lang="zh-CN" altLang="en-US" sz="2400" dirty="0"/>
              <a:t>两种注入方式：设值注入和构造注入。</a:t>
            </a:r>
            <a:endParaRPr lang="zh-CN" altLang="en-US" sz="2400" dirty="0"/>
          </a:p>
          <a:p>
            <a:r>
              <a:rPr lang="zh-CN" altLang="en-US" sz="2400" dirty="0"/>
              <a:t>设值注入的联合要求：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）提供一个默认的构造方法；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）必须为需要注入的属性提供</a:t>
            </a:r>
            <a:r>
              <a:rPr lang="en-US" altLang="zh-CN" sz="2400" dirty="0"/>
              <a:t>setter</a:t>
            </a:r>
            <a:r>
              <a:rPr lang="zh-CN" altLang="en-US" sz="2400" dirty="0"/>
              <a:t>方法。</a:t>
            </a:r>
            <a:endParaRPr lang="zh-CN" altLang="en-US" sz="2400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基于</a:t>
            </a:r>
            <a:r>
              <a:rPr lang="en-US" altLang="zh-CN" sz="2000" dirty="0"/>
              <a:t>XML</a:t>
            </a:r>
            <a:r>
              <a:rPr lang="zh-CN" altLang="en-US" sz="2000" dirty="0"/>
              <a:t>方法的</a:t>
            </a:r>
            <a:r>
              <a:rPr lang="en-US" altLang="zh-CN" sz="2000" dirty="0"/>
              <a:t>Bean</a:t>
            </a:r>
            <a:r>
              <a:rPr lang="zh-CN" altLang="en-US" sz="2000" dirty="0"/>
              <a:t>的装配：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）创建</a:t>
            </a:r>
            <a:r>
              <a:rPr lang="en-US" altLang="zh-CN" sz="2000" dirty="0"/>
              <a:t>User</a:t>
            </a:r>
            <a:r>
              <a:rPr lang="zh-CN" altLang="en-US" sz="2000" dirty="0"/>
              <a:t>类：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package cn.itcast.assemble;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User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String username;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Integer password;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//setter</a:t>
            </a:r>
            <a:r>
              <a:rPr lang="zh-CN" altLang="en-US" sz="1600" dirty="0"/>
              <a:t>和</a:t>
            </a:r>
            <a:r>
              <a:rPr lang="en-US" altLang="zh-CN" sz="1600" dirty="0"/>
              <a:t>getter</a:t>
            </a:r>
            <a:r>
              <a:rPr lang="zh-CN" altLang="en-US" sz="1600" dirty="0"/>
              <a:t>	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 </a:t>
            </a:r>
            <a:r>
              <a:rPr lang="en-US" altLang="zh-CN" sz="1600" dirty="0"/>
              <a:t>//</a:t>
            </a:r>
            <a:r>
              <a:rPr lang="zh-CN" altLang="en-US" sz="1600" dirty="0"/>
              <a:t>默认构造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public User()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super();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//</a:t>
            </a:r>
            <a:r>
              <a:rPr lang="zh-CN" altLang="en-US" sz="1600" dirty="0"/>
              <a:t> 构造方法注入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User(String username, Integer password)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super();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this.username = username;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this.password = password;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@Override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String toString()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return "User [username=" + username + ", password=" + password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		+   "]";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2</a:t>
            </a:r>
            <a:r>
              <a:rPr lang="zh-CN" sz="2400" dirty="0"/>
              <a:t>）配置</a:t>
            </a:r>
            <a:r>
              <a:rPr lang="en-US" altLang="zh-CN" sz="2400" dirty="0"/>
              <a:t>beans5.xml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&lt;?xml version="1.0" encoding="UTF-8"?&gt;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&lt;beans xmlns="http://www.springframework.org/schema/beans"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   xmlns:xsi="http://www.w3.org/2001/XMLSchema-instance"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   xsi:schemaLocation="http://www.springframework.org/schema/beans 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   					   http://www.springframework.org/schema/beans/spring-beans.xsd"&gt;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   &lt;!--使用构造方式装配user实例    --&gt;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&lt;bean id="user1" class="cn.itcast.assemble.User"&gt;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 </a:t>
            </a:r>
            <a:r>
              <a:rPr lang="zh-CN" altLang="en-US" sz="1800" dirty="0">
                <a:solidFill>
                  <a:srgbClr val="FF0000"/>
                </a:solidFill>
              </a:rPr>
              <a:t>&lt;constructor-arg </a:t>
            </a:r>
            <a:r>
              <a:rPr lang="zh-CN" altLang="en-US" sz="1800" dirty="0"/>
              <a:t>index="0" </a:t>
            </a:r>
            <a:r>
              <a:rPr lang="zh-CN" altLang="en-US" sz="1800" dirty="0">
                <a:solidFill>
                  <a:srgbClr val="FF0000"/>
                </a:solidFill>
              </a:rPr>
              <a:t>value</a:t>
            </a:r>
            <a:r>
              <a:rPr lang="zh-CN" altLang="en-US" sz="1800" dirty="0"/>
              <a:t>="jack"/&gt;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 &lt;constructor-arg </a:t>
            </a:r>
            <a:r>
              <a:rPr lang="zh-CN" altLang="en-US" sz="1800" dirty="0">
                <a:solidFill>
                  <a:srgbClr val="FF0000"/>
                </a:solidFill>
              </a:rPr>
              <a:t>index</a:t>
            </a:r>
            <a:r>
              <a:rPr lang="zh-CN" altLang="en-US" sz="1800" dirty="0"/>
              <a:t>="1" value="1234"/&gt;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&lt;/bean&gt;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&lt;!--使用Set方式装配user实例    --&gt;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&lt;bean id="user2" class="cn.itcast.assemble.User"&gt;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 &lt;</a:t>
            </a:r>
            <a:r>
              <a:rPr lang="zh-CN" altLang="en-US" sz="1800" dirty="0">
                <a:solidFill>
                  <a:srgbClr val="FF0000"/>
                </a:solidFill>
              </a:rPr>
              <a:t>property </a:t>
            </a:r>
            <a:r>
              <a:rPr lang="zh-CN" altLang="en-US" sz="1800" dirty="0"/>
              <a:t>name="username" </a:t>
            </a:r>
            <a:r>
              <a:rPr lang="zh-CN" altLang="en-US" sz="1800" dirty="0">
                <a:solidFill>
                  <a:srgbClr val="FF0000"/>
                </a:solidFill>
              </a:rPr>
              <a:t>value</a:t>
            </a:r>
            <a:r>
              <a:rPr lang="zh-CN" altLang="en-US" sz="1800" dirty="0"/>
              <a:t>="tom"&gt;&lt;/property&gt;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 &lt;property </a:t>
            </a:r>
            <a:r>
              <a:rPr lang="zh-CN" altLang="en-US" sz="1800" dirty="0">
                <a:solidFill>
                  <a:srgbClr val="FF0000"/>
                </a:solidFill>
              </a:rPr>
              <a:t>name</a:t>
            </a:r>
            <a:r>
              <a:rPr lang="zh-CN" altLang="en-US" sz="1800" dirty="0"/>
              <a:t>="password" value="4321"&gt;&lt;/property&gt;	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&lt;/bean&gt;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&lt;/beans&gt;</a:t>
            </a:r>
            <a:endParaRPr lang="zh-CN" altLang="en-US" sz="1800" dirty="0"/>
          </a:p>
          <a:p>
            <a:endParaRPr lang="zh-CN" altLang="en-US" sz="2400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3</a:t>
            </a:r>
            <a:r>
              <a:rPr lang="zh-CN" sz="2400" dirty="0"/>
              <a:t>）创建测试类：</a:t>
            </a:r>
            <a:endParaRPr lang="zh-CN" sz="2400" dirty="0"/>
          </a:p>
          <a:p>
            <a:pPr marL="0" indent="0">
              <a:buNone/>
            </a:pPr>
            <a:r>
              <a:rPr lang="zh-CN" sz="1400" dirty="0"/>
              <a:t>package cn.itcast.assemble;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import org.junit.Test;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import org.springframework.context.ApplicationContext;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import org.springframework.context.support.ClassPathXmlApplicationContext;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public class XmlBeanAssembleTest {	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@Test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public void xmlAssembleTest(){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	//定义配置文件路径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	String xmlPath = "cn/itcast/assemble/beans5.xml";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	//加载配置文件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	ApplicationContext applicationContext = new ClassPathXmlApplicationContext(xmlPath);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	//构造方式输出结果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	System.out.println(applicationContext.getBean("user1"));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	//设值方式输出结果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	System.out.println(applicationContext.getBean("user2"));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	}</a:t>
            </a:r>
            <a:endParaRPr lang="zh-CN" sz="1400" dirty="0"/>
          </a:p>
          <a:p>
            <a:pPr marL="0" indent="0">
              <a:buNone/>
            </a:pPr>
            <a:r>
              <a:rPr lang="zh-CN" sz="1400" dirty="0"/>
              <a:t>}</a:t>
            </a:r>
            <a:endParaRPr lang="zh-CN" sz="1400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Bean</a:t>
            </a:r>
            <a:r>
              <a:rPr lang="zh-CN" altLang="en-US">
                <a:sym typeface="+mn-ea"/>
              </a:rPr>
              <a:t>的配置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1 </a:t>
            </a:r>
            <a:r>
              <a:rPr lang="zh-CN" altLang="en-US" sz="2400" dirty="0"/>
              <a:t>什么是</a:t>
            </a:r>
            <a:r>
              <a:rPr lang="en-US" altLang="zh-CN" sz="2400" dirty="0"/>
              <a:t>Bean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en-US" altLang="zh-CN" sz="2400" dirty="0">
                <a:sym typeface="+mn-ea"/>
              </a:rPr>
              <a:t>Spring	——</a:t>
            </a:r>
            <a:r>
              <a:rPr lang="zh-CN" altLang="en-US" sz="2400" dirty="0">
                <a:sym typeface="+mn-ea"/>
              </a:rPr>
              <a:t>》</a:t>
            </a:r>
            <a:r>
              <a:rPr lang="en-US" altLang="zh-CN" sz="2400" dirty="0">
                <a:sym typeface="+mn-ea"/>
              </a:rPr>
              <a:t>Bean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工厂</a:t>
            </a:r>
            <a:r>
              <a:rPr lang="en-US" altLang="zh-CN" sz="2400" dirty="0">
                <a:sym typeface="+mn-ea"/>
              </a:rPr>
              <a:t>		</a:t>
            </a:r>
            <a:r>
              <a:rPr lang="en-US" altLang="zh-CN" sz="2400" dirty="0">
                <a:sym typeface="+mn-ea"/>
              </a:rPr>
              <a:t>——</a:t>
            </a:r>
            <a:r>
              <a:rPr lang="zh-CN" altLang="en-US" sz="2400" dirty="0">
                <a:sym typeface="+mn-ea"/>
              </a:rPr>
              <a:t>》产品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2 spring</a:t>
            </a:r>
            <a:r>
              <a:rPr lang="zh-CN" altLang="en-US" sz="2400" dirty="0">
                <a:sym typeface="+mn-ea"/>
              </a:rPr>
              <a:t>两种配置格式：</a:t>
            </a:r>
            <a:r>
              <a:rPr lang="en-US" altLang="zh-CN" sz="2400" dirty="0">
                <a:sym typeface="+mn-ea"/>
              </a:rPr>
              <a:t>XML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Properties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3 </a:t>
            </a:r>
            <a:r>
              <a:rPr lang="zh-CN" altLang="en-US" sz="2400" dirty="0">
                <a:sym typeface="+mn-ea"/>
              </a:rPr>
              <a:t>根元素：</a:t>
            </a:r>
            <a:r>
              <a:rPr lang="en-US" altLang="zh-CN" sz="2400" dirty="0">
                <a:sym typeface="+mn-ea"/>
              </a:rPr>
              <a:t>&lt;beans&gt;&lt;bean&gt;......&lt;bean/&gt;&lt;beans&gt;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000" dirty="0">
                <a:sym typeface="+mn-ea"/>
              </a:rPr>
              <a:t>课堂练习</a:t>
            </a:r>
            <a:r>
              <a:rPr lang="en-US" altLang="zh-CN" sz="2000" dirty="0">
                <a:sym typeface="+mn-ea"/>
              </a:rPr>
              <a:t>3</a:t>
            </a:r>
            <a:endParaRPr lang="en-US" altLang="zh-CN" sz="2000" dirty="0">
              <a:sym typeface="+mn-ea"/>
            </a:endParaRPr>
          </a:p>
          <a:p>
            <a:r>
              <a:rPr lang="zh-CN" sz="2000" dirty="0">
                <a:sym typeface="+mn-ea"/>
              </a:rPr>
              <a:t>分别使用设值注入和构造注入来注入两个实例：</a:t>
            </a:r>
            <a:endParaRPr 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username: ‘1603’+</a:t>
            </a:r>
            <a:r>
              <a:rPr lang="zh-CN" altLang="en-US" sz="2000" dirty="0">
                <a:sym typeface="+mn-ea"/>
              </a:rPr>
              <a:t>学号</a:t>
            </a:r>
            <a:r>
              <a:rPr lang="en-US" altLang="zh-CN" sz="2000" dirty="0">
                <a:sym typeface="+mn-ea"/>
              </a:rPr>
              <a:t>+01</a:t>
            </a:r>
            <a:r>
              <a:rPr lang="zh-CN" altLang="en-US" sz="2000" dirty="0">
                <a:sym typeface="+mn-ea"/>
              </a:rPr>
              <a:t>；</a:t>
            </a:r>
            <a:r>
              <a:rPr lang="en-US" altLang="zh-CN" sz="2000" dirty="0">
                <a:sym typeface="+mn-ea"/>
              </a:rPr>
              <a:t>password: 111111;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username: ‘1603’+</a:t>
            </a:r>
            <a:r>
              <a:rPr lang="zh-CN" altLang="en-US" sz="2000" dirty="0">
                <a:sym typeface="+mn-ea"/>
              </a:rPr>
              <a:t>学号</a:t>
            </a:r>
            <a:r>
              <a:rPr lang="en-US" altLang="zh-CN" sz="2000" dirty="0">
                <a:sym typeface="+mn-ea"/>
              </a:rPr>
              <a:t>+02</a:t>
            </a:r>
            <a:r>
              <a:rPr lang="zh-CN" altLang="en-US" sz="2000" dirty="0">
                <a:sym typeface="+mn-ea"/>
              </a:rPr>
              <a:t>；</a:t>
            </a:r>
            <a:r>
              <a:rPr lang="en-US" altLang="zh-CN" sz="2000" dirty="0">
                <a:sym typeface="+mn-ea"/>
              </a:rPr>
              <a:t>password: 222222;</a:t>
            </a:r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之后使用测试类输出。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要求提交：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beans5.xml</a:t>
            </a:r>
            <a:r>
              <a:rPr lang="zh-CN" altLang="en-US" sz="2000" dirty="0">
                <a:sym typeface="+mn-ea"/>
              </a:rPr>
              <a:t>和（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c</a:t>
            </a:r>
            <a:r>
              <a:rPr lang="en-US" altLang="zh-CN" sz="2000" dirty="0">
                <a:sym typeface="+mn-ea"/>
              </a:rPr>
              <a:t>onsole</a:t>
            </a:r>
            <a:r>
              <a:rPr lang="zh-CN" altLang="en-US" sz="2000" dirty="0">
                <a:sym typeface="+mn-ea"/>
              </a:rPr>
              <a:t>截图。</a:t>
            </a:r>
            <a:endParaRPr lang="zh-CN" altLang="en-US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400" dirty="0"/>
              <a:t>3 </a:t>
            </a:r>
            <a:r>
              <a:rPr lang="zh-CN" altLang="en-US" sz="2400" dirty="0"/>
              <a:t>基于</a:t>
            </a:r>
            <a:r>
              <a:rPr lang="en-US" altLang="zh-CN" sz="2400" dirty="0"/>
              <a:t>Annotation</a:t>
            </a:r>
            <a:r>
              <a:rPr lang="zh-CN" altLang="en-US" sz="2400" dirty="0"/>
              <a:t>的装配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zh-CN" altLang="en-US" sz="2400" dirty="0"/>
              <a:t>也称为注解装配；</a:t>
            </a:r>
            <a:endParaRPr lang="zh-CN" altLang="en-US" sz="2400" dirty="0"/>
          </a:p>
          <a:p>
            <a:r>
              <a:rPr lang="zh-CN" altLang="en-US" sz="2400" dirty="0"/>
              <a:t>常用的注解：</a:t>
            </a:r>
            <a:endParaRPr lang="zh-CN" altLang="en-US" sz="2400" dirty="0"/>
          </a:p>
          <a:p>
            <a:r>
              <a:rPr lang="en-US" altLang="zh-CN" sz="2400" dirty="0"/>
              <a:t>@Component</a:t>
            </a:r>
            <a:r>
              <a:rPr lang="zh-CN" altLang="en-US" sz="2400" dirty="0"/>
              <a:t>：表示一个</a:t>
            </a:r>
            <a:r>
              <a:rPr lang="en-US" altLang="zh-CN" sz="2400" dirty="0"/>
              <a:t>Bean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en-US" altLang="zh-CN" sz="2400" dirty="0"/>
              <a:t>@Repository</a:t>
            </a:r>
            <a:r>
              <a:rPr lang="zh-CN" altLang="en-US" sz="2400" dirty="0"/>
              <a:t>：用于注解</a:t>
            </a:r>
            <a:r>
              <a:rPr lang="en-US" altLang="zh-CN" sz="2400" dirty="0"/>
              <a:t>DAO</a:t>
            </a:r>
            <a:r>
              <a:rPr lang="zh-CN" altLang="en-US" sz="2400" dirty="0"/>
              <a:t>层为</a:t>
            </a:r>
            <a:r>
              <a:rPr lang="en-US" altLang="zh-CN" sz="2400" dirty="0"/>
              <a:t>Bean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en-US" altLang="zh-CN" sz="2400" dirty="0"/>
              <a:t>@Service</a:t>
            </a:r>
            <a:r>
              <a:rPr lang="zh-CN" altLang="en-US" sz="2400" dirty="0"/>
              <a:t>；用于注解业务层（</a:t>
            </a:r>
            <a:r>
              <a:rPr lang="en-US" altLang="zh-CN" sz="2400" dirty="0"/>
              <a:t>Service</a:t>
            </a:r>
            <a:r>
              <a:rPr lang="zh-CN" altLang="en-US" sz="2400" dirty="0"/>
              <a:t>层</a:t>
            </a:r>
            <a:r>
              <a:rPr lang="zh-CN" altLang="en-US" sz="2400" dirty="0"/>
              <a:t>）；</a:t>
            </a:r>
            <a:endParaRPr lang="zh-CN" altLang="en-US" sz="2400" dirty="0"/>
          </a:p>
          <a:p>
            <a:r>
              <a:rPr lang="en-US" altLang="zh-CN" sz="2400" dirty="0"/>
              <a:t>@Controller</a:t>
            </a:r>
            <a:r>
              <a:rPr lang="zh-CN" altLang="en-US" sz="2400" dirty="0"/>
              <a:t>：用于注解控制层；</a:t>
            </a:r>
            <a:endParaRPr lang="zh-CN" altLang="en-US" sz="2400" dirty="0"/>
          </a:p>
          <a:p>
            <a:r>
              <a:rPr lang="en-US" altLang="zh-CN" sz="2400" dirty="0"/>
              <a:t>@Autowired</a:t>
            </a:r>
            <a:r>
              <a:rPr lang="zh-CN" altLang="en-US" sz="2400" dirty="0"/>
              <a:t>：用于对</a:t>
            </a:r>
            <a:r>
              <a:rPr lang="en-US" altLang="zh-CN" sz="2400" dirty="0"/>
              <a:t>Bean</a:t>
            </a:r>
            <a:r>
              <a:rPr lang="zh-CN" altLang="en-US" sz="2400" dirty="0"/>
              <a:t>的属性变量进行标注；</a:t>
            </a:r>
            <a:endParaRPr lang="zh-CN" altLang="en-US" sz="2400" dirty="0"/>
          </a:p>
          <a:p>
            <a:r>
              <a:rPr lang="en-US" altLang="zh-CN" sz="2400" dirty="0"/>
              <a:t>@Resource</a:t>
            </a:r>
            <a:r>
              <a:rPr lang="zh-CN" altLang="en-US" sz="2400" dirty="0"/>
              <a:t>：依照实例名称标注属性；</a:t>
            </a:r>
            <a:endParaRPr lang="zh-CN" altLang="en-US" sz="2400" dirty="0"/>
          </a:p>
          <a:p>
            <a:r>
              <a:rPr lang="en-US" altLang="zh-CN" sz="2400" dirty="0"/>
              <a:t>@Qualifier</a:t>
            </a:r>
            <a:r>
              <a:rPr lang="zh-CN" altLang="en-US" sz="2400" dirty="0"/>
              <a:t>：按类型装配修改为按实例名装配；</a:t>
            </a:r>
            <a:endParaRPr lang="zh-CN" altLang="en-US" sz="2400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400" dirty="0"/>
              <a:t>测试注解装配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）创建</a:t>
            </a:r>
            <a:r>
              <a:rPr lang="en-US" altLang="zh-CN" sz="2400" dirty="0"/>
              <a:t>UserDao</a:t>
            </a:r>
            <a:r>
              <a:rPr lang="zh-CN" altLang="en-US" sz="2400" dirty="0"/>
              <a:t>接口：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package cn.itcast.annotation;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public interface UserDao {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 public void save();</a:t>
            </a:r>
            <a:endParaRPr lang="zh-CN" altLang="en-US" sz="1600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}</a:t>
            </a:r>
            <a:endParaRPr lang="zh-CN" altLang="en-US" sz="1800" dirty="0">
              <a:sym typeface="+mn-ea"/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）创建实现类</a:t>
            </a:r>
            <a:r>
              <a:rPr lang="en-US" altLang="zh-CN" sz="2400" dirty="0"/>
              <a:t>UserDaoImpl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package cn.itcast.annotation;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import org.springframework.stereotype.Component;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import org.springframework.stereotype.Repository;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//@Component("userDao")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@Repository("userDao")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public class UserDaoImpl implements UserDao{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public  void save(){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 System.out.println("userdao...save...");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 }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}</a:t>
            </a:r>
            <a:endParaRPr lang="zh-CN" altLang="en-US" sz="18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）创建</a:t>
            </a:r>
            <a:r>
              <a:rPr lang="en-US" altLang="zh-CN" dirty="0"/>
              <a:t>UserService</a:t>
            </a:r>
            <a:r>
              <a:rPr lang="zh-CN" altLang="en-US" dirty="0"/>
              <a:t>接口：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package cn.itcast.annotation;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public interface UserService {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	public void save();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}</a:t>
            </a:r>
            <a:endParaRPr lang="zh-CN" altLang="en-US" dirty="0">
              <a:sym typeface="+mn-ea"/>
            </a:endParaRPr>
          </a:p>
          <a:p>
            <a:endParaRPr lang="zh-CN" altLang="en-US" sz="3200" dirty="0">
              <a:sym typeface="+mn-ea"/>
            </a:endParaRPr>
          </a:p>
          <a:p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）创建实现类</a:t>
            </a:r>
            <a:r>
              <a:rPr lang="en-US" altLang="zh-CN" sz="2400" dirty="0">
                <a:sym typeface="+mn-ea"/>
              </a:rPr>
              <a:t>UserServiceImpl</a:t>
            </a:r>
            <a:r>
              <a:rPr lang="zh-CN" altLang="en-US" sz="2400" dirty="0">
                <a:sym typeface="+mn-ea"/>
              </a:rPr>
              <a:t>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package cn.itcast.annotation;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import javax.annotation.Resource;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import org.springframework.beans.factory.annotation.Autowired;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import org.springframework.stereotype.Service;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@Service("userService")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public class UserServiceImpl implements UserService{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//@Autowired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@Resource(name="userDao")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private UserDao userDao;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/**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 *  userDao的set方法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 */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public void setUserDao(UserDao userDao) {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this.userDao = userDao;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}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public void save() {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//调用userDao中的save方法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this.userDao.save();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System.out.println("userservice....save...");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}</a:t>
            </a:r>
            <a:endParaRPr lang="zh-CN" altLang="en-US" sz="16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}</a:t>
            </a:r>
            <a:endParaRPr lang="zh-CN" altLang="en-US" sz="1600" dirty="0">
              <a:sym typeface="+mn-ea"/>
            </a:endParaRPr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5</a:t>
            </a:r>
            <a:r>
              <a:rPr lang="zh-CN" sz="2400" dirty="0"/>
              <a:t>）新建</a:t>
            </a:r>
            <a:r>
              <a:rPr lang="en-US" altLang="zh-CN" sz="2400" dirty="0"/>
              <a:t>UserAction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package cn.itcast.annotation;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import javax.annotation.Resource;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import org.springframework.beans.factory.annotation.Autowired;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import org.springframework.stereotype.Controller;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@Controller("userAction")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UserAction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//@Autowired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@Resource(name="userService")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UserService userService;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/**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 *  userService的set方法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 */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setUserService(UserService userService)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this.userService = userService;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save(){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//调用userService中的save方法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this.userService.save();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System.out.println("userAction...save...");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6</a:t>
            </a:r>
            <a:r>
              <a:rPr lang="zh-CN" sz="2400" dirty="0"/>
              <a:t>）配置</a:t>
            </a:r>
            <a:r>
              <a:rPr lang="en-US" altLang="zh-CN" sz="2400" dirty="0"/>
              <a:t>beans6.xml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&lt;?xml version="1.0" encoding="UTF-8"?&gt;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&lt;beans xmlns="http://www.springframework.org/schema/beans"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xmlns:xsi="http://www.w3.org/2001/XMLSchema-instance"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xmlns:context="http://www.springframework.org/schema/context"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xsi:schemaLocation="http://www.springframework.org/schema/beans 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					   http://www.springframework.org/schema/beans/spring-beans.xsd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					   http://www.springframework.org/schema/context 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					   http://www.springframework.org/schema/context/spring-context.xsd"&gt;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&lt;!-- 通知spring扫描指定目录，进行注解的解析,使用 context 命名空间 --&gt;   					   		   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&lt;!--    &lt;context:component-scan base-package="cn.itcast.annotation"&gt;&lt;/context:component-scan&gt;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&lt;bean id="userDao" class="cn.itcast.annotation.UserDaoImpl"/&gt;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&lt;!-- 默认情况下，需要通过'ref’来装配bean，但设置了autowire="byName"，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  Spring会自动寻找与属性名字“userDao”相同的bean，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           找到后，通过调用setUserDao(UserDao userDao)将其注入属性 ，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               这时就不需要通过ref来装配了--&gt;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&lt;bean id="userService" class="cn.itcast.annotation.UserServiceImpl" autowire="byName"/&gt;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  &lt;bean id="userAction" class="cn.itcast.annotation.UserAction" autowire="byName"/&gt;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&lt;/beans&gt;</a:t>
            </a:r>
            <a:endParaRPr lang="zh-CN" altLang="en-US" sz="16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7</a:t>
            </a:r>
            <a:r>
              <a:rPr lang="zh-CN" sz="2400" dirty="0"/>
              <a:t>）创建测试类：</a:t>
            </a:r>
            <a:endParaRPr lang="zh-CN" sz="2400" dirty="0"/>
          </a:p>
          <a:p>
            <a:pPr marL="0" indent="0">
              <a:buNone/>
            </a:pPr>
            <a:r>
              <a:rPr lang="zh-CN" sz="1800" dirty="0"/>
              <a:t>	@Test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public void annotationTest1(){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	//定义配置文件路径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	String xmlPath = "cn/itcast/annotation/beans6.xml";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	//加载配置文件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	ApplicationContext applicationContext = new ClassPathXmlApplicationContext(xmlPath);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	//获取userDao实例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	UserDaoImpl userdao = (UserDaoImpl) applicationContext.getBean("userDao");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	//输出实例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	System.out.println(userdao);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	//调用userdao中的save()方法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	userdao.save();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}</a:t>
            </a:r>
            <a:endParaRPr lang="zh-CN" sz="1800" dirty="0"/>
          </a:p>
          <a:p>
            <a:pPr marL="0" indent="0">
              <a:buNone/>
            </a:pPr>
            <a:r>
              <a:rPr lang="zh-CN" sz="1800" dirty="0"/>
              <a:t>	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pPr marL="0" indent="0">
              <a:buNone/>
            </a:pPr>
            <a:r>
              <a:rPr lang="zh-CN" sz="1800" dirty="0">
                <a:sym typeface="+mn-ea"/>
              </a:rPr>
              <a:t>@Test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public void annotationTest2(){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	//定义配置文件路径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	String xmlPath = "cn/itcast/annotation/beans6.xml";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	//加载配置文件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	ApplicationContext applicationContext = new ClassPathXmlApplicationContext(xmlPath);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	//获取userservice实例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	UserServiceImpl userservice = (UserServiceImpl) applicationContext.getBean("userService");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	//输出实例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	System.out.println(userservice);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	//调用userservice中的save()方法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	userservice.save();</a:t>
            </a:r>
            <a:endParaRPr lang="zh-CN" sz="1800" dirty="0"/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	}</a:t>
            </a:r>
            <a:endParaRPr lang="zh-CN" sz="1800" dirty="0"/>
          </a:p>
          <a:p>
            <a:pPr marL="0" indent="0">
              <a:buNone/>
            </a:pPr>
            <a:endParaRPr 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pPr marL="0" indent="0">
              <a:buNone/>
            </a:pPr>
            <a:r>
              <a:rPr lang="zh-CN" sz="1600" dirty="0">
                <a:sym typeface="+mn-ea"/>
              </a:rPr>
              <a:t>	@Test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public void annotationTest(){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	//定义配置文件路径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	String xmlPath = "cn/itcast/annotation/beans6.xml";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	//加载配置文件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	ApplicationContext applicationContext = new ClassPathXmlApplicationContext(xmlPath);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	//获取userAction实例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	UserAction userAction = (UserAction) applicationContext.getBean("userAction");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	//输出实例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	System.out.println(userAction);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	//调用userAction中的save()方法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	userAction.save();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	}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800" dirty="0">
                <a:sym typeface="+mn-ea"/>
              </a:rPr>
              <a:t>}</a:t>
            </a:r>
            <a:endParaRPr lang="zh-CN" altLang="zh-CN" sz="18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Bean</a:t>
            </a:r>
            <a:r>
              <a:rPr lang="zh-CN" altLang="en-US">
                <a:sym typeface="+mn-ea"/>
              </a:rPr>
              <a:t>的配置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4 &lt;bean &gt;</a:t>
            </a:r>
            <a:r>
              <a:rPr lang="zh-CN" altLang="en-US" sz="2400" dirty="0">
                <a:sym typeface="+mn-ea"/>
              </a:rPr>
              <a:t>包含的属性：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id</a:t>
            </a:r>
            <a:r>
              <a:rPr lang="zh-CN" altLang="en-US" sz="2400" dirty="0">
                <a:sym typeface="+mn-ea"/>
              </a:rPr>
              <a:t>：唯一标识符；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name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Bean</a:t>
            </a:r>
            <a:r>
              <a:rPr lang="zh-CN" altLang="en-US" sz="2400" dirty="0">
                <a:sym typeface="+mn-ea"/>
              </a:rPr>
              <a:t>的指定名称；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class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Bean</a:t>
            </a:r>
            <a:r>
              <a:rPr lang="zh-CN" altLang="en-US" sz="2400" dirty="0">
                <a:sym typeface="+mn-ea"/>
              </a:rPr>
              <a:t>的 实现类；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scope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Bean</a:t>
            </a:r>
            <a:r>
              <a:rPr lang="zh-CN" altLang="en-US" sz="2400" dirty="0">
                <a:sym typeface="+mn-ea"/>
              </a:rPr>
              <a:t>示例的作用域；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constructor-arg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bean</a:t>
            </a:r>
            <a:r>
              <a:rPr lang="zh-CN" altLang="en-US" sz="2400" dirty="0">
                <a:sym typeface="+mn-ea"/>
              </a:rPr>
              <a:t>的传参子元素；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4 </a:t>
            </a:r>
            <a:r>
              <a:rPr lang="zh-CN" altLang="en-US" sz="2000" dirty="0"/>
              <a:t>自动装配：</a:t>
            </a:r>
            <a:endParaRPr lang="zh-CN" altLang="en-US" sz="2000" dirty="0"/>
          </a:p>
          <a:p>
            <a:r>
              <a:rPr lang="zh-CN" altLang="en-US" sz="2000" dirty="0"/>
              <a:t>将一个注入到其他</a:t>
            </a:r>
            <a:r>
              <a:rPr lang="en-US" altLang="zh-CN" sz="2000" dirty="0"/>
              <a:t>Bean</a:t>
            </a:r>
            <a:r>
              <a:rPr lang="zh-CN" altLang="en-US" sz="2000" dirty="0"/>
              <a:t>的</a:t>
            </a:r>
            <a:r>
              <a:rPr lang="en-US" altLang="zh-CN" sz="2000" dirty="0"/>
              <a:t>Property</a:t>
            </a:r>
            <a:r>
              <a:rPr lang="zh-CN" altLang="en-US" sz="2000" dirty="0"/>
              <a:t>中。</a:t>
            </a:r>
            <a:endParaRPr lang="zh-CN" altLang="en-US" sz="2000" dirty="0"/>
          </a:p>
          <a:p>
            <a:r>
              <a:rPr lang="en-US" altLang="zh-CN" sz="2000" dirty="0"/>
              <a:t>autowire</a:t>
            </a:r>
            <a:r>
              <a:rPr lang="zh-CN" altLang="en-US" sz="2000" dirty="0"/>
              <a:t>地</a:t>
            </a:r>
            <a:r>
              <a:rPr lang="en-US" altLang="zh-CN" sz="2000" dirty="0"/>
              <a:t>5</a:t>
            </a:r>
            <a:r>
              <a:rPr lang="zh-CN" altLang="en-US" sz="2000" dirty="0"/>
              <a:t>个值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r>
              <a:rPr lang="en-US" altLang="zh-CN" sz="2000" dirty="0"/>
              <a:t>byName</a:t>
            </a:r>
            <a:r>
              <a:rPr lang="zh-CN" altLang="en-US" sz="2000" dirty="0"/>
              <a:t>：根据</a:t>
            </a:r>
            <a:r>
              <a:rPr lang="en-US" altLang="zh-CN" sz="2000" dirty="0"/>
              <a:t>Property</a:t>
            </a:r>
            <a:r>
              <a:rPr lang="zh-CN" altLang="en-US" sz="2000" dirty="0"/>
              <a:t>的</a:t>
            </a:r>
            <a:r>
              <a:rPr lang="en-US" altLang="zh-CN" sz="2000" dirty="0"/>
              <a:t>name</a:t>
            </a:r>
            <a:r>
              <a:rPr lang="zh-CN" altLang="en-US" sz="2000" dirty="0"/>
              <a:t>自动装配；</a:t>
            </a:r>
            <a:endParaRPr lang="zh-CN" altLang="en-US" sz="2000" dirty="0"/>
          </a:p>
          <a:p>
            <a:r>
              <a:rPr lang="en-US" altLang="zh-CN" sz="2000" dirty="0"/>
              <a:t>byType</a:t>
            </a:r>
            <a:r>
              <a:rPr lang="zh-CN" altLang="en-US" sz="2000" dirty="0"/>
              <a:t>：根据</a:t>
            </a:r>
            <a:r>
              <a:rPr lang="en-US" altLang="zh-CN" sz="2000" dirty="0"/>
              <a:t>Property</a:t>
            </a:r>
            <a:r>
              <a:rPr lang="zh-CN" altLang="en-US" sz="2000" dirty="0"/>
              <a:t>的</a:t>
            </a:r>
            <a:r>
              <a:rPr lang="en-US" altLang="zh-CN" sz="2000" dirty="0"/>
              <a:t>Type</a:t>
            </a:r>
            <a:r>
              <a:rPr lang="zh-CN" altLang="en-US" sz="2000" dirty="0"/>
              <a:t>自动装配；</a:t>
            </a:r>
            <a:endParaRPr lang="zh-CN" altLang="en-US" sz="2000" dirty="0"/>
          </a:p>
          <a:p>
            <a:r>
              <a:rPr lang="en-US" altLang="zh-CN" sz="2000" dirty="0"/>
              <a:t>constructor</a:t>
            </a:r>
            <a:r>
              <a:rPr lang="zh-CN" altLang="en-US" sz="2000" dirty="0"/>
              <a:t>：根据构造函数参数装配；</a:t>
            </a:r>
            <a:endParaRPr lang="zh-CN" altLang="en-US" sz="2000" dirty="0"/>
          </a:p>
          <a:p>
            <a:r>
              <a:rPr lang="en-US" altLang="zh-CN" sz="2000" dirty="0"/>
              <a:t>autodetect</a:t>
            </a:r>
            <a:r>
              <a:rPr lang="zh-CN" altLang="en-US" sz="2000" dirty="0"/>
              <a:t>：构造</a:t>
            </a:r>
            <a:r>
              <a:rPr lang="en-US" altLang="zh-CN" sz="2000" dirty="0"/>
              <a:t>——type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r>
              <a:rPr lang="en-US" altLang="zh-CN" sz="2000" dirty="0"/>
              <a:t>no</a:t>
            </a:r>
            <a:r>
              <a:rPr lang="zh-CN" altLang="en-US" sz="2000" dirty="0"/>
              <a:t>：不自动装配，必须依赖</a:t>
            </a:r>
            <a:r>
              <a:rPr lang="en-US" altLang="zh-CN" sz="2000" dirty="0"/>
              <a:t>ref</a:t>
            </a:r>
            <a:r>
              <a:rPr lang="zh-CN" altLang="en-US" sz="2000" dirty="0"/>
              <a:t>定义。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400" dirty="0"/>
              <a:t>测试自动装配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&lt;?xml version="1.0" encoding="UTF-8"?&gt;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&lt;beans xmlns="http://www.springframework.org/schema/beans"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xmlns:xsi="http://www.w3.org/2001/XMLSchema-instance"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xmlns:context="http://www.springframework.org/schema/context"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xsi:schemaLocation="http://www.springframework.org/schema/beans 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					   http://www.springframework.org/schema/beans/spring-beans.xsd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					   http://www.springframework.org/schema/context 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					   http://www.springframework.org/schema/context/spring-context.xsd"&gt;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&lt;!-- 通知spring扫描指定目录，进行注解的解析,使用 context 命名空间 --&gt;   					   		   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&lt;!--    &lt;context:component-scan base-package="cn.itcast.annotation"&gt;&lt;/context:component-scan&gt; --&gt;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&lt;bean id="userDao" class="cn.itcast.annotation.UserDaoImpl"/&gt;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&lt;!-- 默认情况下，需要通过'ref’来装配bean，但设置了autowire="byName"，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 Spring会自动寻找与属性名字“userDao”相同的bean，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          找到后，通过调用setUserDao(UserDao userDao)将其注入属性 ，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          这时就不需要通过ref来装配了--&gt;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&lt;bean id="userService" class="cn.itcast.annotation.UserServiceImpl" autowire="byName"/&gt;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&lt;bean id="userAction" class="cn.itcast.annotation.UserAction" autowire="byName"/&gt;</a:t>
            </a:r>
            <a:endParaRPr lang="en-US" altLang="zh-CN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&lt;/beans&gt;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5 Bean的装配方式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endParaRPr lang="zh-CN" altLang="en-US" sz="1800" dirty="0"/>
          </a:p>
          <a:p>
            <a:r>
              <a:rPr lang="zh-CN" altLang="en-US" sz="2000" dirty="0"/>
              <a:t>课后练习：</a:t>
            </a:r>
            <a:endParaRPr lang="zh-CN" altLang="en-US" sz="2000" dirty="0"/>
          </a:p>
          <a:p>
            <a:r>
              <a:rPr lang="zh-CN" altLang="en-US" sz="2000" dirty="0"/>
              <a:t>分别练习</a:t>
            </a:r>
            <a:r>
              <a:rPr lang="en-US" altLang="zh-CN" sz="2000" dirty="0"/>
              <a:t>XMl</a:t>
            </a:r>
            <a:r>
              <a:rPr lang="zh-CN" altLang="en-US" sz="2000" dirty="0"/>
              <a:t>装配、注解装配和自动装配。</a:t>
            </a:r>
            <a:endParaRPr lang="zh-CN" altLang="en-US" sz="2000" dirty="0"/>
          </a:p>
          <a:p>
            <a:r>
              <a:rPr lang="zh-CN" altLang="en-US" sz="2000" dirty="0"/>
              <a:t>要求上传：</a:t>
            </a:r>
            <a:endParaRPr lang="zh-CN" altLang="en-US" sz="2000" dirty="0"/>
          </a:p>
          <a:p>
            <a:r>
              <a:rPr lang="en-US" altLang="zh-CN" sz="2000" dirty="0"/>
              <a:t>beans.xml</a:t>
            </a:r>
            <a:r>
              <a:rPr lang="zh-CN" altLang="en-US" sz="2000" dirty="0"/>
              <a:t>配置文件和</a:t>
            </a:r>
            <a:r>
              <a:rPr lang="en-US" altLang="zh-CN" sz="2000" dirty="0"/>
              <a:t>console</a:t>
            </a:r>
            <a:r>
              <a:rPr lang="zh-CN" altLang="en-US" sz="2000" dirty="0"/>
              <a:t>截图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Bean</a:t>
            </a:r>
            <a:r>
              <a:rPr lang="zh-CN" altLang="en-US">
                <a:sym typeface="+mn-ea"/>
              </a:rPr>
              <a:t>的配置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property</a:t>
            </a:r>
            <a:r>
              <a:rPr lang="zh-CN" altLang="en-US" sz="2400" dirty="0">
                <a:sym typeface="+mn-ea"/>
              </a:rPr>
              <a:t>：调用</a:t>
            </a:r>
            <a:r>
              <a:rPr lang="en-US" altLang="zh-CN" sz="2400" dirty="0">
                <a:sym typeface="+mn-ea"/>
              </a:rPr>
              <a:t>setter</a:t>
            </a:r>
            <a:r>
              <a:rPr lang="zh-CN" altLang="en-US" sz="2400" dirty="0">
                <a:sym typeface="+mn-ea"/>
              </a:rPr>
              <a:t>完成赋值；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ref</a:t>
            </a:r>
            <a:r>
              <a:rPr lang="zh-CN" altLang="en-US" sz="2400" dirty="0">
                <a:sym typeface="+mn-ea"/>
              </a:rPr>
              <a:t>：指定实例引用；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value</a:t>
            </a:r>
            <a:r>
              <a:rPr lang="zh-CN" altLang="en-US" sz="2400" dirty="0">
                <a:sym typeface="+mn-ea"/>
              </a:rPr>
              <a:t>：指定常数值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list</a:t>
            </a:r>
            <a:r>
              <a:rPr lang="zh-CN" altLang="en-US" sz="2400" dirty="0">
                <a:sym typeface="+mn-ea"/>
              </a:rPr>
              <a:t>：封装</a:t>
            </a:r>
            <a:r>
              <a:rPr lang="en-US" altLang="zh-CN" sz="2400" dirty="0">
                <a:sym typeface="+mn-ea"/>
              </a:rPr>
              <a:t>List</a:t>
            </a:r>
            <a:r>
              <a:rPr lang="zh-CN" altLang="en-US" sz="2400" dirty="0">
                <a:sym typeface="+mn-ea"/>
              </a:rPr>
              <a:t>或数组的</a:t>
            </a:r>
            <a:r>
              <a:rPr lang="en-US" altLang="zh-CN" sz="2400" dirty="0">
                <a:sym typeface="+mn-ea"/>
              </a:rPr>
              <a:t>DI</a:t>
            </a:r>
            <a:r>
              <a:rPr lang="zh-CN" altLang="en-US" sz="2400" dirty="0">
                <a:sym typeface="+mn-ea"/>
              </a:rPr>
              <a:t>；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Map</a:t>
            </a:r>
            <a:r>
              <a:rPr lang="zh-CN" altLang="en-US" sz="2400" dirty="0">
                <a:sym typeface="+mn-ea"/>
              </a:rPr>
              <a:t>：封装</a:t>
            </a:r>
            <a:r>
              <a:rPr lang="en-US" altLang="zh-CN" sz="2400" dirty="0">
                <a:sym typeface="+mn-ea"/>
              </a:rPr>
              <a:t>Map</a:t>
            </a:r>
            <a:r>
              <a:rPr lang="zh-CN" altLang="en-US" sz="2400" dirty="0">
                <a:sym typeface="+mn-ea"/>
              </a:rPr>
              <a:t>类的</a:t>
            </a:r>
            <a:r>
              <a:rPr lang="en-US" altLang="zh-CN" sz="2400" dirty="0">
                <a:sym typeface="+mn-ea"/>
              </a:rPr>
              <a:t>DI</a:t>
            </a:r>
            <a:r>
              <a:rPr lang="zh-CN" altLang="en-US" sz="2400" dirty="0">
                <a:sym typeface="+mn-ea"/>
              </a:rPr>
              <a:t>；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entry</a:t>
            </a:r>
            <a:r>
              <a:rPr lang="zh-CN" altLang="en-US" sz="2400" dirty="0">
                <a:sym typeface="+mn-ea"/>
              </a:rPr>
              <a:t>：用于设置键值对。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 </a:t>
            </a:r>
            <a:r>
              <a:rPr lang="en-US">
                <a:sym typeface="+mn-ea"/>
              </a:rPr>
              <a:t>Bean</a:t>
            </a:r>
            <a:r>
              <a:rPr lang="zh-CN" altLang="en-US">
                <a:sym typeface="+mn-ea"/>
              </a:rPr>
              <a:t>的配置</a:t>
            </a:r>
            <a:endParaRPr lang="en-US" altLang="zh-CN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5 </a:t>
            </a:r>
            <a:r>
              <a:rPr lang="zh-CN" altLang="en-US" sz="2400" dirty="0"/>
              <a:t>定义一个</a:t>
            </a:r>
            <a:r>
              <a:rPr lang="en-US" altLang="zh-CN" sz="2400" dirty="0"/>
              <a:t>Bean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&lt;?xml version="1.0" encoding="UTF-8"?&gt;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&lt;beans xmlns="http://www.springframework.org/schema/beans"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     xmlns:xsi="http://www.w3.org/2001/XMLSchema-instance"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     xsi:schemaLocation="http://www.springframework.org/schema/beans 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     					   http://www.springframework.org/schema/beans/spring-beans.xsd"&gt;		   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&lt;bean id="bean1" class="cn.itcast.instance.constructor.Bean1"&gt;&lt;/bean&gt;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&lt;/beans&gt;</a:t>
            </a:r>
            <a:endParaRPr lang="zh-CN" altLang="en-US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2 Bean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的实例化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Bean的实例化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en-US" sz="2000" dirty="0"/>
              <a:t>1 Bean</a:t>
            </a:r>
            <a:r>
              <a:rPr lang="zh-CN" altLang="en-US" sz="2000" dirty="0"/>
              <a:t>的三种实例化方式：</a:t>
            </a:r>
            <a:endParaRPr lang="zh-CN" altLang="en-US" sz="2000" dirty="0"/>
          </a:p>
          <a:p>
            <a:r>
              <a:rPr lang="zh-CN" altLang="en-US" sz="2000" dirty="0"/>
              <a:t>构造实例化、静态工厂方式实例化、实例工厂方式实例化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2 </a:t>
            </a:r>
            <a:r>
              <a:rPr lang="zh-CN" altLang="en-US" sz="2000" dirty="0"/>
              <a:t>构造器实例化：</a:t>
            </a:r>
            <a:endParaRPr lang="zh-CN" altLang="en-US" sz="2000" dirty="0"/>
          </a:p>
          <a:p>
            <a:r>
              <a:rPr lang="zh-CN" altLang="en-US" sz="2000" dirty="0"/>
              <a:t>指</a:t>
            </a:r>
            <a:r>
              <a:rPr lang="en-US" altLang="zh-CN" sz="2000" dirty="0"/>
              <a:t>Spring</a:t>
            </a:r>
            <a:r>
              <a:rPr lang="zh-CN" altLang="en-US" sz="2000" dirty="0"/>
              <a:t>容器通过</a:t>
            </a:r>
            <a:r>
              <a:rPr lang="en-US" altLang="zh-CN" sz="2000" dirty="0"/>
              <a:t>Bean</a:t>
            </a:r>
            <a:r>
              <a:rPr lang="zh-CN" altLang="en-US" sz="2000" dirty="0"/>
              <a:t>对应的类中的默认构造函数来实例化。</a:t>
            </a:r>
            <a:endParaRPr lang="zh-CN" altLang="en-US" sz="2000" dirty="0"/>
          </a:p>
          <a:p>
            <a:r>
              <a:rPr lang="zh-CN" altLang="en-US" sz="2000" dirty="0"/>
              <a:t>构造器实例化步骤：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）创建动态</a:t>
            </a:r>
            <a:r>
              <a:rPr lang="en-US" altLang="zh-CN" sz="2000" dirty="0"/>
              <a:t>web</a:t>
            </a:r>
            <a:r>
              <a:rPr lang="zh-CN" altLang="en-US" sz="2000" dirty="0"/>
              <a:t>项目并添加</a:t>
            </a:r>
            <a:r>
              <a:rPr lang="en-US" altLang="zh-CN" sz="2000" dirty="0"/>
              <a:t>JAR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）新建</a:t>
            </a:r>
            <a:r>
              <a:rPr lang="en-US" altLang="zh-CN" sz="2000" dirty="0"/>
              <a:t>Bean1.java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package cn.itcast.instance.constructor;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public class Bean1 {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</a:t>
            </a:r>
            <a:r>
              <a:rPr lang="en-US">
                <a:sym typeface="+mn-ea"/>
              </a:rPr>
              <a:t> Bean的实例化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985520"/>
            <a:ext cx="10193020" cy="5790565"/>
          </a:xfrm>
        </p:spPr>
        <p:txBody>
          <a:bodyPr/>
          <a:lstStyle/>
          <a:p>
            <a:r>
              <a:rPr lang="zh-CN" sz="2000" dirty="0"/>
              <a:t>（</a:t>
            </a:r>
            <a:r>
              <a:rPr lang="en-US" altLang="zh-CN" sz="2000" dirty="0"/>
              <a:t>3</a:t>
            </a:r>
            <a:r>
              <a:rPr lang="zh-CN" sz="2000" dirty="0"/>
              <a:t>）新建</a:t>
            </a:r>
            <a:r>
              <a:rPr lang="en-US" altLang="zh-CN" sz="2000" dirty="0"/>
              <a:t>Spring</a:t>
            </a:r>
            <a:r>
              <a:rPr lang="zh-CN" altLang="en-US" sz="2000" dirty="0"/>
              <a:t>配置文件</a:t>
            </a:r>
            <a:r>
              <a:rPr lang="en-US" altLang="zh-CN" sz="2000" dirty="0"/>
              <a:t>beans1.xml</a:t>
            </a:r>
            <a:r>
              <a:rPr lang="zh-CN" altLang="en-US" sz="20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&lt;?xml version="1.0" encoding="UTF-8"?&gt;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&lt;beans xmlns="http://www.springframework.org/schema/beans"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xmlns:xsi="http://www.w3.org/2001/XMLSchema-instance"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xsi:schemaLocation="http://www.springframework.org/schema/beans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					   http://www.springframework.org/schema/beans/spring-beans.xsd"&gt;		  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&lt;bean id="</a:t>
            </a:r>
            <a:r>
              <a:rPr lang="zh-CN" altLang="en-US" sz="2000" dirty="0">
                <a:solidFill>
                  <a:srgbClr val="FF0000"/>
                </a:solidFill>
              </a:rPr>
              <a:t>bean1</a:t>
            </a:r>
            <a:r>
              <a:rPr lang="zh-CN" altLang="en-US" sz="2000" dirty="0"/>
              <a:t>" class="cn.itcast.instance.constructor.</a:t>
            </a:r>
            <a:r>
              <a:rPr lang="zh-CN" altLang="en-US" sz="2000" dirty="0">
                <a:solidFill>
                  <a:srgbClr val="FF0000"/>
                </a:solidFill>
              </a:rPr>
              <a:t>Bean1</a:t>
            </a:r>
            <a:r>
              <a:rPr lang="zh-CN" altLang="en-US" sz="2000" dirty="0"/>
              <a:t>"&gt;&lt;/bean&gt;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&lt;/beans&gt;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13155</Words>
  <Application>WPS 演示</Application>
  <PresentationFormat>自定义</PresentationFormat>
  <Paragraphs>649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Wingdings</vt:lpstr>
      <vt:lpstr>Calibri Light</vt:lpstr>
      <vt:lpstr>微软雅黑</vt:lpstr>
      <vt:lpstr>Arial Unicode MS</vt:lpstr>
      <vt:lpstr>Office 主题</vt:lpstr>
      <vt:lpstr>自定义设计方案</vt:lpstr>
      <vt:lpstr>1_自定义设计方案</vt:lpstr>
      <vt:lpstr>2_自定义设计方案</vt:lpstr>
      <vt:lpstr>3_自定义设计方案</vt:lpstr>
      <vt:lpstr>2 Spring中的bean</vt:lpstr>
      <vt:lpstr>1 Spring的基本知识</vt:lpstr>
      <vt:lpstr>1 Spring的基本知识</vt:lpstr>
      <vt:lpstr>1 Bean的配置</vt:lpstr>
      <vt:lpstr>1 Bean的配置</vt:lpstr>
      <vt:lpstr>1 Bean的配置</vt:lpstr>
      <vt:lpstr>2 Spring的IoC容器</vt:lpstr>
      <vt:lpstr>2Spring的IoC容器</vt:lpstr>
      <vt:lpstr>2 Bean的实例化</vt:lpstr>
      <vt:lpstr>2 Bean的实例化</vt:lpstr>
      <vt:lpstr>2 Bean的实例化</vt:lpstr>
      <vt:lpstr>2 Bean的实例化</vt:lpstr>
      <vt:lpstr>2 Bean的实例化</vt:lpstr>
      <vt:lpstr>2 Bean的实例化</vt:lpstr>
      <vt:lpstr>2 Bean的实例化</vt:lpstr>
      <vt:lpstr>2 Bean的实例化</vt:lpstr>
      <vt:lpstr>3 第一个Spring程序</vt:lpstr>
      <vt:lpstr>3 第一个Spring程序</vt:lpstr>
      <vt:lpstr>3 第一个Spring程序</vt:lpstr>
      <vt:lpstr>3 Bean的作用域</vt:lpstr>
      <vt:lpstr>3 Bean的作用域</vt:lpstr>
      <vt:lpstr>3 第一个Spring程序</vt:lpstr>
      <vt:lpstr>4 依赖注入</vt:lpstr>
      <vt:lpstr>3 Bean的作用域</vt:lpstr>
      <vt:lpstr>4 Bean的生命周期</vt:lpstr>
      <vt:lpstr>3 Bean的作用域</vt:lpstr>
      <vt:lpstr>5 Bean的装配方式</vt:lpstr>
      <vt:lpstr>5 Bean的装配方式</vt:lpstr>
      <vt:lpstr>5 Bean的装配方式</vt:lpstr>
      <vt:lpstr>3  Bean的作用域</vt:lpstr>
      <vt:lpstr>5 Bean的装配方式</vt:lpstr>
      <vt:lpstr>5 Bean的装配方式</vt:lpstr>
      <vt:lpstr>5 Bean的装配方式</vt:lpstr>
      <vt:lpstr>5 Bean的装配方式</vt:lpstr>
      <vt:lpstr>5 Bean的装配方式</vt:lpstr>
      <vt:lpstr>5 Bean的装配方式</vt:lpstr>
      <vt:lpstr>5 Bean的装配方式</vt:lpstr>
      <vt:lpstr>5 Bean的装配方式</vt:lpstr>
      <vt:lpstr>5 Bean的装配方式</vt:lpstr>
      <vt:lpstr>5 Bean的装配方式</vt:lpstr>
      <vt:lpstr>5 Bean的装配方式</vt:lpstr>
      <vt:lpstr>5 Bean的装配方式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zkxshg</cp:lastModifiedBy>
  <cp:revision>416</cp:revision>
  <dcterms:created xsi:type="dcterms:W3CDTF">2017-09-17T03:31:00Z</dcterms:created>
  <dcterms:modified xsi:type="dcterms:W3CDTF">2018-05-28T18:17:56Z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