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8" r:id="rId5"/>
    <p:sldMasterId id="2147483669" r:id="rId6"/>
  </p:sldMasterIdLst>
  <p:notesMasterIdLst>
    <p:notesMasterId r:id="rId19"/>
  </p:notesMasterIdLst>
  <p:sldIdLst>
    <p:sldId id="286" r:id="rId7"/>
    <p:sldId id="457" r:id="rId8"/>
    <p:sldId id="474" r:id="rId9"/>
    <p:sldId id="530" r:id="rId10"/>
    <p:sldId id="479" r:id="rId11"/>
    <p:sldId id="486" r:id="rId12"/>
    <p:sldId id="534" r:id="rId13"/>
    <p:sldId id="535" r:id="rId14"/>
    <p:sldId id="536" r:id="rId15"/>
    <p:sldId id="537" r:id="rId16"/>
    <p:sldId id="538" r:id="rId17"/>
    <p:sldId id="540" r:id="rId18"/>
    <p:sldId id="541" r:id="rId20"/>
    <p:sldId id="543" r:id="rId21"/>
    <p:sldId id="489" r:id="rId22"/>
    <p:sldId id="503" r:id="rId23"/>
    <p:sldId id="521" r:id="rId24"/>
    <p:sldId id="555" r:id="rId25"/>
    <p:sldId id="556" r:id="rId26"/>
    <p:sldId id="518" r:id="rId27"/>
    <p:sldId id="519" r:id="rId28"/>
    <p:sldId id="559" r:id="rId29"/>
    <p:sldId id="562" r:id="rId30"/>
    <p:sldId id="563" r:id="rId31"/>
    <p:sldId id="568" r:id="rId32"/>
    <p:sldId id="564" r:id="rId33"/>
    <p:sldId id="565" r:id="rId34"/>
    <p:sldId id="566" r:id="rId35"/>
    <p:sldId id="290" r:id="rId36"/>
  </p:sldIdLst>
  <p:sldSz cx="12192000" cy="6858000"/>
  <p:notesSz cx="7103745" cy="1023429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2092"/>
        <p:guide pos="2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8743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3002" y="1432002"/>
            <a:ext cx="6873608" cy="386640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961" y="5513207"/>
            <a:ext cx="5887689" cy="45108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8743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077845" y="2452370"/>
            <a:ext cx="8449310" cy="1505585"/>
          </a:xfrm>
        </p:spPr>
        <p:txBody>
          <a:bodyPr anchor="b"/>
          <a:lstStyle>
            <a:lvl1pPr algn="l">
              <a:defRPr sz="4800"/>
            </a:lvl1pPr>
          </a:lstStyle>
          <a:p>
            <a:pPr fontAlgn="auto"/>
            <a:r>
              <a:rPr lang="zh-CN" altLang="en-US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单击添加标题字号：</a:t>
            </a:r>
            <a:r>
              <a:rPr lang="en-US" altLang="zh-CN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48</a:t>
            </a:r>
            <a:r>
              <a:rPr lang="zh-CN" altLang="en-US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宋体加粗 白色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pPr fontAlgn="auto"/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单击添加文字 字号：</a:t>
            </a:r>
            <a:r>
              <a:rPr lang="en-US" altLang="zh-CN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36</a:t>
            </a:r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号宋体加粗 黑色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1109345"/>
            <a:ext cx="4165600" cy="948055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1103630"/>
            <a:ext cx="6172200" cy="4757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55090"/>
            <a:ext cx="2628900" cy="4822190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367790"/>
            <a:ext cx="7734300" cy="3844290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1092200"/>
            <a:ext cx="10515600" cy="415861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文本框 5"/>
          <p:cNvSpPr txBox="1"/>
          <p:nvPr userDrawn="1"/>
        </p:nvSpPr>
        <p:spPr>
          <a:xfrm>
            <a:off x="5767388" y="2611438"/>
            <a:ext cx="2157412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48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谢 谢！</a:t>
            </a:r>
            <a:endParaRPr lang="zh-CN" altLang="en-US" sz="48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pPr fontAlgn="auto"/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单击添加标题可选字号：</a:t>
            </a:r>
            <a:r>
              <a:rPr lang="en-US" altLang="zh-CN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40</a:t>
            </a:r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号宋体 加粗 白色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文本框 4"/>
          <p:cNvSpPr txBox="1"/>
          <p:nvPr userDrawn="1"/>
        </p:nvSpPr>
        <p:spPr>
          <a:xfrm>
            <a:off x="1714500" y="2092325"/>
            <a:ext cx="1106488" cy="23907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 indent="0"/>
            <a:r>
              <a:rPr lang="zh-CN" altLang="en-US" sz="6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  录</a:t>
            </a:r>
            <a:endParaRPr lang="zh-CN" altLang="en-US" sz="6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879850" y="1390015"/>
            <a:ext cx="8042275" cy="3930015"/>
          </a:xfrm>
        </p:spPr>
        <p:txBody>
          <a:bodyPr vert="horz"/>
          <a:lstStyle>
            <a:lvl1pPr indent="-446405" eaLnBrk="1" fontAlgn="auto" latinLnBrk="0" hangingPunct="1">
              <a:lnSpc>
                <a:spcPts val="5000"/>
              </a:lnSpc>
              <a:defRPr/>
            </a:lvl1pPr>
          </a:lstStyle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pPr fontAlgn="auto"/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单击添加标题可选字号：</a:t>
            </a:r>
            <a:r>
              <a:rPr lang="en-US" altLang="zh-CN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40</a:t>
            </a:r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号宋体 加粗 白色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1029" name="图片 6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-9525"/>
            <a:ext cx="674687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0" name="图片 7" descr="图片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-9525"/>
            <a:ext cx="1063625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图片 8" descr="图片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650" y="-9525"/>
            <a:ext cx="956945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3227388" y="2466975"/>
            <a:ext cx="7704137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单击添加标题字号：</a:t>
            </a:r>
            <a:r>
              <a:rPr lang="en-US" altLang="zh-CN" dirty="0"/>
              <a:t>48</a:t>
            </a:r>
            <a:r>
              <a:rPr lang="zh-CN" altLang="en-US" dirty="0"/>
              <a:t>宋体加粗 白色</a:t>
            </a:r>
            <a:endParaRPr lang="zh-CN" altLang="en-US"/>
          </a:p>
        </p:txBody>
      </p:sp>
      <p:sp>
        <p:nvSpPr>
          <p:cNvPr id="1033" name="文本框 10"/>
          <p:cNvSpPr txBox="1"/>
          <p:nvPr/>
        </p:nvSpPr>
        <p:spPr>
          <a:xfrm>
            <a:off x="8770938" y="5872163"/>
            <a:ext cx="25828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讲师：</a:t>
            </a:r>
            <a:endParaRPr lang="zh-CN" altLang="en-US" sz="24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6027738"/>
            <a:ext cx="3587750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" y="4281488"/>
            <a:ext cx="3587750" cy="174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-9525"/>
            <a:ext cx="3587750" cy="431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文本占位符 2"/>
          <p:cNvSpPr>
            <a:spLocks noGrp="1"/>
          </p:cNvSpPr>
          <p:nvPr>
            <p:ph type="body"/>
          </p:nvPr>
        </p:nvSpPr>
        <p:spPr>
          <a:xfrm>
            <a:off x="3730625" y="1279525"/>
            <a:ext cx="7877175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endParaRPr lang="zh-CN" altLang="en-US"/>
          </a:p>
          <a:p>
            <a:pPr lvl="1" indent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446405" algn="l" defTabSz="914400" rtl="0" eaLnBrk="1" fontAlgn="auto" latinLnBrk="0" hangingPunct="1">
        <a:lnSpc>
          <a:spcPts val="5000"/>
        </a:lnSpc>
        <a:spcBef>
          <a:spcPts val="1000"/>
        </a:spcBef>
        <a:buClr>
          <a:srgbClr val="FF6600"/>
        </a:buClr>
        <a:buFont typeface="Wingdings" panose="05000000000000000000" charset="0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84350"/>
            <a:ext cx="573088" cy="307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8" y="1784350"/>
            <a:ext cx="1119187" cy="307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950" y="1784350"/>
            <a:ext cx="8788400" cy="307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标题占位符 1"/>
          <p:cNvSpPr>
            <a:spLocks noGrp="1"/>
          </p:cNvSpPr>
          <p:nvPr>
            <p:ph type="title"/>
          </p:nvPr>
        </p:nvSpPr>
        <p:spPr>
          <a:xfrm>
            <a:off x="3656013" y="2660650"/>
            <a:ext cx="7656512" cy="13271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单击添加标题可选字号：</a:t>
            </a:r>
            <a:r>
              <a:rPr lang="en-US" altLang="zh-CN" dirty="0"/>
              <a:t>40</a:t>
            </a:r>
            <a:r>
              <a:rPr lang="zh-CN" altLang="en-US" dirty="0"/>
              <a:t>号宋体 加粗 白色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 descr="图片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87050" y="933450"/>
            <a:ext cx="1500188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7" descr="图片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6750" y="936625"/>
            <a:ext cx="24003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8" descr="图片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762" y="933450"/>
            <a:ext cx="8304212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标题占位符 1"/>
          <p:cNvSpPr>
            <a:spLocks noGrp="1"/>
          </p:cNvSpPr>
          <p:nvPr>
            <p:ph type="title"/>
          </p:nvPr>
        </p:nvSpPr>
        <p:spPr>
          <a:xfrm>
            <a:off x="311150" y="246063"/>
            <a:ext cx="9450388" cy="6143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单击添加文字 字号：</a:t>
            </a:r>
            <a:r>
              <a:rPr lang="en-US" altLang="zh-CN"/>
              <a:t>36</a:t>
            </a:r>
            <a:r>
              <a:rPr lang="zh-CN" altLang="en-US"/>
              <a:t>号宋体加粗 黑色</a:t>
            </a:r>
            <a:endParaRPr lang="zh-CN" altLang="en-US"/>
          </a:p>
        </p:txBody>
      </p:sp>
      <p:sp>
        <p:nvSpPr>
          <p:cNvPr id="4102" name="文本占位符 2"/>
          <p:cNvSpPr>
            <a:spLocks noGrp="1"/>
          </p:cNvSpPr>
          <p:nvPr>
            <p:ph type="body"/>
          </p:nvPr>
        </p:nvSpPr>
        <p:spPr>
          <a:xfrm>
            <a:off x="536575" y="1382713"/>
            <a:ext cx="10515600" cy="43513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-9525"/>
            <a:ext cx="885825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50" y="-9525"/>
            <a:ext cx="1485900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888" y="-9525"/>
            <a:ext cx="9658350" cy="68770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ctrTitle"/>
          </p:nvPr>
        </p:nvSpPr>
        <p:spPr>
          <a:xfrm>
            <a:off x="3294698" y="2676208"/>
            <a:ext cx="8448675" cy="1504950"/>
          </a:xfrm>
        </p:spPr>
        <p:txBody>
          <a:bodyPr lIns="91440" tIns="45720" rIns="91440" bIns="45720" anchor="b"/>
          <a:lstStyle/>
          <a:p>
            <a:pPr algn="ctr" defTabSz="914400">
              <a:buNone/>
            </a:pPr>
            <a:r>
              <a:rPr lang="en-US" kern="1200" dirty="0" smtClean="0">
                <a:latin typeface="+mj-lt"/>
                <a:ea typeface="+mj-ea"/>
                <a:cs typeface="+mj-cs"/>
              </a:rPr>
              <a:t>3 </a:t>
            </a:r>
            <a:r>
              <a:rPr lang="zh-CN" altLang="en-US" kern="1200" dirty="0" smtClean="0">
                <a:latin typeface="+mj-lt"/>
                <a:ea typeface="+mj-ea"/>
                <a:cs typeface="+mj-cs"/>
              </a:rPr>
              <a:t>面向切面编程</a:t>
            </a:r>
            <a:r>
              <a:rPr lang="en-US" altLang="zh-CN" kern="1200" dirty="0" smtClean="0">
                <a:latin typeface="+mj-lt"/>
                <a:ea typeface="+mj-ea"/>
                <a:cs typeface="+mj-cs"/>
              </a:rPr>
              <a:t>(Spring AOP)</a:t>
            </a:r>
            <a:endParaRPr lang="en-US" altLang="zh-CN" kern="12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手动代理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6</a:t>
            </a:r>
            <a:r>
              <a:rPr lang="zh-CN" sz="2000" dirty="0"/>
              <a:t>）创建测试类：</a:t>
            </a:r>
            <a:endParaRPr lang="zh-CN" sz="2000" dirty="0"/>
          </a:p>
          <a:p>
            <a:pPr marL="0" indent="0">
              <a:buNone/>
            </a:pPr>
            <a:r>
              <a:rPr lang="zh-CN" altLang="en-US" sz="1600" dirty="0"/>
              <a:t>package cn.itcast.jdk;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import org.junit.Test;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import cn.itcast.dao.UserDao;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public class TestJDK {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@Test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public void demo01() {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// 1 从工厂获得指定的内容 (相当于spring获得，但此内容，是代理对象)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UserDao userDao = MyBeanFactory.getBean();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// 2 执行方法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userDao.save();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userDao.update();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userDao.delete();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userDao.find();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}</a:t>
            </a:r>
            <a:endParaRPr lang="zh-CN" altLang="en-US" sz="16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985" y="4032250"/>
            <a:ext cx="1295400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手动代理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altLang="zh-CN" sz="2000" dirty="0"/>
              <a:t>4 OGLIB</a:t>
            </a:r>
            <a:r>
              <a:rPr lang="zh-CN" altLang="en-US" sz="2000" dirty="0"/>
              <a:t>代理步骤：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）创建</a:t>
            </a:r>
            <a:r>
              <a:rPr lang="en-US" altLang="zh-CN" sz="2000" dirty="0"/>
              <a:t>BookDao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package cn.itcast.dao;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//target 目标类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public class BookDao {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public void save() {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System.out.println("save 添加图书");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public void update() {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System.out.println("update 修改图书");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public void delete() {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System.out.println("delete 删除图书");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public void find() {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System.out.println("find 查询图书");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手动代理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）创建</a:t>
            </a:r>
            <a:r>
              <a:rPr lang="en-US" altLang="zh-CN" sz="2000" dirty="0"/>
              <a:t>MyBeanFactory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public class MyBeanFactory {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public static BookDao getBean() {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// 1 准备目标类(spring创建对象，IoC)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final BookDao bookDao = new BookDao();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// 2 创建 切面类 实例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final MyAspect myAspect = new MyAspect();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// 3 生成代理类，cglib在运行时，生成指定对象的子类，增强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// 3.1 核心类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Enhancer enhancer = new Enhancer();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// 3.2 确定需要增强的类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enhancer.setSuperclass(bookDao.getClass());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// 3.3 添加回调函数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enhancer.setCallback(new MethodInterceptor() {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	// intercept相当于 jdk invoke , 前三个参数与jdk invoke一致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	@Override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	public Object intercept(Object proxy, Method method, Object[] args,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			MethodProxy methodProxy) throws Throwable {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		// #1 之前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		myAspect.myBefore();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		// #2 目标方法执行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		Object obj = method.invoke(bookDao, args);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		// #3 之后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		myAspect.myAfter();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		return obj;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	}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});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// 3.4 创建代理类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BookDao bookDaoProxy = (BookDao) enhancer.create();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/>
              <a:t>		return bookDaoProxy;</a:t>
            </a:r>
            <a:r>
              <a:rPr lang="zh-CN" altLang="en-US" sz="1600" dirty="0"/>
              <a:t>}}</a:t>
            </a:r>
            <a:endParaRPr lang="zh-CN" altLang="en-US" sz="1600" dirty="0"/>
          </a:p>
          <a:p>
            <a:endParaRPr lang="zh-CN" altLang="en-US" sz="16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手动代理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3</a:t>
            </a:r>
            <a:r>
              <a:rPr lang="zh-CN" sz="2000" dirty="0"/>
              <a:t>）创建测试类：</a:t>
            </a:r>
            <a:endParaRPr lang="zh-CN" sz="2000" dirty="0"/>
          </a:p>
          <a:p>
            <a:pPr marL="0" indent="0">
              <a:buNone/>
            </a:pPr>
            <a:r>
              <a:rPr lang="zh-CN" sz="1600" dirty="0"/>
              <a:t>package cn.itcast.cglib;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import org.junit.Test;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import cn.itcast.dao.BookDao;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public class TestCGLIB {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	@Test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	public void demo01() {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		// 1 从工厂获得指定的内容 (相当于spring获得，但此内容，是代理对象)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		BookDao bookDao = MyBeanFactory.getBean();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		// 2 执行方法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		bookDao.save();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		bookDao.update();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		bookDao.delete();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		bookDao.find();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	}</a:t>
            </a:r>
            <a:endParaRPr lang="zh-CN" sz="1600" dirty="0"/>
          </a:p>
          <a:p>
            <a:pPr marL="0" indent="0">
              <a:buNone/>
            </a:pPr>
            <a:r>
              <a:rPr lang="zh-CN" sz="1600" dirty="0"/>
              <a:t>}</a:t>
            </a:r>
            <a:endParaRPr lang="zh-CN" sz="16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手动代理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课堂作业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r>
              <a:rPr lang="zh-CN" altLang="en-US" sz="2000" dirty="0"/>
              <a:t>分别测试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</a:t>
            </a:r>
            <a:r>
              <a:rPr lang="en-US" altLang="zh-CN" sz="2000" dirty="0">
                <a:sym typeface="+mn-ea"/>
              </a:rPr>
              <a:t>JDK</a:t>
            </a:r>
            <a:r>
              <a:rPr lang="zh-CN" altLang="en-US" sz="2000" dirty="0">
                <a:sym typeface="+mn-ea"/>
              </a:rPr>
              <a:t>动态代理和（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</a:t>
            </a:r>
            <a:r>
              <a:rPr lang="en-US" altLang="zh-CN" sz="2000" dirty="0">
                <a:sym typeface="+mn-ea"/>
              </a:rPr>
              <a:t>CGLIB</a:t>
            </a:r>
            <a:r>
              <a:rPr lang="zh-CN" altLang="en-US" sz="2000" dirty="0">
                <a:sym typeface="+mn-ea"/>
              </a:rPr>
              <a:t>代理，并上交测试截图。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要求上交：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两种代理的</a:t>
            </a:r>
            <a:r>
              <a:rPr lang="en-US" altLang="zh-CN" sz="2000" dirty="0">
                <a:sym typeface="+mn-ea"/>
              </a:rPr>
              <a:t>Console</a:t>
            </a:r>
            <a:r>
              <a:rPr lang="zh-CN" altLang="en-US" sz="2000" dirty="0">
                <a:sym typeface="+mn-ea"/>
              </a:rPr>
              <a:t>截图</a:t>
            </a:r>
            <a:br>
              <a:rPr lang="zh-CN" altLang="en-US" sz="2000" dirty="0">
                <a:sym typeface="+mn-ea"/>
              </a:rPr>
            </a:br>
            <a:endParaRPr lang="zh-CN" altLang="en-US" sz="2000" dirty="0">
              <a:sym typeface="+mn-ea"/>
            </a:endParaRPr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3 </a:t>
            </a:r>
            <a:r>
              <a:rPr lang="zh-CN" b="1" kern="1200">
                <a:latin typeface="+mj-lt"/>
                <a:ea typeface="+mj-ea"/>
                <a:cs typeface="+mj-cs"/>
              </a:rPr>
              <a:t>声明式工厂</a:t>
            </a:r>
            <a:r>
              <a:rPr lang="en-US" altLang="zh-CN" b="1" kern="1200">
                <a:latin typeface="+mj-lt"/>
                <a:ea typeface="+mj-ea"/>
                <a:cs typeface="+mj-cs"/>
              </a:rPr>
              <a:t>Bean</a:t>
            </a:r>
            <a:endParaRPr lang="en-US" altLang="zh-CN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声明式工厂Bean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sz="2000" dirty="0"/>
              <a:t>1 Spring</a:t>
            </a:r>
            <a:r>
              <a:rPr lang="zh-CN" altLang="en-US" sz="2000" dirty="0"/>
              <a:t>通知类型：</a:t>
            </a:r>
            <a:endParaRPr lang="zh-CN" altLang="en-US" sz="2000" dirty="0"/>
          </a:p>
          <a:p>
            <a:r>
              <a:rPr lang="en-US" altLang="zh-CN" sz="2000" dirty="0"/>
              <a:t>MethodBeforeAdvice</a:t>
            </a:r>
            <a:r>
              <a:rPr lang="zh-CN" altLang="en-US" sz="2000" dirty="0"/>
              <a:t>：前置通知。</a:t>
            </a:r>
            <a:endParaRPr lang="zh-CN" altLang="en-US" sz="2000" dirty="0"/>
          </a:p>
          <a:p>
            <a:r>
              <a:rPr lang="en-US" altLang="zh-CN" sz="2000" dirty="0"/>
              <a:t>AfterReturningAdvice</a:t>
            </a:r>
            <a:r>
              <a:rPr lang="zh-CN" altLang="en-US" sz="2000" dirty="0"/>
              <a:t>：后置通知。</a:t>
            </a:r>
            <a:endParaRPr lang="zh-CN" altLang="en-US" sz="2000" dirty="0"/>
          </a:p>
          <a:p>
            <a:r>
              <a:rPr lang="en-US" altLang="zh-CN" sz="2000" dirty="0"/>
              <a:t>MethodInterceptor</a:t>
            </a:r>
            <a:r>
              <a:rPr lang="zh-CN" altLang="en-US" sz="2000" dirty="0"/>
              <a:t>：环绕通知。</a:t>
            </a:r>
            <a:endParaRPr lang="zh-CN" altLang="en-US" sz="2000" dirty="0"/>
          </a:p>
          <a:p>
            <a:r>
              <a:rPr lang="en-US" altLang="zh-CN" sz="2000" dirty="0"/>
              <a:t>ThrowsAdvice</a:t>
            </a:r>
            <a:r>
              <a:rPr lang="zh-CN" altLang="en-US" sz="2000" dirty="0"/>
              <a:t>：异常抛出通知。</a:t>
            </a:r>
            <a:endParaRPr lang="zh-CN" altLang="en-US" sz="2000" dirty="0"/>
          </a:p>
          <a:p>
            <a:r>
              <a:rPr lang="en-US" altLang="zh-CN" sz="2000" dirty="0"/>
              <a:t>IntroductionInterceptor</a:t>
            </a:r>
            <a:r>
              <a:rPr lang="zh-CN" altLang="en-US" sz="2000" dirty="0"/>
              <a:t>：引介通知。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2 </a:t>
            </a:r>
            <a:r>
              <a:rPr lang="zh-CN" altLang="en-US" sz="2000" dirty="0"/>
              <a:t>声明式</a:t>
            </a:r>
            <a:r>
              <a:rPr lang="en-US" altLang="zh-CN" sz="2000" dirty="0"/>
              <a:t>Spring AOP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r>
              <a:rPr lang="zh-CN" altLang="en-US" sz="2000" dirty="0"/>
              <a:t>创建</a:t>
            </a:r>
            <a:r>
              <a:rPr lang="en-US" altLang="zh-CN" sz="2000" dirty="0"/>
              <a:t>AOP</a:t>
            </a:r>
            <a:r>
              <a:rPr lang="zh-CN" altLang="en-US" sz="2000" dirty="0"/>
              <a:t>代理的基本方法：使用</a:t>
            </a:r>
            <a:r>
              <a:rPr lang="en-US" altLang="zh-CN" sz="2000" dirty="0"/>
              <a:t>ProxyFactoryBean</a:t>
            </a:r>
            <a:r>
              <a:rPr lang="zh-CN" altLang="en-US" sz="2000" dirty="0"/>
              <a:t>来生成。</a:t>
            </a:r>
            <a:endParaRPr lang="zh-CN" altLang="en-US" sz="2000" dirty="0"/>
          </a:p>
          <a:p>
            <a:r>
              <a:rPr lang="en-US" altLang="zh-CN" sz="2000" dirty="0"/>
              <a:t>Proxy</a:t>
            </a:r>
            <a:r>
              <a:rPr lang="zh-CN" altLang="en-US" sz="2000" dirty="0"/>
              <a:t>的常用属性：</a:t>
            </a:r>
            <a:r>
              <a:rPr lang="en-US" altLang="zh-CN" sz="2000" dirty="0"/>
              <a:t>P267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 Spring</a:t>
            </a:r>
            <a:r>
              <a:rPr lang="zh-CN" altLang="en-US" sz="2000" dirty="0"/>
              <a:t>创建</a:t>
            </a:r>
            <a:r>
              <a:rPr lang="en-US" altLang="zh-CN" sz="2000" dirty="0"/>
              <a:t>AOP</a:t>
            </a:r>
            <a:r>
              <a:rPr lang="zh-CN" altLang="en-US" sz="2000" dirty="0"/>
              <a:t>代理来实现环绕通知步骤：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声明式工厂Bean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700" y="1040765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1</a:t>
            </a:r>
            <a:r>
              <a:rPr lang="zh-CN" sz="2000" dirty="0"/>
              <a:t>）导入</a:t>
            </a:r>
            <a:r>
              <a:rPr lang="en-US" altLang="zh-CN" sz="2000" dirty="0"/>
              <a:t>AOP</a:t>
            </a:r>
            <a:r>
              <a:rPr lang="zh-CN" altLang="en-US" sz="2000" dirty="0"/>
              <a:t>的</a:t>
            </a:r>
            <a:r>
              <a:rPr lang="en-US" altLang="zh-CN" sz="2000" dirty="0"/>
              <a:t>JAR</a:t>
            </a:r>
            <a:r>
              <a:rPr lang="zh-CN" altLang="en-US" sz="2000" dirty="0"/>
              <a:t>包。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）创建</a:t>
            </a:r>
            <a:r>
              <a:rPr lang="en-US" altLang="zh-CN" sz="2000" dirty="0"/>
              <a:t>MyAspect.java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600" dirty="0"/>
              <a:t>package cn.itcast.factorybean;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import org.aopalliance.intercept.MethodInterceptor;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import org.aopalliance.intercept.MethodInvocation;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//需要实现接口，确定那个通知，及告诉spring应该执行那个方法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public class MyAspect implements </a:t>
            </a:r>
            <a:r>
              <a:rPr lang="zh-CN" altLang="en-US" sz="1600" dirty="0">
                <a:solidFill>
                  <a:srgbClr val="FF0000"/>
                </a:solidFill>
              </a:rPr>
              <a:t>MethodIntercepto</a:t>
            </a:r>
            <a:r>
              <a:rPr lang="zh-CN" altLang="en-US" sz="1600" dirty="0"/>
              <a:t>r {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@Override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public Object invoke(MethodInvocation mi) throws Throwable {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System.out.println("方法执行之前");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// 2 执行目标方法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Object obj = mi.proceed();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System.out.println("方法执行之后");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	return obj;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声明式工厂Bean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700" y="1040765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3</a:t>
            </a:r>
            <a:r>
              <a:rPr lang="zh-CN" sz="2000" dirty="0"/>
              <a:t>）配置</a:t>
            </a:r>
            <a:r>
              <a:rPr lang="en-US" altLang="zh-CN" sz="2000" dirty="0"/>
              <a:t>applicationContext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&lt;?xml version="1.0" encoding="UTF-8"?&gt;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&lt;beans xmlns="http://www.springframework.org/schema/beans"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xmlns:xsi="http://www.w3.org/2001/XMLSchema-instance"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xsi:schemaLocation="http://www.springframework.org/schema/beans 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http://www.springframework.org/schema/beans/spring-beans.xsd"&gt;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&lt;!-- 1 目标类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&lt;bean id="userDao" class="cn.itcast.dao.UserDaoImpl"&gt;&lt;/bean&gt;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&lt;!-- 2 通知advice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&lt;bean id="myAspect" class="cn.itcast.factorybean.MyAspect"&gt;&lt;/bean&gt;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&lt;!-- 3 生成代理对象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&lt;bean id="userDaoProxy" 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class="org.springframework.aop.framework.ProxyFactoryBean"&gt;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&lt;!-- 3.1 代理实现的接口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&lt;property name="interfaces" 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value="cn.itcast.dao.UserDao"&gt;&lt;/property&gt;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&lt;!-- 3.2 目标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&lt;property name="target" ref="userDao"&gt;&lt;/property&gt;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&lt;!-- 3.3 用通知 增强 目标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&lt;property name="interceptorNames" value="myAspect"&gt;&lt;/property&gt;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&lt;!-- 3.4 如何生成代理，true：使用cglib，如果false：jdk动态代理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&lt;property name="proxyTargetClass" value="true"&gt;&lt;/property&gt;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&lt;/bean&gt;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&lt;/beans&gt; </a:t>
            </a:r>
            <a:r>
              <a:rPr lang="zh-CN" altLang="en-US" sz="1600" dirty="0"/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声明式工厂Bean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700" y="1040765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4</a:t>
            </a:r>
            <a:r>
              <a:rPr lang="zh-CN" sz="2000" dirty="0"/>
              <a:t>）创建测试类：</a:t>
            </a:r>
            <a:endParaRPr lang="zh-CN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package cn.itcast.factorybean;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import org.junit.Test;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import org.springframework.context.ApplicationContext;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import org.springframework.context.support.ClassPathXmlApplicationContext;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import cn.itcast.dao.UserDao;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public class TestFactoryBean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@Test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demo01()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String xmlPath = "cn/itcast/factorybean/applicationContext.xml";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ApplicationContext applicationContext = new ClassPathXmlApplicationContext(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		xmlPath);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// 1 从spring容器获得内容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UserDao userDao = (UserDao) applicationContext.getBean("userDaoProxy");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// 2 执行方法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userDao.save();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userDao.update();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userDao.delete();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userDao.find();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1 Spring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 </a:t>
            </a:r>
            <a:r>
              <a:rPr lang="en-US" altLang="zh-CN" b="1" kern="1200">
                <a:latin typeface="+mj-lt"/>
                <a:ea typeface="+mj-ea"/>
                <a:cs typeface="+mj-cs"/>
              </a:rPr>
              <a:t>AOP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简介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声明式工厂Bean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/>
              <a:t>课堂练习</a:t>
            </a:r>
            <a:r>
              <a:rPr lang="en-US" altLang="zh-CN" sz="2000" dirty="0"/>
              <a:t>2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r>
              <a:rPr lang="zh-CN" sz="2000" dirty="0"/>
              <a:t>使用</a:t>
            </a:r>
            <a:r>
              <a:rPr lang="en-US" altLang="zh-CN" sz="2000" dirty="0"/>
              <a:t>Spring</a:t>
            </a:r>
            <a:r>
              <a:rPr lang="zh-CN" altLang="en-US" sz="2000" dirty="0"/>
              <a:t>创建</a:t>
            </a:r>
            <a:r>
              <a:rPr lang="en-US" altLang="zh-CN" sz="2000" dirty="0"/>
              <a:t>AOP</a:t>
            </a:r>
            <a:r>
              <a:rPr lang="zh-CN" altLang="en-US" sz="2000" dirty="0"/>
              <a:t>代理</a:t>
            </a:r>
            <a:r>
              <a:rPr lang="zh-CN" sz="2000" dirty="0"/>
              <a:t>测试环绕通知并上交截图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r>
              <a:rPr lang="zh-CN" altLang="en-US" sz="2000" dirty="0"/>
              <a:t>要求上交：</a:t>
            </a:r>
            <a:endParaRPr lang="zh-CN" altLang="en-US" sz="2000" dirty="0"/>
          </a:p>
          <a:p>
            <a:r>
              <a:rPr lang="en-US" altLang="zh-CN" sz="2000" dirty="0"/>
              <a:t>Console</a:t>
            </a:r>
            <a:r>
              <a:rPr lang="zh-CN" altLang="en-US" sz="2000" dirty="0"/>
              <a:t>截图</a:t>
            </a:r>
            <a:endParaRPr lang="zh-CN" altLang="en-US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4 </a:t>
            </a:r>
            <a:r>
              <a:rPr lang="en-US" altLang="zh-CN" b="1" kern="1200">
                <a:latin typeface="+mj-lt"/>
                <a:ea typeface="+mj-ea"/>
                <a:cs typeface="+mj-cs"/>
              </a:rPr>
              <a:t>AspectJ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开发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en-US" altLang="zh-CN">
                <a:sym typeface="+mn-ea"/>
              </a:rPr>
              <a:t>AspectJ</a:t>
            </a:r>
            <a:r>
              <a:rPr lang="zh-CN" altLang="en-US">
                <a:sym typeface="+mn-ea"/>
              </a:rPr>
              <a:t>开发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sz="2000" dirty="0"/>
              <a:t>1 </a:t>
            </a:r>
            <a:r>
              <a:rPr lang="zh-CN" altLang="en-US" sz="2000" dirty="0"/>
              <a:t>基于</a:t>
            </a:r>
            <a:r>
              <a:rPr lang="en-US" altLang="zh-CN" sz="2000" dirty="0"/>
              <a:t>XML</a:t>
            </a:r>
            <a:r>
              <a:rPr lang="zh-CN" altLang="en-US" sz="2000" dirty="0"/>
              <a:t>的声明式</a:t>
            </a:r>
            <a:r>
              <a:rPr lang="en-US" altLang="zh-CN" sz="2000" dirty="0"/>
              <a:t>AspectJ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）导入</a:t>
            </a:r>
            <a:r>
              <a:rPr lang="en-US" altLang="zh-CN" sz="2000" dirty="0"/>
              <a:t>AspectJ</a:t>
            </a:r>
            <a:r>
              <a:rPr lang="zh-CN" altLang="en-US" sz="2000" dirty="0"/>
              <a:t>相关</a:t>
            </a:r>
            <a:r>
              <a:rPr lang="en-US" altLang="zh-CN" sz="2000" dirty="0"/>
              <a:t>JAR</a:t>
            </a:r>
            <a:r>
              <a:rPr lang="zh-CN" altLang="en-US" sz="2000" dirty="0"/>
              <a:t>包。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）创建</a:t>
            </a:r>
            <a:r>
              <a:rPr lang="en-US" altLang="zh-CN" sz="2000" dirty="0"/>
              <a:t>MyAspect</a:t>
            </a:r>
            <a:r>
              <a:rPr lang="zh-CN" altLang="en-US" sz="2000" dirty="0"/>
              <a:t>：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public class MyAspect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前置通知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myBefore(JoinPoint joinPoint)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System.out.print("前置通知 ，目标：");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System.out.print(joinPoint.getTarget() + ", 方法名称：");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System.out.println(joinPoint.getSignature().getName());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后置通知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myAfterReturning(JoinPoint joinPoint) {}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环绕通知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Object myAround(ProceedingJoinPoint proceedingJoinPoint) throws Throwable {}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异常通知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myAfterThrowing(JoinPoint joinPoint, Throwable e) {}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最终通知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myAfter() {}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}</a:t>
            </a:r>
            <a:endParaRPr lang="zh-CN" altLang="en-US" sz="16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en-US" altLang="zh-CN">
                <a:sym typeface="+mn-ea"/>
              </a:rPr>
              <a:t>AspectJ</a:t>
            </a:r>
            <a:r>
              <a:rPr lang="zh-CN" altLang="en-US">
                <a:sym typeface="+mn-ea"/>
              </a:rPr>
              <a:t>开发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3</a:t>
            </a:r>
            <a:r>
              <a:rPr lang="zh-CN" sz="2000" dirty="0"/>
              <a:t>）配置</a:t>
            </a:r>
            <a:r>
              <a:rPr lang="en-US" altLang="zh-CN" sz="2000" dirty="0"/>
              <a:t>applicationContext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&lt;aop:config&gt;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&lt;aop:aspect ref="myAspect"&gt;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&lt;!-- 3.1 配置切入点，通知最后增强哪些方法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&lt;aop:pointcut expression="execution(* cn.itcast.dao..*.*(..))"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id="myPointCut" /&gt;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&lt;!-- 3.2 关联通知Advice和切入点pointCut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&lt;!-- #1前置通知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&lt;aop:before method="myBefore" pointcut-ref="myPointCut" /&gt;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&lt;!-- #2后置通知,在方法返回之后执行，就可以获得返回值 returning属性：用于设置后置通知的第二个参数的名称,类型是Object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&lt;aop:after-returning method="myAfterReturning"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pointcut-ref="myPointCut" returning="returnVal" /&gt;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&lt;!-- #3环绕通知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&lt;aop:around method="myAround" pointcut-ref="myPointCut" /&gt;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&lt;!-- #4 抛出通知：用于处理程序发生异常，就可以接收当前方法产生的异常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&lt;!-- * 注意：如果程序没有异常，将不会执行增强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&lt;!-- * throwing属性：用于设置通知第二个参数的名称，类型Throwable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&lt;aop:after-throwing method="myAfterThrowing"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pointcut-ref="myPointCut" throwing="e" /&gt;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&lt;!-- #5最终通知：无论程序发生任何事情，都将执行 --&gt;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&lt;aop:after method="myAfter" pointcut-ref="myPointCut" /&gt;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&lt;/aop:aspect&gt;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&lt;/aop:config&gt;</a:t>
            </a:r>
            <a:endParaRPr lang="zh-CN" altLang="en-US" sz="14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en-US" altLang="zh-CN">
                <a:sym typeface="+mn-ea"/>
              </a:rPr>
              <a:t>AspectJ</a:t>
            </a:r>
            <a:r>
              <a:rPr lang="zh-CN" altLang="en-US">
                <a:sym typeface="+mn-ea"/>
              </a:rPr>
              <a:t>开发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4</a:t>
            </a:r>
            <a:r>
              <a:rPr lang="zh-CN" sz="2000" dirty="0"/>
              <a:t>）创建测试类：</a:t>
            </a:r>
            <a:endParaRPr lang="zh-CN" sz="2000" dirty="0"/>
          </a:p>
          <a:p>
            <a:pPr marL="0" indent="0">
              <a:buNone/>
            </a:pPr>
            <a:endParaRPr lang="zh-CN" sz="2000" dirty="0"/>
          </a:p>
          <a:p>
            <a:pPr marL="0" indent="0">
              <a:buNone/>
            </a:pPr>
            <a:r>
              <a:rPr lang="zh-CN" sz="2000" dirty="0"/>
              <a:t>public class TestXML {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@Test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public void demo01() {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String xmlPath = "cn/itcast/aspectj/xml/applicationContext.xml";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ApplicationContext applicationContext = new ClassPathXmlApplicationContext(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		xmlPath);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// 1 从spring容器获得内容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UserDao userDao = (UserDao) applicationContext.getBean("userDao");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// 2 执行方法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userDao.save();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}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}</a:t>
            </a:r>
            <a:endParaRPr lang="zh-CN" sz="2000" dirty="0"/>
          </a:p>
          <a:p>
            <a:pPr marL="0" indent="0"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en-US" altLang="zh-CN">
                <a:sym typeface="+mn-ea"/>
              </a:rPr>
              <a:t>AspectJ</a:t>
            </a:r>
            <a:r>
              <a:rPr lang="zh-CN" altLang="en-US">
                <a:sym typeface="+mn-ea"/>
              </a:rPr>
              <a:t>开发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sz="2000" dirty="0"/>
              <a:t>2 基于注解的声明式AdpectJ：</a:t>
            </a:r>
            <a:endParaRPr sz="2000" dirty="0"/>
          </a:p>
          <a:p>
            <a:r>
              <a:rPr sz="2000" dirty="0"/>
              <a:t>用于AOP的常用注解：</a:t>
            </a:r>
            <a:endParaRPr sz="2000" dirty="0"/>
          </a:p>
          <a:p>
            <a:r>
              <a:rPr sz="2000" dirty="0"/>
              <a:t>@AspectJ：定义切面。</a:t>
            </a:r>
            <a:endParaRPr sz="2000" dirty="0"/>
          </a:p>
          <a:p>
            <a:r>
              <a:rPr sz="2000" dirty="0"/>
              <a:t>@Before：定义前置通知。</a:t>
            </a:r>
            <a:endParaRPr sz="2000" dirty="0"/>
          </a:p>
          <a:p>
            <a:r>
              <a:rPr sz="2000" dirty="0"/>
              <a:t>@AfterReturning：定义后置通知。</a:t>
            </a:r>
            <a:endParaRPr sz="2000" dirty="0"/>
          </a:p>
          <a:p>
            <a:r>
              <a:rPr sz="2000" dirty="0"/>
              <a:t>@Around：定义环绕通知。</a:t>
            </a:r>
            <a:endParaRPr sz="2000" dirty="0"/>
          </a:p>
          <a:p>
            <a:r>
              <a:rPr sz="2000" dirty="0"/>
              <a:t>@AfterThrowing：定义抛出通知。</a:t>
            </a:r>
            <a:endParaRPr sz="2000" dirty="0"/>
          </a:p>
          <a:p>
            <a:r>
              <a:rPr sz="2000" dirty="0"/>
              <a:t>@After：定义最终通知。</a:t>
            </a:r>
            <a:endParaRPr sz="2000" dirty="0"/>
          </a:p>
          <a:p>
            <a:r>
              <a:rPr sz="2000" dirty="0"/>
              <a:t>@DeclareParents：定义引介通知。</a:t>
            </a:r>
            <a:endParaRPr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en-US" altLang="zh-CN">
                <a:sym typeface="+mn-ea"/>
              </a:rPr>
              <a:t>AspectJ</a:t>
            </a:r>
            <a:r>
              <a:rPr lang="zh-CN" altLang="en-US">
                <a:sym typeface="+mn-ea"/>
              </a:rPr>
              <a:t>开发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1</a:t>
            </a:r>
            <a:r>
              <a:rPr lang="zh-CN" sz="2000" dirty="0"/>
              <a:t>）创建</a:t>
            </a:r>
            <a:r>
              <a:rPr lang="en-US" altLang="zh-CN" sz="2000" dirty="0"/>
              <a:t>MyAspect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@Aspect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@Component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public class MyAspect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用于取代： &lt;aop:pointcut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expression="execution(* cn.itcast.dao..*.*(..))" id="myPointCut"/&gt;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要求： 方法必须是private 没有值 名称自定义 ，没有参数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@Pointcut("execution(* cn.itcast.dao..*.*(..))")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private void myPointCut()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前置通知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@Before("myPointCut()")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myBefore(JoinPoint joinPoint)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System.out.print("前置通知 ， 目标：");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System.out.print(joinPoint.getTarget() + ", 方法名称：");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System.out.println(joinPoint.getSignature().getName());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后置通知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@AfterReturning(value = "myPointCut()")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myAfterReturning(JoinPoint joinPoint)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System.out.print("后置通知" + joinPoint.getSignature().getName());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en-US" altLang="zh-CN">
                <a:sym typeface="+mn-ea"/>
              </a:rPr>
              <a:t>AspectJ</a:t>
            </a:r>
            <a:r>
              <a:rPr lang="zh-CN" altLang="en-US">
                <a:sym typeface="+mn-ea"/>
              </a:rPr>
              <a:t>开发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2</a:t>
            </a:r>
            <a:r>
              <a:rPr lang="zh-CN" sz="2000" dirty="0"/>
              <a:t>）给</a:t>
            </a:r>
            <a:r>
              <a:rPr lang="en-US" altLang="zh-CN" sz="2000" dirty="0"/>
              <a:t>UserDaoImpl</a:t>
            </a:r>
            <a:r>
              <a:rPr lang="zh-CN" altLang="en-US" sz="2000" dirty="0"/>
              <a:t>添加注解</a:t>
            </a:r>
            <a:r>
              <a:rPr lang="en-US" altLang="zh-CN" sz="2000" dirty="0"/>
              <a:t>@repository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）配置</a:t>
            </a:r>
            <a:r>
              <a:rPr lang="en-US" altLang="zh-CN" sz="2000" dirty="0"/>
              <a:t>applicationContext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&lt;!-- 扫描包：使注解生效 --&gt;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&lt;context:component-scan base-package="cn.itcast"&gt;&lt;/context:component-scan&gt;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&lt;!-- 使切面开启自动代理 --&gt;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&lt;aop:aspectj-autoproxy&gt;&lt;/aop:aspectj-autoproxy&gt;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）创建测试类：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@RunWith(SpringJUnit4ClassRunner.class)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@ContextConfiguration("classpath:cn/itcast/aspectj/annotation/applicationContext.xml")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public class TestAnnotation {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@Autowired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private UserDao userDao;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@Test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public void demo01() {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// 2 执行方法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userDao.save();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}}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en-US" altLang="zh-CN">
                <a:sym typeface="+mn-ea"/>
              </a:rPr>
              <a:t>AspectJ</a:t>
            </a:r>
            <a:r>
              <a:rPr lang="zh-CN" altLang="en-US">
                <a:sym typeface="+mn-ea"/>
              </a:rPr>
              <a:t>开发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/>
              <a:t>课堂练习</a:t>
            </a:r>
            <a:r>
              <a:rPr lang="en-US" altLang="zh-CN" sz="2000" dirty="0"/>
              <a:t>3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r>
              <a:rPr lang="zh-CN" sz="2000" dirty="0"/>
              <a:t>分别测试</a:t>
            </a:r>
            <a:r>
              <a:rPr lang="en-US" altLang="zh-CN" sz="2000" dirty="0"/>
              <a:t>xml</a:t>
            </a:r>
            <a:r>
              <a:rPr lang="zh-CN" altLang="en-US" sz="2000" dirty="0"/>
              <a:t>式和注解式</a:t>
            </a:r>
            <a:r>
              <a:rPr lang="en-US" altLang="zh-CN" sz="2000" dirty="0"/>
              <a:t>AspectJ AOP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r>
              <a:rPr lang="zh-CN" altLang="en-US" sz="2000" dirty="0"/>
              <a:t>要求上交：</a:t>
            </a:r>
            <a:endParaRPr lang="zh-CN" altLang="en-US" sz="2000" dirty="0"/>
          </a:p>
          <a:p>
            <a:r>
              <a:rPr lang="en-US" altLang="zh-CN" sz="2000" dirty="0"/>
              <a:t>Console</a:t>
            </a:r>
            <a:r>
              <a:rPr lang="zh-CN" altLang="en-US" sz="2000" dirty="0"/>
              <a:t>截图</a:t>
            </a:r>
            <a:endParaRPr lang="zh-CN" altLang="en-US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 Spring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AOP</a:t>
            </a:r>
            <a:r>
              <a:rPr lang="zh-CN" altLang="en-US">
                <a:sym typeface="+mn-ea"/>
              </a:rPr>
              <a:t>简介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1 </a:t>
            </a:r>
            <a:r>
              <a:rPr lang="zh-CN" altLang="en-US" sz="2400" dirty="0"/>
              <a:t>什么是</a:t>
            </a:r>
            <a:r>
              <a:rPr lang="en-US" sz="2400" dirty="0"/>
              <a:t>AOP</a:t>
            </a:r>
            <a:r>
              <a:rPr lang="zh-CN" altLang="en-US" sz="2400" dirty="0"/>
              <a:t>？</a:t>
            </a:r>
            <a:endParaRPr lang="zh-CN" altLang="en-US" sz="2400" dirty="0"/>
          </a:p>
          <a:p>
            <a:r>
              <a:rPr lang="en-US" altLang="zh-CN" sz="2400" dirty="0"/>
              <a:t>AOP</a:t>
            </a:r>
            <a:r>
              <a:rPr lang="zh-CN" altLang="en-US" sz="2400" dirty="0"/>
              <a:t>全称是</a:t>
            </a:r>
            <a:r>
              <a:rPr lang="en-US" altLang="zh-CN" sz="2400" dirty="0"/>
              <a:t>Aspect Oriented Programing</a:t>
            </a:r>
            <a:r>
              <a:rPr lang="zh-CN" altLang="en-US" sz="2400" dirty="0"/>
              <a:t>，即面向切面编程。</a:t>
            </a:r>
            <a:endParaRPr lang="zh-CN" altLang="en-US" sz="2400" dirty="0"/>
          </a:p>
          <a:p>
            <a:r>
              <a:rPr lang="en-US" altLang="zh-CN" sz="2400" dirty="0"/>
              <a:t>AOP</a:t>
            </a:r>
            <a:r>
              <a:rPr lang="zh-CN" altLang="en-US" sz="2400" dirty="0"/>
              <a:t>采取横向抽取机制，主要体现在事务处理、日志管理、权限控制和异常处理等方面，提高代码的可维护性。</a:t>
            </a:r>
            <a:endParaRPr lang="zh-CN" altLang="en-US" sz="2400" dirty="0"/>
          </a:p>
          <a:p>
            <a:r>
              <a:rPr lang="zh-CN" altLang="en-US" sz="2400" dirty="0"/>
              <a:t>目前最流行的两种</a:t>
            </a:r>
            <a:r>
              <a:rPr lang="en-US" altLang="zh-CN" sz="2400" dirty="0"/>
              <a:t>AOP</a:t>
            </a:r>
            <a:r>
              <a:rPr lang="zh-CN" altLang="en-US" sz="2400" dirty="0"/>
              <a:t>框架：</a:t>
            </a:r>
            <a:r>
              <a:rPr lang="en-US" altLang="zh-CN" sz="2400" dirty="0"/>
              <a:t>Spring AOP</a:t>
            </a:r>
            <a:r>
              <a:rPr lang="zh-CN" altLang="en-US" sz="2400" dirty="0"/>
              <a:t>和</a:t>
            </a:r>
            <a:r>
              <a:rPr lang="en-US" altLang="zh-CN" sz="2400" dirty="0"/>
              <a:t>AspectJ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en-US" altLang="zh-CN" sz="2400" dirty="0"/>
              <a:t>Spring AOP</a:t>
            </a:r>
            <a:r>
              <a:rPr lang="zh-CN" altLang="en-US" sz="2400" dirty="0"/>
              <a:t>使用纯</a:t>
            </a:r>
            <a:r>
              <a:rPr lang="en-US" altLang="zh-CN" sz="2400" dirty="0"/>
              <a:t>Java</a:t>
            </a:r>
            <a:r>
              <a:rPr lang="zh-CN" altLang="en-US" sz="2400" dirty="0"/>
              <a:t>实现，不需专门编译或加载。</a:t>
            </a:r>
            <a:endParaRPr lang="zh-CN" altLang="en-US" sz="2400" dirty="0"/>
          </a:p>
          <a:p>
            <a:r>
              <a:rPr lang="en-US" altLang="zh-CN" sz="2400" dirty="0"/>
              <a:t>AspectJ</a:t>
            </a:r>
            <a:r>
              <a:rPr lang="zh-CN" altLang="en-US" sz="2400" dirty="0"/>
              <a:t>是基于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语言的</a:t>
            </a:r>
            <a:r>
              <a:rPr lang="en-US" altLang="zh-CN" sz="2400" dirty="0"/>
              <a:t>AOP</a:t>
            </a:r>
            <a:r>
              <a:rPr lang="zh-CN" altLang="en-US" sz="2400" dirty="0"/>
              <a:t>框架，扩展</a:t>
            </a:r>
            <a:r>
              <a:rPr lang="en-US" altLang="zh-CN" sz="2400" dirty="0"/>
              <a:t>Java</a:t>
            </a:r>
            <a:r>
              <a:rPr lang="zh-CN" altLang="en-US" sz="2400" dirty="0"/>
              <a:t>提供专门的编译器。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 Spring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AOP</a:t>
            </a:r>
            <a:r>
              <a:rPr lang="zh-CN" altLang="en-US">
                <a:sym typeface="+mn-ea"/>
              </a:rPr>
              <a:t>简介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2 AOP</a:t>
            </a:r>
            <a:r>
              <a:rPr lang="zh-CN" altLang="en-US" sz="2400" dirty="0"/>
              <a:t>术语：</a:t>
            </a:r>
            <a:endParaRPr lang="zh-CN" altLang="en-US" sz="2400" dirty="0"/>
          </a:p>
          <a:p>
            <a:r>
              <a:rPr lang="en-US" altLang="zh-CN" sz="2400" dirty="0"/>
              <a:t>JoinPint</a:t>
            </a:r>
            <a:r>
              <a:rPr lang="zh-CN" altLang="en-US" sz="2400" dirty="0"/>
              <a:t>（连接点）：指那些被拦截到的点，</a:t>
            </a:r>
            <a:r>
              <a:rPr lang="en-US" altLang="zh-CN" sz="2400" dirty="0"/>
              <a:t>Spring</a:t>
            </a:r>
            <a:r>
              <a:rPr lang="zh-CN" altLang="en-US" sz="2400" dirty="0"/>
              <a:t>中可以被动态代理拦截目标类的方法。</a:t>
            </a:r>
            <a:endParaRPr lang="zh-CN" altLang="en-US" sz="2400" dirty="0"/>
          </a:p>
          <a:p>
            <a:r>
              <a:rPr lang="en-US" altLang="zh-CN" sz="2400" dirty="0"/>
              <a:t>Pointcut</a:t>
            </a:r>
            <a:r>
              <a:rPr lang="zh-CN" altLang="en-US" sz="2400" dirty="0"/>
              <a:t>（切入点）：指被拦截的连接点。</a:t>
            </a:r>
            <a:endParaRPr lang="zh-CN" altLang="en-US" sz="2400" dirty="0"/>
          </a:p>
          <a:p>
            <a:r>
              <a:rPr lang="en-US" altLang="zh-CN" sz="2400" dirty="0"/>
              <a:t>Advice</a:t>
            </a:r>
            <a:r>
              <a:rPr lang="zh-CN" altLang="en-US" sz="2400" dirty="0"/>
              <a:t>（通知）：拦截到</a:t>
            </a:r>
            <a:r>
              <a:rPr lang="en-US" altLang="zh-CN" sz="2400" dirty="0"/>
              <a:t>Joinpoint</a:t>
            </a:r>
            <a:r>
              <a:rPr lang="zh-CN" altLang="en-US" sz="2400" dirty="0"/>
              <a:t>之后做的增强。</a:t>
            </a:r>
            <a:endParaRPr lang="zh-CN" altLang="en-US" sz="2400" dirty="0"/>
          </a:p>
          <a:p>
            <a:r>
              <a:rPr lang="en-US" altLang="zh-CN" sz="2400" dirty="0"/>
              <a:t>Target</a:t>
            </a:r>
            <a:r>
              <a:rPr lang="zh-CN" altLang="en-US" sz="2400" dirty="0"/>
              <a:t>（目标）：指代理的目标对象。</a:t>
            </a:r>
            <a:endParaRPr lang="zh-CN" altLang="en-US" sz="2400" dirty="0"/>
          </a:p>
          <a:p>
            <a:r>
              <a:rPr lang="en-US" altLang="zh-CN" sz="2400" dirty="0"/>
              <a:t>Weaving</a:t>
            </a:r>
            <a:r>
              <a:rPr lang="zh-CN" altLang="en-US" sz="2400" dirty="0"/>
              <a:t>（织入）：指把增强代码应用到目标上，生成代理对象。</a:t>
            </a:r>
            <a:endParaRPr lang="zh-CN" altLang="en-US" sz="2400" dirty="0"/>
          </a:p>
          <a:p>
            <a:r>
              <a:rPr lang="en-US" altLang="zh-CN" sz="2400" dirty="0"/>
              <a:t>Proxy</a:t>
            </a:r>
            <a:r>
              <a:rPr lang="zh-CN" altLang="en-US" sz="2400" dirty="0"/>
              <a:t>（代理）：指生成的代理对象。</a:t>
            </a:r>
            <a:endParaRPr lang="zh-CN" altLang="en-US" sz="2400" dirty="0"/>
          </a:p>
          <a:p>
            <a:r>
              <a:rPr lang="en-US" altLang="zh-CN" sz="2400" dirty="0"/>
              <a:t>Aspect</a:t>
            </a:r>
            <a:r>
              <a:rPr lang="zh-CN" altLang="en-US" sz="2400" dirty="0"/>
              <a:t>（切面）：指切入点和通知的结合。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2 </a:t>
            </a:r>
            <a:r>
              <a:rPr lang="zh-CN" b="1" kern="1200">
                <a:latin typeface="+mj-lt"/>
                <a:ea typeface="+mj-ea"/>
                <a:cs typeface="+mj-cs"/>
              </a:rPr>
              <a:t>手动代理</a:t>
            </a:r>
            <a:endParaRPr lang="zh-CN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手动代理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sz="2000" dirty="0"/>
              <a:t>1 </a:t>
            </a:r>
            <a:r>
              <a:rPr lang="zh-CN" altLang="en-US" sz="2000" dirty="0"/>
              <a:t>什么是手动代理？</a:t>
            </a:r>
            <a:endParaRPr lang="zh-CN" altLang="en-US" sz="2000" dirty="0"/>
          </a:p>
          <a:p>
            <a:r>
              <a:rPr lang="zh-CN" altLang="en-US" sz="2000" dirty="0"/>
              <a:t>指代理类通过调用被代理类的相关方法，提供预处理、过滤、事后处理等服务。</a:t>
            </a:r>
            <a:endParaRPr lang="zh-CN" altLang="en-US" sz="2000" dirty="0"/>
          </a:p>
          <a:p>
            <a:r>
              <a:rPr lang="en-US" altLang="zh-CN" sz="2000" dirty="0"/>
              <a:t>2 </a:t>
            </a:r>
            <a:r>
              <a:rPr lang="zh-CN" altLang="en-US" sz="2000" dirty="0"/>
              <a:t>典型手动代理模式：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JDK</a:t>
            </a:r>
            <a:r>
              <a:rPr lang="zh-CN" altLang="en-US" sz="2000" dirty="0"/>
              <a:t>动态代理；（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CGLIB</a:t>
            </a:r>
            <a:r>
              <a:rPr lang="zh-CN" altLang="en-US" sz="2000" dirty="0"/>
              <a:t>代理。</a:t>
            </a:r>
            <a:endParaRPr lang="zh-CN" altLang="en-US" sz="2000" dirty="0"/>
          </a:p>
          <a:p>
            <a:r>
              <a:rPr lang="en-US" altLang="zh-CN" sz="2000" dirty="0"/>
              <a:t>3 JDK</a:t>
            </a:r>
            <a:r>
              <a:rPr lang="zh-CN" altLang="en-US" sz="2000" dirty="0"/>
              <a:t>动态代理步骤：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）创建动态</a:t>
            </a:r>
            <a:r>
              <a:rPr lang="en-US" altLang="zh-CN" sz="2000" dirty="0"/>
              <a:t>Java</a:t>
            </a:r>
            <a:r>
              <a:rPr lang="zh-CN" altLang="en-US" sz="2000" dirty="0"/>
              <a:t>项目并导入</a:t>
            </a:r>
            <a:r>
              <a:rPr lang="en-US" altLang="zh-CN" sz="2000" dirty="0"/>
              <a:t>JAR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）创建</a:t>
            </a:r>
            <a:r>
              <a:rPr lang="en-US" altLang="zh-CN" sz="2000" dirty="0"/>
              <a:t>dao</a:t>
            </a:r>
            <a:r>
              <a:rPr lang="zh-CN" altLang="en-US" sz="2000" dirty="0"/>
              <a:t>接口：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package cn.itcast.dao;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public interface UserDao 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public void save();//保存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public void update(); //更新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public void delete();//删除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public void find();//查询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手动代理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3</a:t>
            </a:r>
            <a:r>
              <a:rPr lang="zh-CN" sz="2000" dirty="0"/>
              <a:t>）创建</a:t>
            </a:r>
            <a:r>
              <a:rPr lang="en-US" altLang="zh-CN" sz="2000" dirty="0"/>
              <a:t>dao</a:t>
            </a:r>
            <a:r>
              <a:rPr lang="zh-CN" altLang="en-US" sz="2000" dirty="0"/>
              <a:t>实现类：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package cn.itcast.dao;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import org.springframework.stereotype.Repository;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//target 目标类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@Repository()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public class UserDaoImpl implements UserDao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save()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//int i = 10/0;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System.out.println("save 添加用户");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update()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System.out.println("update 修改用户");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delete()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System.out.println("delete 删除用户");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find()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System.out.println("find 查询用户");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}</a:t>
            </a:r>
            <a:endParaRPr lang="zh-CN" altLang="en-US" sz="16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手动代理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4</a:t>
            </a:r>
            <a:r>
              <a:rPr lang="zh-CN" sz="2000" dirty="0"/>
              <a:t>）创建切面类</a:t>
            </a:r>
            <a:r>
              <a:rPr lang="en-US" altLang="zh-CN" sz="2000" dirty="0"/>
              <a:t>MyAspect</a:t>
            </a:r>
            <a:r>
              <a:rPr lang="zh-CN" altLang="en-US" sz="2000" dirty="0"/>
              <a:t>：</a:t>
            </a:r>
            <a:r>
              <a:rPr lang="en-US" altLang="zh-CN" sz="2000" dirty="0"/>
              <a:t>	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package cn.itcast.jdk;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//切面类：可以存在多个通知Advice (增强的方法内容)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public class MyAspect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public void myBefore()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System.out.println("方法执行前");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public void myAfter()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System.out.println("方法执行后");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手动代理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）创建</a:t>
            </a:r>
            <a:r>
              <a:rPr lang="en-US" altLang="zh-CN" sz="2000" dirty="0"/>
              <a:t>MyBeanFactory</a:t>
            </a:r>
            <a:r>
              <a:rPr lang="zh-CN" altLang="en-US" sz="2000" dirty="0"/>
              <a:t>类，通过</a:t>
            </a:r>
            <a:r>
              <a:rPr lang="en-US" altLang="zh-CN" sz="2000" dirty="0"/>
              <a:t>Proxy</a:t>
            </a:r>
            <a:r>
              <a:rPr lang="zh-CN" altLang="en-US" sz="2000" dirty="0"/>
              <a:t>实现动态代理：</a:t>
            </a:r>
            <a:endParaRPr lang="zh-CN" altLang="en-US" sz="12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import cn.itcast.dao.UserDaoImpl;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public class MyBeanFactory {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public</a:t>
            </a:r>
            <a:r>
              <a:rPr lang="zh-CN" altLang="en-US" sz="1400" dirty="0">
                <a:solidFill>
                  <a:srgbClr val="FF0000"/>
                </a:solidFill>
              </a:rPr>
              <a:t> static </a:t>
            </a:r>
            <a:r>
              <a:rPr lang="zh-CN" altLang="en-US" sz="1400" dirty="0"/>
              <a:t>UserDao</a:t>
            </a:r>
            <a:r>
              <a:rPr lang="zh-CN" altLang="en-US" sz="1400" dirty="0">
                <a:solidFill>
                  <a:srgbClr val="FF0000"/>
                </a:solidFill>
              </a:rPr>
              <a:t> getBean</a:t>
            </a:r>
            <a:r>
              <a:rPr lang="zh-CN" altLang="en-US" sz="1400" dirty="0"/>
              <a:t>() {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// 1 准备目标类(spring创建对象，IoC)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final UserDao userDao = new UserDaoImpl();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// 2 创建 切面类 实例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final MyAspect myAspect = new MyAspect();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// 3 使用代理类，进行增强 ，参数2：userDao.getClass().getInterfaces()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return (UserDao) Proxy.newProxyInstance(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MyBeanFactory.class.getClassLoader(), //当前类的类加载器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new Class[] { UserDao.class }, //要创建实例的实现类的接口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new InvocationHandler() {  //需要增强的方法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	@Override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	public Object invoke(Object proxy, Method method,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			Object[] args) throws Throwable {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		// 前增强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		myAspect.myBefore();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		// 目标类的方式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		Object obj = method.invoke(userDao, args);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		// 后增强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		myAspect.myAfter();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		return obj;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					}});}}</a:t>
            </a: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9544</Words>
  <Application>WPS 演示</Application>
  <PresentationFormat>自定义</PresentationFormat>
  <Paragraphs>489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Wingdings</vt:lpstr>
      <vt:lpstr>Calibri Light</vt:lpstr>
      <vt:lpstr>微软雅黑</vt:lpstr>
      <vt:lpstr>Arial Unicode MS</vt:lpstr>
      <vt:lpstr>Office 主题</vt:lpstr>
      <vt:lpstr>自定义设计方案</vt:lpstr>
      <vt:lpstr>1_自定义设计方案</vt:lpstr>
      <vt:lpstr>2_自定义设计方案</vt:lpstr>
      <vt:lpstr>3_自定义设计方案</vt:lpstr>
      <vt:lpstr>3 面向切面编程(Spring AOP)</vt:lpstr>
      <vt:lpstr>1 Spring AOP简介</vt:lpstr>
      <vt:lpstr>1  Spring AOP简介</vt:lpstr>
      <vt:lpstr>1  Spring AOP简介</vt:lpstr>
      <vt:lpstr>2 手动代理</vt:lpstr>
      <vt:lpstr>2 手动代理</vt:lpstr>
      <vt:lpstr>2 手动代理</vt:lpstr>
      <vt:lpstr>2 手动代理</vt:lpstr>
      <vt:lpstr>2 手动代理</vt:lpstr>
      <vt:lpstr>2 手动代理</vt:lpstr>
      <vt:lpstr>2 手动代理</vt:lpstr>
      <vt:lpstr>2 手动代理</vt:lpstr>
      <vt:lpstr>2 手动代理</vt:lpstr>
      <vt:lpstr>2 手动代理</vt:lpstr>
      <vt:lpstr>3 第一个Spring程序</vt:lpstr>
      <vt:lpstr>3 第一个Spring程序</vt:lpstr>
      <vt:lpstr>3 第一个Spring程序</vt:lpstr>
      <vt:lpstr>3 声明式工厂Bean</vt:lpstr>
      <vt:lpstr>3 声明式工厂Bean</vt:lpstr>
      <vt:lpstr>3 第一个Spring程序</vt:lpstr>
      <vt:lpstr>4 依赖注入</vt:lpstr>
      <vt:lpstr>3 声明式工厂Bean</vt:lpstr>
      <vt:lpstr>4 AspectJ开发</vt:lpstr>
      <vt:lpstr>4 AspectJ开发</vt:lpstr>
      <vt:lpstr>4 AspectJ开发</vt:lpstr>
      <vt:lpstr>4 AspectJ开发</vt:lpstr>
      <vt:lpstr>4 AspectJ开发</vt:lpstr>
      <vt:lpstr>4 AspectJ开发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zkxshg</cp:lastModifiedBy>
  <cp:revision>413</cp:revision>
  <dcterms:created xsi:type="dcterms:W3CDTF">2017-09-17T03:31:00Z</dcterms:created>
  <dcterms:modified xsi:type="dcterms:W3CDTF">2018-05-29T16:28:51Z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