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5" r:id="rId4"/>
    <p:sldMasterId id="2147483658" r:id="rId5"/>
    <p:sldMasterId id="2147483669" r:id="rId6"/>
  </p:sldMasterIdLst>
  <p:notesMasterIdLst>
    <p:notesMasterId r:id="rId34"/>
  </p:notesMasterIdLst>
  <p:sldIdLst>
    <p:sldId id="286" r:id="rId7"/>
    <p:sldId id="598" r:id="rId8"/>
    <p:sldId id="474" r:id="rId9"/>
    <p:sldId id="599" r:id="rId10"/>
    <p:sldId id="600" r:id="rId11"/>
    <p:sldId id="605" r:id="rId12"/>
    <p:sldId id="601" r:id="rId13"/>
    <p:sldId id="606" r:id="rId14"/>
    <p:sldId id="608" r:id="rId15"/>
    <p:sldId id="609" r:id="rId16"/>
    <p:sldId id="610" r:id="rId17"/>
    <p:sldId id="611" r:id="rId18"/>
    <p:sldId id="612" r:id="rId19"/>
    <p:sldId id="613" r:id="rId20"/>
    <p:sldId id="614" r:id="rId21"/>
    <p:sldId id="615" r:id="rId22"/>
    <p:sldId id="616" r:id="rId23"/>
    <p:sldId id="607" r:id="rId24"/>
    <p:sldId id="617" r:id="rId25"/>
    <p:sldId id="618" r:id="rId26"/>
    <p:sldId id="620" r:id="rId27"/>
    <p:sldId id="621" r:id="rId28"/>
    <p:sldId id="623" r:id="rId29"/>
    <p:sldId id="622" r:id="rId30"/>
    <p:sldId id="624" r:id="rId31"/>
    <p:sldId id="625" r:id="rId32"/>
    <p:sldId id="290" r:id="rId33"/>
  </p:sldIdLst>
  <p:sldSz cx="12192000" cy="6858000"/>
  <p:notesSz cx="7103745" cy="10234295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/>
    <p:restoredTop sz="94660"/>
  </p:normalViewPr>
  <p:slideViewPr>
    <p:cSldViewPr snapToGrid="0" showGuides="1">
      <p:cViewPr varScale="1">
        <p:scale>
          <a:sx n="70" d="100"/>
          <a:sy n="70" d="100"/>
        </p:scale>
        <p:origin x="-702" y="-108"/>
      </p:cViewPr>
      <p:guideLst>
        <p:guide orient="horz" pos="2092"/>
        <p:guide pos="28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9165" cy="5747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68743" y="0"/>
            <a:ext cx="3189165" cy="5747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3002" y="1432002"/>
            <a:ext cx="6873608" cy="386640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5961" y="5513207"/>
            <a:ext cx="5887689" cy="45108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881225"/>
            <a:ext cx="3189165" cy="5747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68743" y="10881225"/>
            <a:ext cx="3189165" cy="5747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077845" y="2452370"/>
            <a:ext cx="8449310" cy="1505585"/>
          </a:xfrm>
        </p:spPr>
        <p:txBody>
          <a:bodyPr anchor="b"/>
          <a:lstStyle>
            <a:lvl1pPr algn="l">
              <a:defRPr sz="4800"/>
            </a:lvl1pPr>
          </a:lstStyle>
          <a:p>
            <a:pPr fontAlgn="auto"/>
            <a:r>
              <a:rPr lang="zh-CN" altLang="en-US" b="1" strike="noStrike" noProof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单击添加标题字号：</a:t>
            </a:r>
            <a:r>
              <a:rPr lang="en-US" altLang="zh-CN" b="1" strike="noStrike" noProof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48</a:t>
            </a:r>
            <a:r>
              <a:rPr lang="zh-CN" altLang="en-US" b="1" strike="noStrike" noProof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宋体加粗 白色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600"/>
            </a:lvl1pPr>
          </a:lstStyle>
          <a:p>
            <a:pPr fontAlgn="auto"/>
            <a:r>
              <a:rPr lang="zh-CN" altLang="en-US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单击添加文字 字号：</a:t>
            </a:r>
            <a:r>
              <a:rPr lang="en-US" altLang="zh-CN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36</a:t>
            </a:r>
            <a:r>
              <a:rPr lang="zh-CN" altLang="en-US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号宋体加粗 黑色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1109345"/>
            <a:ext cx="4165600" cy="948055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1103630"/>
            <a:ext cx="6172200" cy="47574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1355090"/>
            <a:ext cx="2628900" cy="4822190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367790"/>
            <a:ext cx="7734300" cy="3844290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1092200"/>
            <a:ext cx="10515600" cy="415861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文本框 5"/>
          <p:cNvSpPr txBox="1"/>
          <p:nvPr userDrawn="1"/>
        </p:nvSpPr>
        <p:spPr>
          <a:xfrm>
            <a:off x="5767388" y="2611438"/>
            <a:ext cx="2157412" cy="8302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48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谢 谢！</a:t>
            </a:r>
            <a:endParaRPr lang="zh-CN" altLang="en-US" sz="4800" b="1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pPr fontAlgn="auto"/>
            <a:r>
              <a:rPr lang="zh-CN" altLang="en-US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单击添加标题可选字号：</a:t>
            </a:r>
            <a:r>
              <a:rPr lang="en-US" altLang="zh-CN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40</a:t>
            </a:r>
            <a:r>
              <a:rPr lang="zh-CN" altLang="en-US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号宋体 加粗 白色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文本框 4"/>
          <p:cNvSpPr txBox="1"/>
          <p:nvPr userDrawn="1"/>
        </p:nvSpPr>
        <p:spPr>
          <a:xfrm>
            <a:off x="1714500" y="2092325"/>
            <a:ext cx="1106488" cy="23907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>
            <a:spAutoFit/>
          </a:bodyPr>
          <a:lstStyle/>
          <a:p>
            <a:pPr lvl="0" indent="0"/>
            <a:r>
              <a:rPr lang="zh-CN" altLang="en-US" sz="60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  录</a:t>
            </a:r>
            <a:endParaRPr lang="zh-CN" altLang="en-US" sz="60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3879850" y="1390015"/>
            <a:ext cx="8042275" cy="3930015"/>
          </a:xfrm>
        </p:spPr>
        <p:txBody>
          <a:bodyPr vert="horz"/>
          <a:lstStyle>
            <a:lvl1pPr indent="-446405" eaLnBrk="1" fontAlgn="auto" latinLnBrk="0" hangingPunct="1">
              <a:lnSpc>
                <a:spcPts val="5000"/>
              </a:lnSpc>
              <a:defRPr/>
            </a:lvl1pPr>
          </a:lstStyle>
          <a:p>
            <a:pPr lvl="0" fontAlgn="auto"/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单击添加标题文字可选字号：</a:t>
            </a:r>
            <a:r>
              <a:rPr lang="en-US" altLang="zh-CN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28</a:t>
            </a:r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号宋体 黑色</a:t>
            </a:r>
            <a:endParaRPr lang="zh-CN" altLang="en-US" strike="noStrike" noProof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fontAlgn="auto"/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单击添加标题文字可选字号：</a:t>
            </a:r>
            <a:r>
              <a:rPr lang="en-US" altLang="zh-CN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28</a:t>
            </a:r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号宋体 黑色</a:t>
            </a:r>
            <a:endParaRPr lang="zh-CN" altLang="en-US" strike="noStrike" noProof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fontAlgn="auto"/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单击添加标题文字可选字号：</a:t>
            </a:r>
            <a:r>
              <a:rPr lang="en-US" altLang="zh-CN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28</a:t>
            </a:r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号宋体 黑色</a:t>
            </a:r>
            <a:endParaRPr lang="zh-CN" altLang="en-US" strike="noStrike" noProof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fontAlgn="auto"/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单击添加标题文字可选字号：</a:t>
            </a:r>
            <a:r>
              <a:rPr lang="en-US" altLang="zh-CN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28</a:t>
            </a:r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号宋体 黑色</a:t>
            </a:r>
            <a:endParaRPr lang="zh-CN" altLang="en-US" strike="noStrike" noProof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fontAlgn="auto"/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单击添加标题文字可选字号：</a:t>
            </a:r>
            <a:r>
              <a:rPr lang="en-US" altLang="zh-CN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28</a:t>
            </a:r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号宋体 黑色</a:t>
            </a:r>
            <a:endParaRPr lang="zh-CN" altLang="en-US" strike="noStrike" noProof="1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pPr fontAlgn="auto"/>
            <a:r>
              <a:rPr lang="zh-CN" altLang="en-US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单击添加标题可选字号：</a:t>
            </a:r>
            <a:r>
              <a:rPr lang="en-US" altLang="zh-CN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40</a:t>
            </a:r>
            <a:r>
              <a:rPr lang="zh-CN" altLang="en-US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号宋体 加粗 白色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4" Type="http://schemas.openxmlformats.org/officeDocument/2006/relationships/theme" Target="../theme/theme4.xml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7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6" Type="http://schemas.openxmlformats.org/officeDocument/2006/relationships/theme" Target="../theme/theme5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pic>
        <p:nvPicPr>
          <p:cNvPr id="1029" name="图片 6" descr="图片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88" y="-9525"/>
            <a:ext cx="674687" cy="6877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0" name="图片 7" descr="图片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-9525"/>
            <a:ext cx="1063625" cy="6877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1" name="图片 8" descr="图片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0650" y="-9525"/>
            <a:ext cx="9569450" cy="6877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2" name="标题占位符 1"/>
          <p:cNvSpPr>
            <a:spLocks noGrp="1"/>
          </p:cNvSpPr>
          <p:nvPr>
            <p:ph type="title"/>
          </p:nvPr>
        </p:nvSpPr>
        <p:spPr>
          <a:xfrm>
            <a:off x="3227388" y="2466975"/>
            <a:ext cx="7704137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 dirty="0"/>
              <a:t>单击添加标题字号：</a:t>
            </a:r>
            <a:r>
              <a:rPr lang="en-US" altLang="zh-CN" dirty="0"/>
              <a:t>48</a:t>
            </a:r>
            <a:r>
              <a:rPr lang="zh-CN" altLang="en-US" dirty="0"/>
              <a:t>宋体加粗 白色</a:t>
            </a:r>
            <a:endParaRPr lang="zh-CN" altLang="en-US"/>
          </a:p>
        </p:txBody>
      </p:sp>
      <p:sp>
        <p:nvSpPr>
          <p:cNvPr id="1033" name="文本框 10"/>
          <p:cNvSpPr txBox="1"/>
          <p:nvPr/>
        </p:nvSpPr>
        <p:spPr>
          <a:xfrm>
            <a:off x="8770938" y="5872163"/>
            <a:ext cx="25828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24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讲师：</a:t>
            </a:r>
            <a:endParaRPr lang="zh-CN" altLang="en-US" sz="2400" b="1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6027738"/>
            <a:ext cx="3587750" cy="841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7" descr="图片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50" y="4281488"/>
            <a:ext cx="3587750" cy="1746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图片 8" descr="图片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350" y="-9525"/>
            <a:ext cx="3587750" cy="431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3" name="文本占位符 2"/>
          <p:cNvSpPr>
            <a:spLocks noGrp="1"/>
          </p:cNvSpPr>
          <p:nvPr>
            <p:ph type="body"/>
          </p:nvPr>
        </p:nvSpPr>
        <p:spPr>
          <a:xfrm>
            <a:off x="3730625" y="1279525"/>
            <a:ext cx="7877175" cy="43513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 indent="-446405"/>
            <a:r>
              <a:rPr lang="zh-CN" altLang="en-US" dirty="0"/>
              <a:t>单击添加标题文字可选字号：</a:t>
            </a:r>
            <a:r>
              <a:rPr lang="en-US" altLang="zh-CN" dirty="0"/>
              <a:t>28</a:t>
            </a:r>
            <a:r>
              <a:rPr lang="zh-CN" altLang="en-US" dirty="0"/>
              <a:t>号宋体 黑色</a:t>
            </a:r>
            <a:endParaRPr lang="zh-CN" altLang="en-US" dirty="0"/>
          </a:p>
          <a:p>
            <a:pPr lvl="0" indent="-446405"/>
            <a:r>
              <a:rPr lang="zh-CN" altLang="en-US" dirty="0"/>
              <a:t>单击添加标题文字可选字号：</a:t>
            </a:r>
            <a:r>
              <a:rPr lang="en-US" altLang="zh-CN" dirty="0"/>
              <a:t>28</a:t>
            </a:r>
            <a:r>
              <a:rPr lang="zh-CN" altLang="en-US" dirty="0"/>
              <a:t>号宋体 黑色</a:t>
            </a:r>
            <a:endParaRPr lang="zh-CN" altLang="en-US" dirty="0"/>
          </a:p>
          <a:p>
            <a:pPr lvl="0" indent="-446405"/>
            <a:r>
              <a:rPr lang="zh-CN" altLang="en-US" dirty="0"/>
              <a:t>单击添加标题文字可选字号：</a:t>
            </a:r>
            <a:r>
              <a:rPr lang="en-US" altLang="zh-CN" dirty="0"/>
              <a:t>28</a:t>
            </a:r>
            <a:r>
              <a:rPr lang="zh-CN" altLang="en-US" dirty="0"/>
              <a:t>号宋体 黑色</a:t>
            </a:r>
            <a:endParaRPr lang="zh-CN" altLang="en-US" dirty="0"/>
          </a:p>
          <a:p>
            <a:pPr lvl="0" indent="-446405"/>
            <a:r>
              <a:rPr lang="zh-CN" altLang="en-US" dirty="0"/>
              <a:t>单击添加标题文字可选字号：</a:t>
            </a:r>
            <a:r>
              <a:rPr lang="en-US" altLang="zh-CN" dirty="0"/>
              <a:t>28</a:t>
            </a:r>
            <a:r>
              <a:rPr lang="zh-CN" altLang="en-US" dirty="0"/>
              <a:t>号宋体 黑色</a:t>
            </a:r>
            <a:endParaRPr lang="zh-CN" altLang="en-US" dirty="0"/>
          </a:p>
          <a:p>
            <a:pPr lvl="0" indent="-446405"/>
            <a:r>
              <a:rPr lang="zh-CN" altLang="en-US" dirty="0"/>
              <a:t>单击添加标题文字可选字号：</a:t>
            </a:r>
            <a:r>
              <a:rPr lang="en-US" altLang="zh-CN" dirty="0"/>
              <a:t>28</a:t>
            </a:r>
            <a:r>
              <a:rPr lang="zh-CN" altLang="en-US" dirty="0"/>
              <a:t>号宋体 黑色</a:t>
            </a:r>
            <a:endParaRPr lang="zh-CN" altLang="en-US" dirty="0"/>
          </a:p>
          <a:p>
            <a:pPr lvl="0" indent="-446405"/>
            <a:endParaRPr lang="zh-CN" altLang="en-US"/>
          </a:p>
          <a:p>
            <a:pPr lvl="1" indent="0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446405" algn="l" defTabSz="914400" rtl="0" eaLnBrk="1" fontAlgn="auto" latinLnBrk="0" hangingPunct="1">
        <a:lnSpc>
          <a:spcPts val="5000"/>
        </a:lnSpc>
        <a:spcBef>
          <a:spcPts val="1000"/>
        </a:spcBef>
        <a:buClr>
          <a:srgbClr val="FF6600"/>
        </a:buClr>
        <a:buFont typeface="Wingdings" panose="05000000000000000000" charset="0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325" y="1784350"/>
            <a:ext cx="573088" cy="3079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图片 7" descr="图片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088" y="1784350"/>
            <a:ext cx="1119187" cy="3079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6" name="图片 8" descr="图片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9950" y="1784350"/>
            <a:ext cx="8788400" cy="3079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7" name="标题占位符 1"/>
          <p:cNvSpPr>
            <a:spLocks noGrp="1"/>
          </p:cNvSpPr>
          <p:nvPr>
            <p:ph type="title"/>
          </p:nvPr>
        </p:nvSpPr>
        <p:spPr>
          <a:xfrm>
            <a:off x="3656013" y="2660650"/>
            <a:ext cx="7656512" cy="13271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 dirty="0"/>
              <a:t>单击添加标题可选字号：</a:t>
            </a:r>
            <a:r>
              <a:rPr lang="en-US" altLang="zh-CN" dirty="0"/>
              <a:t>40</a:t>
            </a:r>
            <a:r>
              <a:rPr lang="zh-CN" altLang="en-US" dirty="0"/>
              <a:t>号宋体 加粗 白色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 descr="图片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87050" y="933450"/>
            <a:ext cx="1500188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图片 7" descr="图片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86750" y="936625"/>
            <a:ext cx="2400300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图片 8" descr="图片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4762" y="933450"/>
            <a:ext cx="8304212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1" name="标题占位符 1"/>
          <p:cNvSpPr>
            <a:spLocks noGrp="1"/>
          </p:cNvSpPr>
          <p:nvPr>
            <p:ph type="title"/>
          </p:nvPr>
        </p:nvSpPr>
        <p:spPr>
          <a:xfrm>
            <a:off x="311150" y="246063"/>
            <a:ext cx="9450388" cy="614362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/>
              <a:t>单击添加文字 字号：</a:t>
            </a:r>
            <a:r>
              <a:rPr lang="en-US" altLang="zh-CN"/>
              <a:t>36</a:t>
            </a:r>
            <a:r>
              <a:rPr lang="zh-CN" altLang="en-US"/>
              <a:t>号宋体加粗 黑色</a:t>
            </a:r>
            <a:endParaRPr lang="zh-CN" altLang="en-US"/>
          </a:p>
        </p:txBody>
      </p:sp>
      <p:sp>
        <p:nvSpPr>
          <p:cNvPr id="4102" name="文本占位符 2"/>
          <p:cNvSpPr>
            <a:spLocks noGrp="1"/>
          </p:cNvSpPr>
          <p:nvPr>
            <p:ph type="body"/>
          </p:nvPr>
        </p:nvSpPr>
        <p:spPr>
          <a:xfrm>
            <a:off x="536575" y="1382713"/>
            <a:ext cx="10515600" cy="435133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" y="-9525"/>
            <a:ext cx="885825" cy="6877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图片 7" descr="图片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850" y="-9525"/>
            <a:ext cx="1485900" cy="6877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4" name="图片 8" descr="图片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8888" y="-9525"/>
            <a:ext cx="9658350" cy="68770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ctrTitle"/>
          </p:nvPr>
        </p:nvSpPr>
        <p:spPr>
          <a:xfrm>
            <a:off x="3294698" y="2676208"/>
            <a:ext cx="8448675" cy="1504950"/>
          </a:xfrm>
        </p:spPr>
        <p:txBody>
          <a:bodyPr lIns="91440" tIns="45720" rIns="91440" bIns="45720" anchor="b"/>
          <a:lstStyle/>
          <a:p>
            <a:pPr algn="ctr" defTabSz="914400">
              <a:buNone/>
            </a:pPr>
            <a:r>
              <a:rPr lang="en-US" kern="1200" dirty="0" smtClean="0">
                <a:latin typeface="+mj-lt"/>
                <a:ea typeface="+mj-ea"/>
                <a:cs typeface="+mj-cs"/>
              </a:rPr>
              <a:t>5 spring</a:t>
            </a:r>
            <a:r>
              <a:rPr lang="zh-CN" altLang="en-US" kern="1200" dirty="0" smtClean="0">
                <a:latin typeface="+mj-lt"/>
                <a:ea typeface="+mj-ea"/>
                <a:cs typeface="+mj-cs"/>
              </a:rPr>
              <a:t>事务管理</a:t>
            </a:r>
            <a:endParaRPr lang="zh-CN" altLang="en-US" kern="1200" dirty="0" smtClean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sym typeface="+mn-ea"/>
              </a:rPr>
              <a:t>2 TransactionProxyFactoryBean</a:t>
            </a:r>
            <a:endParaRPr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zh-CN" sz="2400" dirty="0"/>
              <a:t>（</a:t>
            </a:r>
            <a:r>
              <a:rPr lang="en-US" altLang="zh-CN" sz="2400" dirty="0"/>
              <a:t>4</a:t>
            </a:r>
            <a:r>
              <a:rPr lang="zh-CN" sz="2400" dirty="0"/>
              <a:t>）创建接口</a:t>
            </a:r>
            <a:r>
              <a:rPr lang="en-US" altLang="zh-CN" sz="2400" dirty="0"/>
              <a:t>AccountDAO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package cn.itcast.dao;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public interface AccountDao {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	// 汇款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	public void out(String outUser, int money);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	// 收款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	public void in(String inUser, int money);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}</a:t>
            </a:r>
            <a:endParaRPr lang="zh-CN" altLang="en-US" sz="2400" dirty="0"/>
          </a:p>
          <a:p>
            <a:pPr marL="0" indent="0">
              <a:buNone/>
            </a:pPr>
            <a:endParaRPr lang="en-US" altLang="zh-CN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en-US" altLang="zh-CN" sz="2400" dirty="0"/>
          </a:p>
          <a:p>
            <a:endParaRPr lang="zh-CN" altLang="en-US" sz="20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sym typeface="+mn-ea"/>
              </a:rPr>
              <a:t>2 TransactionProxyFactoryBean</a:t>
            </a:r>
            <a:endParaRPr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zh-CN" sz="2400" dirty="0"/>
              <a:t>（</a:t>
            </a:r>
            <a:r>
              <a:rPr lang="en-US" altLang="zh-CN" sz="2400" dirty="0"/>
              <a:t>5</a:t>
            </a:r>
            <a:r>
              <a:rPr lang="zh-CN" sz="2400" dirty="0"/>
              <a:t>）创建</a:t>
            </a:r>
            <a:r>
              <a:rPr lang="en-US" altLang="zh-CN" sz="2400" dirty="0"/>
              <a:t>DAO</a:t>
            </a:r>
            <a:r>
              <a:rPr lang="zh-CN" altLang="en-US" sz="2400" dirty="0"/>
              <a:t>实现类：</a:t>
            </a:r>
            <a:endParaRPr lang="zh-CN" altLang="en-US" sz="2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public class AccountDaoImpl implements AccountDao {</a:t>
            </a:r>
            <a:endParaRPr lang="zh-CN" altLang="en-US" sz="20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	private JdbcTemplate jdbcTemplate;</a:t>
            </a:r>
            <a:endParaRPr lang="zh-CN" altLang="en-US" sz="20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	public void setJdbcTemplate(JdbcTemplate jdbcTemplate) {</a:t>
            </a:r>
            <a:endParaRPr lang="zh-CN" altLang="en-US" sz="20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		this.jdbcTemplate = jdbcTemplate;</a:t>
            </a:r>
            <a:endParaRPr lang="zh-CN" altLang="en-US" sz="20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	}</a:t>
            </a:r>
            <a:endParaRPr lang="zh-CN" altLang="en-US" sz="20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	// 汇款的实现方法</a:t>
            </a:r>
            <a:endParaRPr lang="zh-CN" altLang="en-US" sz="20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	public void out(String outUser, int money) {</a:t>
            </a:r>
            <a:endParaRPr lang="zh-CN" altLang="en-US" sz="20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		this.jdbcTemplate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.update</a:t>
            </a:r>
            <a:r>
              <a:rPr lang="zh-CN" altLang="en-US" sz="2000" dirty="0">
                <a:sym typeface="+mn-ea"/>
              </a:rPr>
              <a:t>("update account set money=money-? " +</a:t>
            </a:r>
            <a:endParaRPr lang="zh-CN" altLang="en-US" sz="20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				" where name = ?", money, outUser);</a:t>
            </a:r>
            <a:endParaRPr lang="zh-CN" altLang="en-US" sz="20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	}</a:t>
            </a:r>
            <a:endParaRPr lang="zh-CN" altLang="en-US" sz="20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	// 收款的实现方法</a:t>
            </a:r>
            <a:endParaRPr lang="zh-CN" altLang="en-US" sz="20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	public void in(String inUser, int money) {</a:t>
            </a:r>
            <a:endParaRPr lang="zh-CN" altLang="en-US" sz="20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		this.jdbcTemplate.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update</a:t>
            </a:r>
            <a:r>
              <a:rPr lang="zh-CN" altLang="en-US" sz="2000" dirty="0">
                <a:sym typeface="+mn-ea"/>
              </a:rPr>
              <a:t>("update account set money=money+? " +</a:t>
            </a:r>
            <a:endParaRPr lang="zh-CN" altLang="en-US" sz="20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				"where name = ?", money, inUser);</a:t>
            </a:r>
            <a:endParaRPr lang="zh-CN" altLang="en-US" sz="20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	}</a:t>
            </a:r>
            <a:endParaRPr lang="zh-CN" altLang="en-US" sz="20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}</a:t>
            </a:r>
            <a:endParaRPr lang="zh-CN" altLang="en-US" sz="20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en-US" altLang="zh-CN" sz="2400" dirty="0"/>
          </a:p>
          <a:p>
            <a:endParaRPr lang="zh-CN" altLang="en-US" sz="20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sym typeface="+mn-ea"/>
              </a:rPr>
              <a:t>2 TransactionProxyFactoryBean</a:t>
            </a:r>
            <a:endParaRPr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zh-CN" sz="2400" dirty="0"/>
              <a:t>（</a:t>
            </a:r>
            <a:r>
              <a:rPr lang="en-US" altLang="zh-CN" sz="2400" dirty="0"/>
              <a:t>6</a:t>
            </a:r>
            <a:r>
              <a:rPr lang="zh-CN" sz="2400" dirty="0"/>
              <a:t>）创建业务类接口</a:t>
            </a:r>
            <a:r>
              <a:rPr lang="en-US" altLang="zh-CN" sz="2400" dirty="0"/>
              <a:t>AccountService</a:t>
            </a:r>
            <a:r>
              <a:rPr lang="zh-CN" altLang="en-US" sz="2400" dirty="0"/>
              <a:t>：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1400" dirty="0">
                <a:sym typeface="+mn-ea"/>
              </a:rPr>
              <a:t>public interface AccountService {</a:t>
            </a:r>
            <a:endParaRPr lang="zh-CN" altLang="en-US" sz="1400" dirty="0">
              <a:sym typeface="+mn-ea"/>
            </a:endParaRPr>
          </a:p>
          <a:p>
            <a:pPr marL="0" indent="0">
              <a:buNone/>
            </a:pPr>
            <a:r>
              <a:rPr lang="zh-CN" altLang="en-US" sz="1400" dirty="0">
                <a:sym typeface="+mn-ea"/>
              </a:rPr>
              <a:t>	// 转账</a:t>
            </a:r>
            <a:endParaRPr lang="zh-CN" altLang="en-US" sz="1400" dirty="0">
              <a:sym typeface="+mn-ea"/>
            </a:endParaRPr>
          </a:p>
          <a:p>
            <a:pPr marL="0" indent="0">
              <a:buNone/>
            </a:pPr>
            <a:r>
              <a:rPr lang="zh-CN" altLang="en-US" sz="1400" dirty="0">
                <a:sym typeface="+mn-ea"/>
              </a:rPr>
              <a:t>	public void transfer(String outUser, String inUser, int money);</a:t>
            </a:r>
            <a:endParaRPr lang="zh-CN" altLang="en-US" sz="1400" dirty="0">
              <a:sym typeface="+mn-ea"/>
            </a:endParaRPr>
          </a:p>
          <a:p>
            <a:pPr marL="0" indent="0">
              <a:buNone/>
            </a:pPr>
            <a:r>
              <a:rPr lang="zh-CN" altLang="en-US" sz="1400" dirty="0">
                <a:sym typeface="+mn-ea"/>
              </a:rPr>
              <a:t>}</a:t>
            </a:r>
            <a:endParaRPr lang="zh-CN" altLang="en-US" sz="1400" dirty="0">
              <a:sym typeface="+mn-ea"/>
            </a:endParaRPr>
          </a:p>
          <a:p>
            <a:r>
              <a:rPr lang="zh-CN" sz="2400" dirty="0">
                <a:sym typeface="+mn-ea"/>
              </a:rPr>
              <a:t>（7）创建业务类接口实现类：</a:t>
            </a:r>
            <a:endParaRPr lang="zh-CN" sz="2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public class AccountServiceImpl implements AccountService {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private AccountDao accountDao;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2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public void setAccountDao(AccountDao accountDao) {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	this.accountDao = accountDao;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}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2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@Override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public void transfer(String outUser, String inUser, int money) {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	this.accountDao.out(outUser, money);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	this.accountDao.in(inUser, money);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	}</a:t>
            </a:r>
            <a:endParaRPr lang="zh-CN" altLang="en-US" sz="1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ym typeface="+mn-ea"/>
              </a:rPr>
              <a:t>}</a:t>
            </a:r>
            <a:endParaRPr lang="zh-CN" altLang="en-US" sz="1400" dirty="0">
              <a:sym typeface="+mn-ea"/>
            </a:endParaRPr>
          </a:p>
          <a:p>
            <a:endParaRPr lang="zh-CN" altLang="en-US" sz="1800" dirty="0">
              <a:sym typeface="+mn-ea"/>
            </a:endParaRPr>
          </a:p>
          <a:p>
            <a:endParaRPr lang="zh-CN" altLang="en-US" sz="20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sym typeface="+mn-ea"/>
              </a:rPr>
              <a:t>2 TransactionProxyFactoryBean</a:t>
            </a:r>
            <a:endParaRPr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zh-CN" sz="2400" dirty="0"/>
              <a:t>（</a:t>
            </a:r>
            <a:r>
              <a:rPr lang="en-US" altLang="zh-CN" sz="2400" dirty="0"/>
              <a:t>8</a:t>
            </a:r>
            <a:r>
              <a:rPr lang="zh-CN" sz="2400" dirty="0"/>
              <a:t>）创建配置文件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000" dirty="0"/>
              <a:t>&lt;!-- 0加载properties文件 --&gt;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&lt;context:property-placeholder location="classpath:c3p0-db.properties" /&gt;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&lt;!-- 1 配置数据源，读取properties文件信息 --&gt;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&lt;bean id="dataSource" class="com.mchange.v2.c3p0.ComboPooledDataSource"&gt;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	&lt;property name="driverClass" value="${jdbc.driverClass}"&gt;&lt;/property&gt;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	&lt;property name="jdbcUrl" value="${jdbc.jdbcUrl}"&gt;&lt;/property&gt;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	&lt;property name="user" value="${jdbc.user}"&gt;&lt;/property&gt;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	&lt;property name="password" value="${jdbc.password}"&gt;&lt;/property&gt;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&lt;/bean&gt;</a:t>
            </a:r>
            <a:endParaRPr lang="zh-CN" altLang="en-US" sz="20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sym typeface="+mn-ea"/>
              </a:rPr>
              <a:t>2 TransactionProxyFactoryBean</a:t>
            </a:r>
            <a:endParaRPr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052195"/>
            <a:ext cx="10193020" cy="56851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&lt;!-- 2 配置jdbc模板 --&gt;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&lt;bean id="jdbcTemplate" class="org.springframework.jdbc.core.JdbcTemplate"&gt;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	&lt;property name="dataSource" ref="dataSource"&gt;&lt;/property&gt;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&lt;/bean&gt;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&lt;!-- 3 配置dao --&gt;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&lt;bean id="accountDao" class="cn.itcast.dao.impl.AccountDaoImpl"&gt;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	&lt;property name="jdbcTemplate" ref="jdbcTemplate"&gt;&lt;/property&gt;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&lt;/bean&gt;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1800" dirty="0"/>
              <a:t>&lt;!-- 4 配置service --&gt;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	&lt;bean id="accountService" class="cn.itcast.service.impl.AccountServiceImpl"&gt;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		&lt;property name="accountDao" ref="accountDao"&gt;&lt;/property&gt;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	&lt;/bean&gt;</a:t>
            </a:r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sym typeface="+mn-ea"/>
              </a:rPr>
              <a:t>2 TransactionProxyFactoryBean</a:t>
            </a:r>
            <a:endParaRPr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7095" y="1038225"/>
            <a:ext cx="10193020" cy="5379085"/>
          </a:xfrm>
        </p:spPr>
        <p:txBody>
          <a:bodyPr/>
          <a:lstStyle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&lt;!-- #1 事务管理器，依赖于数据源 --&gt;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&lt;bean id="</a:t>
            </a:r>
            <a:r>
              <a:rPr lang="zh-CN" altLang="en-US" sz="1600" dirty="0">
                <a:solidFill>
                  <a:srgbClr val="FF0000"/>
                </a:solidFill>
              </a:rPr>
              <a:t>transactionManager</a:t>
            </a:r>
            <a:r>
              <a:rPr lang="zh-CN" altLang="en-US" sz="1600" dirty="0"/>
              <a:t>"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class="org.springframework.jdbc.datasource.DataSourceTransactionManager"&gt;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&lt;property name="dataSource" ref="dataSource"&gt;&lt;/property&gt;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&lt;/bean&gt;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&lt;!-- #2 生成代理类，让代理管理事务，依赖于事务管理器 --&gt;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&lt;bean id="accountServiceProxy"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class="org.springframework.transaction.interceptor.TransactionProxyFactoryBean"&gt;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&lt;!-- #2.1 提供事务管理器 --&gt;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&lt;property name="transactionManager" ref="transactionManager"&gt;&lt;/property&gt;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&lt;!-- #2.2 目标类 --&gt;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&lt;property name="target" ref="accountService"&gt;&lt;/property&gt;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&lt;!-- #2.3 提供接口 --&gt;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&lt;property name="proxyInterfaces" value="cn.itcast.service.AccountService"&gt;&lt;/property&gt;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&lt;!-- #2.4 事务的详情配置，给 TransactionDefinition进行赋值 --&gt;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&lt;property name="transactionAttributes"&gt;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	&lt;props&gt;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		&lt;prop key="*"&gt;PROPAGATION_REQUIRED,ISOLATION_REPEATABLE_READ&lt;/prop&gt;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	&lt;/props&gt;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&lt;/property&gt;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&lt;/bean&gt;</a:t>
            </a:r>
            <a:endParaRPr lang="zh-CN" altLang="en-US" sz="16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sym typeface="+mn-ea"/>
              </a:rPr>
              <a:t>2 TransactionProxyFactoryBean</a:t>
            </a:r>
            <a:endParaRPr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zh-CN" sz="2400" dirty="0"/>
              <a:t>（</a:t>
            </a:r>
            <a:r>
              <a:rPr lang="en-US" sz="2400" dirty="0"/>
              <a:t>9</a:t>
            </a:r>
            <a:r>
              <a:rPr lang="zh-CN" altLang="en-US" sz="2400" dirty="0"/>
              <a:t>）创建测试类：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000" dirty="0"/>
              <a:t>public static void main(String[] args) {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	// 获得容器，并操作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	String xmlPath = "applicationContext.xml";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	ApplicationContext applicationContext = new ClassPathXmlApplicationContext(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			xmlPath);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	AccountService accountService = (AccountService) applicationContext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			.getBean("accountServiceProxy");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	accountService.transfer("jack", "rose", 100);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	System.out.println("ok");</a:t>
            </a:r>
            <a:endParaRPr lang="zh-CN" altLang="en-US" sz="20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sym typeface="+mn-ea"/>
              </a:rPr>
              <a:t>2 TransactionProxyFactoryBean</a:t>
            </a:r>
            <a:endParaRPr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zh-CN" sz="2400" dirty="0"/>
              <a:t>（</a:t>
            </a:r>
            <a:r>
              <a:rPr lang="en-US" altLang="zh-CN" sz="2400" dirty="0"/>
              <a:t>10</a:t>
            </a:r>
            <a:r>
              <a:rPr lang="zh-CN" sz="2400" dirty="0"/>
              <a:t>）模拟断电故障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000" dirty="0"/>
              <a:t>public void transfer(String outUser, String inUser, int money) {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	this.accountDao.out(outUser, money);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	// 模拟断电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	 int i = 1/0;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	this.accountDao.in(inUser, money);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}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 hasCustomPrompt="1"/>
          </p:nvPr>
        </p:nvSpPr>
        <p:spPr>
          <a:xfrm>
            <a:off x="3227705" y="2466975"/>
            <a:ext cx="8482965" cy="1325880"/>
          </a:xfrm>
        </p:spPr>
        <p:txBody>
          <a:bodyPr lIns="91440" tIns="45720" rIns="91440" bIns="45720" anchor="ctr"/>
          <a:p>
            <a:pPr defTabSz="914400">
              <a:buNone/>
            </a:pPr>
            <a:r>
              <a:rPr lang="en-US" b="1" kern="1200">
                <a:latin typeface="+mj-lt"/>
                <a:ea typeface="+mj-ea"/>
                <a:cs typeface="+mj-cs"/>
              </a:rPr>
              <a:t>3 spring AOP xml</a:t>
            </a:r>
            <a:r>
              <a:rPr lang="zh-CN" altLang="en-US" b="1" kern="1200">
                <a:latin typeface="+mj-lt"/>
                <a:ea typeface="+mj-ea"/>
                <a:cs typeface="+mj-cs"/>
              </a:rPr>
              <a:t>方式</a:t>
            </a:r>
            <a:endParaRPr lang="zh-CN" altLang="en-US" b="1" kern="120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sym typeface="+mn-ea"/>
              </a:rPr>
              <a:t>3 spring AOP xml方式</a:t>
            </a:r>
            <a:endParaRPr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en-US" altLang="zh-CN" sz="2400" dirty="0"/>
              <a:t>1  FactoryBean</a:t>
            </a:r>
            <a:r>
              <a:rPr lang="zh-CN" altLang="en-US" sz="2400" dirty="0"/>
              <a:t>进行声明式事务管理的缺点是配置文件过于臃肿。</a:t>
            </a:r>
            <a:r>
              <a:rPr lang="en-US" altLang="zh-CN" sz="2400" dirty="0"/>
              <a:t>spring</a:t>
            </a:r>
            <a:r>
              <a:rPr lang="zh-CN" altLang="en-US" sz="2400" dirty="0"/>
              <a:t>因此提供了基于</a:t>
            </a:r>
            <a:r>
              <a:rPr lang="en-US" altLang="zh-CN" sz="2400" dirty="0"/>
              <a:t>tx/AOP</a:t>
            </a:r>
            <a:r>
              <a:rPr lang="zh-CN" altLang="en-US" sz="2400" dirty="0"/>
              <a:t>配置的声明式事务管理方式。</a:t>
            </a:r>
            <a:endParaRPr lang="zh-CN" altLang="en-US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）修改配置文件：</a:t>
            </a:r>
            <a:endParaRPr lang="zh-CN" altLang="en-US" sz="2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&lt;!-- 0 .1加载properties文件 --&gt;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&lt;context:property-placeholder location="classpath:c3p0-db.properties" /&gt;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&lt;!-- 1 配置数据源，读取properties文件信息 --&gt;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&lt;bean id="dataSource" class="com.mchange.v2.c3p0.ComboPooledDataSource"&gt;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&lt;property name="driverClass" value="${jdbc.driverClass}"&gt;&lt;/property&gt;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/>
              <a:t>		</a:t>
            </a:r>
            <a:r>
              <a:rPr lang="zh-CN" altLang="en-US" sz="1400" dirty="0"/>
              <a:t>。。。。。。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&lt;/bean&gt;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&lt;!-- 2 配置jdbc模板 --&gt;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&lt;bean id="jdbcTemplate" class="org.springframework.jdbc.core.JdbcTemplate"&gt;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&lt;property name="dataSource" ref="dataSource"&gt;&lt;/property&gt;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&lt;/bean&gt;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&lt;!-- 3配置dao --&gt;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&lt;bean id="accountDao" class="cn.itcast.dao.impl.AccountDaoImpl"&gt;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&lt;property name="jdbcTemplate" ref="jdbcTemplate"&gt;&lt;/property&gt;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&lt;/bean&gt;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&lt;!-- 4配置service --&gt;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&lt;bean id="accountService" class="cn.itcast.service.impl.AccountServiceImpl"&gt;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&lt;property name="accountDao" ref="accountDao"&gt;&lt;/property&gt;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&lt;/bean&gt;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 hasCustomPrompt="1"/>
          </p:nvPr>
        </p:nvSpPr>
        <p:spPr/>
        <p:txBody>
          <a:bodyPr lIns="91440" tIns="45720" rIns="91440" bIns="45720" anchor="ctr"/>
          <a:p>
            <a:pPr defTabSz="914400">
              <a:buNone/>
            </a:pPr>
            <a:r>
              <a:rPr lang="en-US" b="1" kern="1200">
                <a:latin typeface="+mj-lt"/>
                <a:ea typeface="+mj-ea"/>
                <a:cs typeface="+mj-cs"/>
              </a:rPr>
              <a:t>1 Spring</a:t>
            </a:r>
            <a:r>
              <a:rPr lang="zh-CN" altLang="en-US" b="1" kern="1200">
                <a:latin typeface="+mj-lt"/>
                <a:ea typeface="+mj-ea"/>
                <a:cs typeface="+mj-cs"/>
              </a:rPr>
              <a:t>事务管理的三个核心接口</a:t>
            </a:r>
            <a:endParaRPr lang="zh-CN" altLang="en-US" b="1" kern="120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sym typeface="+mn-ea"/>
              </a:rPr>
              <a:t>3 spring AOP xml方式</a:t>
            </a:r>
            <a:endParaRPr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&lt;!-- ★★★★★ xml事务配置 （重点） --&gt;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&lt;!-- #1 事务管理器，依赖于数据源 --&gt;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	&lt;bean id="txManager"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		class="org.springframework.jdbc.datasource.DataSourceTransactionManager"&gt;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		&lt;property name="dataSource" ref="dataSource"&gt;&lt;/property&gt;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	&lt;/bean&gt;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&lt;!-- #2 编写通知：对事务进行增强(通知),需要编写对切入点和具体执行事务细节 --&gt;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	&lt;tx:advice id="txAdvice" transaction-manager="txManager"&gt;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	&lt;tx:attributes&gt;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&lt;!-- &lt;tx:method&gt; 给切入点方法添加事务详情 name：方法名称， *表示任意方法名称， save* 以save开头 ；propagation : 设置传播行为；isolation ： 隔离级别 ；read-only:是否只读 --&gt;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	</a:t>
            </a:r>
            <a:r>
              <a:rPr lang="en-US" altLang="zh-CN" sz="1800" dirty="0"/>
              <a:t>	</a:t>
            </a:r>
            <a:r>
              <a:rPr lang="zh-CN" altLang="en-US" sz="1800" dirty="0"/>
              <a:t>&lt;tx:method name="*" propagation="REQUIRED" isolation="DEFAULT" read-only="false" /&gt;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	&lt;/tx:attributes&gt;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	&lt;/tx:advice&gt;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400" dirty="0"/>
              <a:t>	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sym typeface="+mn-ea"/>
              </a:rPr>
              <a:t>3 spring AOP xml方式</a:t>
            </a:r>
            <a:endParaRPr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&lt;!-- #3 aop 编写，让spring自动对目标生成代理，需要使用AspectJ的表达式 --&gt;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	&lt;aop:config&gt;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&lt;!-- #3.1 切入点 --&gt;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		&lt;aop:pointcut expression="execution(* cn.itcast.service..*.*(..))"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			id="txPointCut" /&gt;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&lt;!-- #3.1 切面：将切入点与通知整合 --&gt;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		&lt;aop:advisor advice-ref="txAdvice" pointcut-ref="txPointCut" /&gt;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	&lt;/aop:config&gt;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sym typeface="+mn-ea"/>
              </a:rPr>
              <a:t>3 spring AOP xml方式</a:t>
            </a:r>
            <a:endParaRPr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）测试类：</a:t>
            </a:r>
            <a:endParaRPr lang="zh-CN" altLang="en-US" sz="2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********************************基于xml方式********************************************************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	// 获得spring容器，并操作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	String xmlPath = "applicationContext_xml.xml";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	ApplicationContext applicationContext = new ClassPathXmlApplicationContext(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			xmlPath);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	AccountService accountService = (AccountService) applicationContext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			.getBean("accountService");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	accountService.transfer("jack", "rose", 100);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	System.out.println("ok");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 hasCustomPrompt="1"/>
          </p:nvPr>
        </p:nvSpPr>
        <p:spPr>
          <a:xfrm>
            <a:off x="3227705" y="2466975"/>
            <a:ext cx="8482965" cy="1325880"/>
          </a:xfrm>
        </p:spPr>
        <p:txBody>
          <a:bodyPr lIns="91440" tIns="45720" rIns="91440" bIns="45720" anchor="ctr"/>
          <a:p>
            <a:pPr defTabSz="914400">
              <a:buNone/>
            </a:pPr>
            <a:r>
              <a:rPr lang="en-US" b="1" kern="1200">
                <a:latin typeface="+mj-lt"/>
                <a:ea typeface="+mj-ea"/>
                <a:cs typeface="+mj-cs"/>
              </a:rPr>
              <a:t>4 spring AOP </a:t>
            </a:r>
            <a:r>
              <a:rPr lang="zh-CN" altLang="en-US" b="1" kern="1200">
                <a:latin typeface="+mj-lt"/>
                <a:ea typeface="+mj-ea"/>
                <a:cs typeface="+mj-cs"/>
              </a:rPr>
              <a:t>注解</a:t>
            </a:r>
            <a:r>
              <a:rPr lang="zh-CN" altLang="en-US" b="1" kern="1200">
                <a:latin typeface="+mj-lt"/>
                <a:ea typeface="+mj-ea"/>
                <a:cs typeface="+mj-cs"/>
              </a:rPr>
              <a:t>方式</a:t>
            </a:r>
            <a:endParaRPr lang="zh-CN" altLang="en-US" b="1" kern="120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sym typeface="+mn-ea"/>
              </a:rPr>
              <a:t>4 spring AOP 注解方式</a:t>
            </a:r>
            <a:endParaRPr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zh-CN" altLang="en-US" sz="2400" dirty="0"/>
              <a:t>通过</a:t>
            </a:r>
            <a:r>
              <a:rPr lang="en-US" altLang="zh-CN" sz="2400" dirty="0"/>
              <a:t>Annotation</a:t>
            </a:r>
            <a:r>
              <a:rPr lang="zh-CN" altLang="en-US" sz="2400" dirty="0"/>
              <a:t>注解的方式实现</a:t>
            </a:r>
            <a:r>
              <a:rPr lang="zh-CN" altLang="en-US" sz="2400" dirty="0"/>
              <a:t>声明式事务管理。</a:t>
            </a:r>
            <a:endParaRPr lang="zh-CN" altLang="en-US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）修改配置文件：</a:t>
            </a:r>
            <a:endParaRPr lang="zh-CN" altLang="en-US" sz="2400" dirty="0"/>
          </a:p>
          <a:p>
            <a:endParaRPr lang="zh-CN" altLang="en-US" sz="2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&lt;!-- #1 事务管理器 --&gt;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&lt;bean id="transactionManager"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	class="org.springframework.jdbc.datasource.DataSourceTransactionManager"&gt;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	&lt;property name="dataSource" ref="dataSource"&gt;&lt;/property&gt;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&lt;/bean&gt;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&lt;!-- #2注册事务管理驱动 --&gt;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&lt;tx:annotation-driven transaction-manager="transactionManager" /&gt;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sym typeface="+mn-ea"/>
              </a:rPr>
              <a:t>4 spring AOP 注解方式</a:t>
            </a:r>
            <a:endParaRPr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）为需要使用事务的业务类加上注解：</a:t>
            </a:r>
            <a:endParaRPr lang="zh-CN" altLang="en-US" sz="2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//采用注解方式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@Transactional(propagation = Propagation.REQUIRED, 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		       isolation = Isolation.DEFAULT, readOnly = false)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public class AccountServiceImpl implements AccountService {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	private AccountDao accountDao;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	public void setAccountDao(AccountDao accountDao) {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		this.accountDao = accountDao;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	}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	@Override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	public void transfer(String outUser, String inUser, int money) {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		this.accountDao.out(outUser, money);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		// 模拟断电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		 int i = 1/0;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		this.accountDao.in(inUser, money);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	}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}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sym typeface="+mn-ea"/>
              </a:rPr>
              <a:t>4 spring AOP 注解方式</a:t>
            </a:r>
            <a:endParaRPr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）测试类进行测试：</a:t>
            </a:r>
            <a:endParaRPr lang="zh-CN" altLang="en-US" sz="2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// 获得spring容器，并操作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	String xmlPath = "applicationContext_annotation.xml";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	ApplicationContext applicationContext = new ClassPathXmlApplicationContext(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			xmlPath);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	AccountService accountService = (AccountService) applicationContext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			.getBean("accountService");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	accountService.transfer("jack", "rose", 100);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	System.out.println("ok");	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}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1 </a:t>
            </a:r>
            <a:r>
              <a:rPr lang="zh-CN" altLang="en-US" dirty="0" smtClean="0">
                <a:sym typeface="+mn-ea"/>
              </a:rPr>
              <a:t>核心接口</a:t>
            </a:r>
            <a:endParaRPr lang="zh-CN" altLang="en-US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en-US" sz="2400" dirty="0"/>
              <a:t>1 spring</a:t>
            </a:r>
            <a:r>
              <a:rPr lang="zh-CN" altLang="en-US" sz="2400" dirty="0"/>
              <a:t>的事务管理是基于</a:t>
            </a:r>
            <a:r>
              <a:rPr lang="en-US" altLang="zh-CN" sz="2400" dirty="0"/>
              <a:t>AOP</a:t>
            </a:r>
            <a:r>
              <a:rPr lang="zh-CN" altLang="en-US" sz="2400" dirty="0"/>
              <a:t>实现的，而</a:t>
            </a:r>
            <a:r>
              <a:rPr lang="en-US" altLang="zh-CN" sz="2400" dirty="0"/>
              <a:t>AOP</a:t>
            </a:r>
            <a:r>
              <a:rPr lang="zh-CN" altLang="en-US" sz="2400" dirty="0"/>
              <a:t>是以方法为单位的。</a:t>
            </a:r>
            <a:endParaRPr lang="zh-CN" altLang="en-US" sz="2400" dirty="0"/>
          </a:p>
          <a:p>
            <a:r>
              <a:rPr lang="en-US" altLang="zh-CN" sz="2400" dirty="0"/>
              <a:t>spring</a:t>
            </a:r>
            <a:r>
              <a:rPr lang="zh-CN" altLang="en-US" sz="2400" dirty="0"/>
              <a:t>的事务属性分为：传播行为、隔离级别、只读和超时属性，所有这些属性提供了事务应用的方法和描述策略。</a:t>
            </a:r>
            <a:endParaRPr lang="zh-CN" altLang="en-US" sz="2400" dirty="0"/>
          </a:p>
          <a:p>
            <a:r>
              <a:rPr lang="zh-CN" altLang="en-US" sz="2400" dirty="0"/>
              <a:t>事务管理的三个核心接口：</a:t>
            </a:r>
            <a:r>
              <a:rPr lang="en-US" altLang="zh-CN" sz="2400" dirty="0"/>
              <a:t>PlatformTransactionManager</a:t>
            </a:r>
            <a:r>
              <a:rPr lang="zh-CN" altLang="en-US" sz="2400" dirty="0"/>
              <a:t>、</a:t>
            </a:r>
            <a:r>
              <a:rPr lang="en-US" altLang="zh-CN" sz="2400" dirty="0"/>
              <a:t>TransactionDefination</a:t>
            </a:r>
            <a:r>
              <a:rPr lang="zh-CN" altLang="en-US" sz="2400" dirty="0"/>
              <a:t>和</a:t>
            </a:r>
            <a:r>
              <a:rPr lang="en-US" altLang="zh-CN" sz="2400" dirty="0"/>
              <a:t>TransactionStatus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endParaRPr lang="zh-CN" altLang="en-US" sz="2400" dirty="0">
              <a:sym typeface="+mn-ea"/>
            </a:endParaRPr>
          </a:p>
          <a:p>
            <a:r>
              <a:rPr lang="en-US" altLang="zh-CN" sz="2400" dirty="0"/>
              <a:t>2 </a:t>
            </a:r>
            <a:r>
              <a:rPr lang="en-US" altLang="zh-CN" sz="2400" dirty="0">
                <a:sym typeface="+mn-ea"/>
              </a:rPr>
              <a:t>PlatformTransactionManager</a:t>
            </a:r>
            <a:r>
              <a:rPr lang="zh-CN" altLang="en-US" sz="2400" dirty="0">
                <a:sym typeface="+mn-ea"/>
              </a:rPr>
              <a:t>：</a:t>
            </a:r>
            <a:endParaRPr lang="zh-CN" altLang="en-US" sz="2400" dirty="0">
              <a:sym typeface="+mn-ea"/>
            </a:endParaRPr>
          </a:p>
          <a:p>
            <a:r>
              <a:rPr lang="zh-CN" altLang="en-US" sz="2400" dirty="0">
                <a:sym typeface="+mn-ea"/>
              </a:rPr>
              <a:t>平台事务管理器，负责管理事务，提供了三个事务操作方法：</a:t>
            </a:r>
            <a:endParaRPr lang="zh-CN" altLang="en-US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TransactionStatus getTransaction(defination)</a:t>
            </a:r>
            <a:r>
              <a:rPr lang="zh-CN" altLang="en-US" sz="2400" dirty="0">
                <a:sym typeface="+mn-ea"/>
              </a:rPr>
              <a:t>：获取事务状态。</a:t>
            </a:r>
            <a:endParaRPr lang="zh-CN" altLang="en-US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void commit(status)</a:t>
            </a:r>
            <a:r>
              <a:rPr lang="zh-CN" altLang="en-US" sz="2400" dirty="0">
                <a:sym typeface="+mn-ea"/>
              </a:rPr>
              <a:t>：提交事务。</a:t>
            </a:r>
            <a:endParaRPr lang="zh-CN" altLang="en-US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void rollback(status)</a:t>
            </a:r>
            <a:r>
              <a:rPr lang="zh-CN" altLang="en-US" sz="2400" dirty="0">
                <a:sym typeface="+mn-ea"/>
              </a:rPr>
              <a:t>：回滚事务。</a:t>
            </a:r>
            <a:endParaRPr lang="zh-CN" altLang="en-US" sz="2400" dirty="0">
              <a:sym typeface="+mn-ea"/>
            </a:endParaRPr>
          </a:p>
          <a:p>
            <a:r>
              <a:rPr lang="zh-CN" altLang="en-US" sz="2400" dirty="0">
                <a:sym typeface="+mn-ea"/>
              </a:rPr>
              <a:t>基于</a:t>
            </a:r>
            <a:r>
              <a:rPr lang="en-US" altLang="zh-CN" sz="2400" dirty="0">
                <a:sym typeface="+mn-ea"/>
              </a:rPr>
              <a:t>Status</a:t>
            </a:r>
            <a:r>
              <a:rPr lang="zh-CN" altLang="en-US" sz="2400" dirty="0">
                <a:sym typeface="+mn-ea"/>
              </a:rPr>
              <a:t>对事务进行下一步的操作。</a:t>
            </a:r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en-US" altLang="zh-CN" sz="2400" dirty="0"/>
          </a:p>
          <a:p>
            <a:endParaRPr lang="zh-CN" altLang="en-US" sz="20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1 </a:t>
            </a:r>
            <a:r>
              <a:rPr lang="zh-CN" altLang="en-US" dirty="0" smtClean="0">
                <a:sym typeface="+mn-ea"/>
              </a:rPr>
              <a:t>核心接口</a:t>
            </a:r>
            <a:endParaRPr lang="zh-CN" altLang="en-US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en-US" sz="2400" dirty="0"/>
              <a:t>3 TransactionDefination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r>
              <a:rPr lang="zh-CN" altLang="en-US" sz="2400" dirty="0"/>
              <a:t>事务定义（描述）对象，提供事务相关信息的获取方法。包括</a:t>
            </a:r>
            <a:r>
              <a:rPr lang="en-US" altLang="zh-CN" sz="2400" dirty="0"/>
              <a:t>5</a:t>
            </a:r>
            <a:r>
              <a:rPr lang="zh-CN" altLang="en-US" sz="2400" dirty="0"/>
              <a:t>个操作：</a:t>
            </a:r>
            <a:endParaRPr lang="zh-CN" altLang="en-US" sz="2400" dirty="0"/>
          </a:p>
          <a:p>
            <a:r>
              <a:rPr lang="en-US" altLang="zh-CN" sz="2400" dirty="0"/>
              <a:t>String getName</a:t>
            </a:r>
            <a:r>
              <a:rPr lang="zh-CN" altLang="en-US" sz="2400" dirty="0"/>
              <a:t>：获取事务对象名称。</a:t>
            </a:r>
            <a:endParaRPr lang="zh-CN" altLang="en-US" sz="2400" dirty="0"/>
          </a:p>
          <a:p>
            <a:r>
              <a:rPr lang="en-US" altLang="zh-CN" sz="2400" dirty="0"/>
              <a:t>int getIsolationLevel</a:t>
            </a:r>
            <a:r>
              <a:rPr lang="zh-CN" altLang="en-US" sz="2400" dirty="0"/>
              <a:t>：获取隔离级别。</a:t>
            </a:r>
            <a:endParaRPr lang="zh-CN" altLang="en-US" sz="2400" dirty="0"/>
          </a:p>
          <a:p>
            <a:r>
              <a:rPr lang="en-US" altLang="zh-CN" sz="2400" dirty="0"/>
              <a:t>int getTimeout</a:t>
            </a:r>
            <a:r>
              <a:rPr lang="zh-CN" altLang="en-US" sz="2400" dirty="0"/>
              <a:t>：获取超时时间。</a:t>
            </a:r>
            <a:endParaRPr lang="zh-CN" altLang="en-US" sz="2400" dirty="0"/>
          </a:p>
          <a:p>
            <a:r>
              <a:rPr lang="en-US" altLang="zh-CN" sz="2400" dirty="0"/>
              <a:t>int getPropagationBehavior</a:t>
            </a:r>
            <a:r>
              <a:rPr lang="zh-CN" altLang="en-US" sz="2400" dirty="0"/>
              <a:t>：获取传播行为。</a:t>
            </a:r>
            <a:endParaRPr lang="zh-CN" altLang="en-US" sz="2400" dirty="0"/>
          </a:p>
          <a:p>
            <a:r>
              <a:rPr lang="en-US" altLang="zh-CN" sz="2400" dirty="0"/>
              <a:t>boolean isReadOnly</a:t>
            </a:r>
            <a:r>
              <a:rPr lang="zh-CN" altLang="en-US" sz="2400" dirty="0"/>
              <a:t>：获取是否只读。</a:t>
            </a:r>
            <a:endParaRPr lang="zh-CN" altLang="en-US" sz="2400" dirty="0"/>
          </a:p>
          <a:p>
            <a:r>
              <a:rPr lang="zh-CN" altLang="en-US" sz="2400" dirty="0"/>
              <a:t>传播行为：传播行为是指在同一个方法中，不同操作前后所使用的事务。</a:t>
            </a:r>
            <a:endParaRPr lang="zh-CN" altLang="en-US" sz="2400" dirty="0"/>
          </a:p>
          <a:p>
            <a:r>
              <a:rPr lang="zh-CN" altLang="en-US" sz="2400" dirty="0"/>
              <a:t>传播行为分类：</a:t>
            </a:r>
            <a:r>
              <a:rPr lang="en-US" altLang="zh-CN" sz="2400" dirty="0"/>
              <a:t>P273</a:t>
            </a:r>
            <a:endParaRPr lang="en-US" altLang="zh-CN" sz="2400" dirty="0"/>
          </a:p>
          <a:p>
            <a:r>
              <a:rPr lang="zh-CN" altLang="en-US" sz="2400" dirty="0"/>
              <a:t>传播行为可以控制是否需要创建事务以及如何创建事务，增删改操作都需要进行事务管理，默认为</a:t>
            </a:r>
            <a:r>
              <a:rPr lang="en-US" altLang="zh-CN" sz="2400" dirty="0"/>
              <a:t>required</a:t>
            </a:r>
            <a:r>
              <a:rPr lang="zh-CN" altLang="en-US" sz="2400" dirty="0"/>
              <a:t>。</a:t>
            </a:r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en-US" altLang="zh-CN" sz="2400" dirty="0"/>
          </a:p>
          <a:p>
            <a:endParaRPr lang="zh-CN" altLang="en-US" sz="20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1 </a:t>
            </a:r>
            <a:r>
              <a:rPr lang="zh-CN" altLang="en-US" dirty="0" smtClean="0">
                <a:sym typeface="+mn-ea"/>
              </a:rPr>
              <a:t>核心接口</a:t>
            </a:r>
            <a:endParaRPr lang="zh-CN" altLang="en-US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en-US" sz="2400" dirty="0"/>
              <a:t>4 TransactionStatus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r>
              <a:rPr lang="zh-CN" altLang="en-US" sz="2400" dirty="0"/>
              <a:t>事务的状态，描述了某一时间点上事务的状态信息，包含</a:t>
            </a:r>
            <a:r>
              <a:rPr lang="en-US" altLang="zh-CN" sz="2400" dirty="0"/>
              <a:t>6</a:t>
            </a:r>
            <a:r>
              <a:rPr lang="zh-CN" altLang="en-US" sz="2400" dirty="0"/>
              <a:t>个操作：</a:t>
            </a:r>
            <a:endParaRPr lang="zh-CN" altLang="en-US" sz="2400" dirty="0"/>
          </a:p>
          <a:p>
            <a:r>
              <a:rPr lang="en-US" altLang="zh-CN" sz="2400" dirty="0">
                <a:sym typeface="+mn-ea"/>
              </a:rPr>
              <a:t>void flush</a:t>
            </a:r>
            <a:r>
              <a:rPr lang="zh-CN" altLang="en-US" sz="2400" dirty="0">
                <a:sym typeface="+mn-ea"/>
              </a:rPr>
              <a:t>：刷新事务。</a:t>
            </a:r>
            <a:endParaRPr lang="zh-CN" altLang="en-US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boolean hasSavepoint</a:t>
            </a:r>
            <a:r>
              <a:rPr lang="zh-CN" altLang="en-US" sz="2400" dirty="0">
                <a:sym typeface="+mn-ea"/>
              </a:rPr>
              <a:t>：获取是否存在保存点。</a:t>
            </a:r>
            <a:endParaRPr lang="zh-CN" altLang="en-US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boolean isCompleted</a:t>
            </a:r>
            <a:r>
              <a:rPr lang="zh-CN" altLang="en-US" sz="2400" dirty="0">
                <a:sym typeface="+mn-ea"/>
              </a:rPr>
              <a:t>：获取是否完成。</a:t>
            </a:r>
            <a:endParaRPr lang="zh-CN" altLang="en-US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boolean isNewTransaction</a:t>
            </a:r>
            <a:r>
              <a:rPr lang="zh-CN" altLang="en-US" sz="2400" dirty="0">
                <a:sym typeface="+mn-ea"/>
              </a:rPr>
              <a:t>：获取是否是新事务。</a:t>
            </a:r>
            <a:endParaRPr lang="zh-CN" altLang="en-US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boolean isRollBackOnly</a:t>
            </a:r>
            <a:r>
              <a:rPr lang="zh-CN" altLang="en-US" sz="2400" dirty="0">
                <a:sym typeface="+mn-ea"/>
              </a:rPr>
              <a:t>：获取是否回滚。</a:t>
            </a:r>
            <a:endParaRPr lang="zh-CN" altLang="en-US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void setRollBackOnly</a:t>
            </a:r>
            <a:r>
              <a:rPr lang="zh-CN" altLang="en-US" sz="2400" dirty="0">
                <a:sym typeface="+mn-ea"/>
              </a:rPr>
              <a:t>：设置事务回滚。</a:t>
            </a:r>
            <a:r>
              <a:rPr lang="en-US" altLang="zh-CN" sz="2400" dirty="0">
                <a:sym typeface="+mn-ea"/>
              </a:rPr>
              <a:t> </a:t>
            </a:r>
            <a:endParaRPr lang="en-US" altLang="zh-CN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en-US" altLang="zh-CN" sz="2400" dirty="0"/>
          </a:p>
          <a:p>
            <a:endParaRPr lang="zh-CN" altLang="en-US" sz="20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 hasCustomPrompt="1"/>
          </p:nvPr>
        </p:nvSpPr>
        <p:spPr>
          <a:xfrm>
            <a:off x="3227705" y="2466975"/>
            <a:ext cx="8482965" cy="1325880"/>
          </a:xfrm>
        </p:spPr>
        <p:txBody>
          <a:bodyPr lIns="91440" tIns="45720" rIns="91440" bIns="45720" anchor="ctr"/>
          <a:p>
            <a:pPr defTabSz="914400">
              <a:buNone/>
            </a:pPr>
            <a:r>
              <a:rPr lang="en-US" b="1" kern="1200">
                <a:latin typeface="+mj-lt"/>
                <a:ea typeface="+mj-ea"/>
                <a:cs typeface="+mj-cs"/>
              </a:rPr>
              <a:t>2 TransactionProxyFactoryBean</a:t>
            </a:r>
            <a:endParaRPr lang="en-US" b="1" kern="120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sym typeface="+mn-ea"/>
              </a:rPr>
              <a:t>2 TransactionProxyFactoryBean</a:t>
            </a:r>
            <a:endParaRPr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en-US" sz="2400" dirty="0"/>
              <a:t>1 spring</a:t>
            </a:r>
            <a:r>
              <a:rPr lang="zh-CN" altLang="en-US" sz="2400" dirty="0"/>
              <a:t>的事务管理分为两种：声明式事务管理和编程式事务管理。</a:t>
            </a:r>
            <a:endParaRPr lang="zh-CN" altLang="en-US" sz="2400" dirty="0"/>
          </a:p>
          <a:p>
            <a:r>
              <a:rPr lang="zh-CN" altLang="en-US" sz="2400" dirty="0"/>
              <a:t>编程式事务管理使用管理模板</a:t>
            </a:r>
            <a:r>
              <a:rPr lang="en-US" altLang="zh-CN" sz="2400" dirty="0"/>
              <a:t>TransactionTemplate</a:t>
            </a:r>
            <a:r>
              <a:rPr lang="zh-CN" altLang="en-US" sz="2400" dirty="0"/>
              <a:t>手动管理事务，不做应用，只需了解。</a:t>
            </a:r>
            <a:endParaRPr lang="zh-CN" altLang="en-US" sz="2400" dirty="0"/>
          </a:p>
          <a:p>
            <a:r>
              <a:rPr lang="zh-CN" altLang="en-US" sz="2400" dirty="0">
                <a:sym typeface="+mn-ea"/>
              </a:rPr>
              <a:t>声明式事务管理是</a:t>
            </a:r>
            <a:r>
              <a:rPr lang="en-US" altLang="zh-CN" sz="2400" dirty="0">
                <a:sym typeface="+mn-ea"/>
              </a:rPr>
              <a:t>spring</a:t>
            </a:r>
            <a:r>
              <a:rPr lang="zh-CN" altLang="en-US" sz="2400" dirty="0">
                <a:sym typeface="+mn-ea"/>
              </a:rPr>
              <a:t>最原始的事务管理方式，需要在配置文件中定义数据源和事务管理器。将事务管理器注入到</a:t>
            </a:r>
            <a:r>
              <a:rPr lang="en-US" altLang="zh-CN" sz="2400" dirty="0">
                <a:sym typeface="+mn-ea"/>
              </a:rPr>
              <a:t>FactoryBean</a:t>
            </a:r>
            <a:r>
              <a:rPr lang="zh-CN" altLang="en-US" sz="2400" dirty="0">
                <a:sym typeface="+mn-ea"/>
              </a:rPr>
              <a:t>中，设置目标类和事务的相关属性，使用</a:t>
            </a:r>
            <a:r>
              <a:rPr lang="en-US" altLang="zh-CN" sz="2400" dirty="0">
                <a:sym typeface="+mn-ea"/>
              </a:rPr>
              <a:t>FactoryBean</a:t>
            </a:r>
            <a:r>
              <a:rPr lang="zh-CN" altLang="en-US" sz="2400" dirty="0">
                <a:sym typeface="+mn-ea"/>
              </a:rPr>
              <a:t>生成代理。</a:t>
            </a:r>
            <a:endParaRPr lang="zh-CN" altLang="en-US" sz="2400" dirty="0">
              <a:sym typeface="+mn-ea"/>
            </a:endParaRPr>
          </a:p>
          <a:p>
            <a:r>
              <a:rPr lang="zh-CN" altLang="en-US" sz="2400" dirty="0">
                <a:sym typeface="+mn-ea"/>
              </a:rPr>
              <a:t>声明式的优势是无需关注事务逻辑，将事务管理交给</a:t>
            </a:r>
            <a:r>
              <a:rPr lang="en-US" altLang="zh-CN" sz="2400" dirty="0">
                <a:sym typeface="+mn-ea"/>
              </a:rPr>
              <a:t>spring</a:t>
            </a:r>
            <a:r>
              <a:rPr lang="zh-CN" altLang="en-US" sz="2400" dirty="0">
                <a:sym typeface="+mn-ea"/>
              </a:rPr>
              <a:t>容器。</a:t>
            </a:r>
            <a:endParaRPr lang="zh-CN" altLang="en-US" sz="2400" dirty="0">
              <a:sym typeface="+mn-ea"/>
            </a:endParaRPr>
          </a:p>
          <a:p>
            <a:r>
              <a:rPr lang="zh-CN" altLang="en-US" sz="2400" dirty="0">
                <a:sym typeface="+mn-ea"/>
              </a:rPr>
              <a:t>使用TransactionProxyFactoryBean实现</a:t>
            </a:r>
            <a:r>
              <a:rPr lang="en-US" altLang="zh-CN" sz="2400" dirty="0">
                <a:sym typeface="+mn-ea"/>
              </a:rPr>
              <a:t>Spring</a:t>
            </a:r>
            <a:r>
              <a:rPr lang="zh-CN" altLang="en-US" sz="2400" dirty="0">
                <a:sym typeface="+mn-ea"/>
              </a:rPr>
              <a:t>声明式事务管理步骤：</a:t>
            </a:r>
            <a:endParaRPr lang="zh-CN" altLang="en-US" sz="2400" dirty="0">
              <a:sym typeface="+mn-ea"/>
            </a:endParaRPr>
          </a:p>
          <a:p>
            <a:r>
              <a:rPr lang="zh-CN" altLang="en-US" sz="2400" dirty="0">
                <a:sym typeface="+mn-ea"/>
              </a:rPr>
              <a:t>银行转账案例：</a:t>
            </a:r>
            <a:endParaRPr lang="zh-CN" altLang="en-US" sz="2400" dirty="0">
              <a:sym typeface="+mn-ea"/>
            </a:endParaRPr>
          </a:p>
          <a:p>
            <a:endParaRPr lang="en-US" altLang="zh-CN" sz="2400" dirty="0"/>
          </a:p>
          <a:p>
            <a:endParaRPr lang="zh-CN" altLang="en-US" sz="20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sym typeface="+mn-ea"/>
              </a:rPr>
              <a:t>2 TransactionProxyFactoryBean</a:t>
            </a:r>
            <a:endParaRPr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zh-CN" sz="2400" dirty="0"/>
              <a:t>（</a:t>
            </a:r>
            <a:r>
              <a:rPr lang="en-US" altLang="zh-CN" sz="2400" dirty="0"/>
              <a:t>1</a:t>
            </a:r>
            <a:r>
              <a:rPr lang="zh-CN" sz="2400" dirty="0"/>
              <a:t>）创建数据表</a:t>
            </a:r>
            <a:r>
              <a:rPr lang="en-US" altLang="zh-CN" sz="2400" dirty="0"/>
              <a:t>account</a:t>
            </a:r>
            <a:r>
              <a:rPr lang="zh-CN" altLang="en-US" sz="2400" dirty="0"/>
              <a:t>，插入两条数据：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USE test;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CREATE TABLE 'account'(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`id` int(11) </a:t>
            </a:r>
            <a:r>
              <a:rPr lang="en-US" altLang="zh-CN" sz="2400" dirty="0">
                <a:sym typeface="+mn-ea"/>
              </a:rPr>
              <a:t>PRIMARY KEY </a:t>
            </a:r>
            <a:r>
              <a:rPr lang="en-US" altLang="zh-CN" sz="2400" dirty="0"/>
              <a:t>NOT NULL AUTO_INCREMENT,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`name` varchar(20) NOT NULL,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`money` INT DEFAULT NULL,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)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INSERT INTO 'account' VALUES('1', 'jack', 1000);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INSERT INTO 'account' VALUES('2', 'rose', 1000);</a:t>
            </a:r>
            <a:endParaRPr lang="en-US" altLang="zh-CN" sz="2400" dirty="0"/>
          </a:p>
          <a:p>
            <a:endParaRPr lang="zh-CN" altLang="en-US" sz="20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sym typeface="+mn-ea"/>
              </a:rPr>
              <a:t>2 TransactionProxyFactoryBean</a:t>
            </a:r>
            <a:endParaRPr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zh-CN" altLang="en-US" sz="2400" dirty="0">
                <a:sym typeface="+mn-ea"/>
              </a:rPr>
              <a:t>（</a:t>
            </a: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）创建动态</a:t>
            </a:r>
            <a:r>
              <a:rPr lang="en-US" altLang="zh-CN" sz="2400" dirty="0">
                <a:sym typeface="+mn-ea"/>
              </a:rPr>
              <a:t>Java</a:t>
            </a:r>
            <a:r>
              <a:rPr lang="zh-CN" altLang="en-US" sz="2400" dirty="0">
                <a:sym typeface="+mn-ea"/>
              </a:rPr>
              <a:t>项目并添加</a:t>
            </a:r>
            <a:r>
              <a:rPr lang="en-US" altLang="zh-CN" sz="2400" dirty="0">
                <a:sym typeface="+mn-ea"/>
              </a:rPr>
              <a:t>JAR</a:t>
            </a:r>
            <a:r>
              <a:rPr lang="zh-CN" altLang="en-US" sz="2400" dirty="0">
                <a:sym typeface="+mn-ea"/>
              </a:rPr>
              <a:t>包。</a:t>
            </a:r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r>
              <a:rPr lang="zh-CN" altLang="en-US" sz="2400" dirty="0">
                <a:sym typeface="+mn-ea"/>
              </a:rPr>
              <a:t>（</a:t>
            </a: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>
                <a:sym typeface="+mn-ea"/>
              </a:rPr>
              <a:t>）创建</a:t>
            </a:r>
            <a:r>
              <a:rPr lang="en-US" altLang="zh-CN" sz="2400" dirty="0">
                <a:sym typeface="+mn-ea"/>
              </a:rPr>
              <a:t>c3po</a:t>
            </a:r>
            <a:r>
              <a:rPr lang="zh-CN" altLang="en-US" sz="2400" dirty="0">
                <a:sym typeface="+mn-ea"/>
              </a:rPr>
              <a:t>数据源配置文件：</a:t>
            </a:r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jdbc.driverClass=com.mysql.jdbc.Driver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jdbc.jdbcUrl=jdbc:mysql:///spring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jdbc.user=root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jdbc.password=</a:t>
            </a:r>
            <a:r>
              <a:rPr lang="en-US" altLang="zh-CN" sz="2400" dirty="0">
                <a:sym typeface="+mn-ea"/>
              </a:rPr>
              <a:t>root</a:t>
            </a:r>
            <a:endParaRPr lang="en-US" altLang="zh-CN" sz="2400" dirty="0">
              <a:sym typeface="+mn-ea"/>
            </a:endParaRPr>
          </a:p>
          <a:p>
            <a:endParaRPr lang="en-US" altLang="zh-CN" sz="2400" dirty="0"/>
          </a:p>
          <a:p>
            <a:endParaRPr lang="zh-CN" altLang="en-US" sz="20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8821</Words>
  <Application>WPS 演示</Application>
  <PresentationFormat>自定义</PresentationFormat>
  <Paragraphs>400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Wingdings</vt:lpstr>
      <vt:lpstr>Calibri Light</vt:lpstr>
      <vt:lpstr>微软雅黑</vt:lpstr>
      <vt:lpstr>Arial Unicode MS</vt:lpstr>
      <vt:lpstr>Office 主题</vt:lpstr>
      <vt:lpstr>自定义设计方案</vt:lpstr>
      <vt:lpstr>1_自定义设计方案</vt:lpstr>
      <vt:lpstr>2_自定义设计方案</vt:lpstr>
      <vt:lpstr>3_自定义设计方案</vt:lpstr>
      <vt:lpstr>4 spring的数据库开发</vt:lpstr>
      <vt:lpstr>1 Spring AOP简介</vt:lpstr>
      <vt:lpstr>1 Spring JDBC</vt:lpstr>
      <vt:lpstr>1 核心接口</vt:lpstr>
      <vt:lpstr>1 核心接口</vt:lpstr>
      <vt:lpstr>1 Spring事务管理的三个核心接口</vt:lpstr>
      <vt:lpstr>1 核心接口</vt:lpstr>
      <vt:lpstr>2 TransactionProxyFactoryBean</vt:lpstr>
      <vt:lpstr>2 TransactionProxyFactoryBean</vt:lpstr>
      <vt:lpstr>2 TransactionProxyFactoryBean</vt:lpstr>
      <vt:lpstr>2 TransactionProxyFactoryBean</vt:lpstr>
      <vt:lpstr>2 TransactionProxyFactoryBean</vt:lpstr>
      <vt:lpstr>2 TransactionProxyFactoryBean</vt:lpstr>
      <vt:lpstr>2 TransactionProxyFactoryBean</vt:lpstr>
      <vt:lpstr>2 TransactionProxyFactoryBean</vt:lpstr>
      <vt:lpstr>2 TransactionProxyFactoryBean</vt:lpstr>
      <vt:lpstr>2 TransactionProxyFactoryBean</vt:lpstr>
      <vt:lpstr>2 TransactionProxyFactoryBean</vt:lpstr>
      <vt:lpstr>2 TransactionProxyFactoryBean</vt:lpstr>
      <vt:lpstr>3 spring AOP xml方式</vt:lpstr>
      <vt:lpstr>3 spring AOP xml方式</vt:lpstr>
      <vt:lpstr>3 spring AOP xml方式</vt:lpstr>
      <vt:lpstr>3 spring AOP xml方式</vt:lpstr>
      <vt:lpstr>3 spring AOP xml方式</vt:lpstr>
      <vt:lpstr>4 spring AOP 注解方式</vt:lpstr>
      <vt:lpstr>4 spring AOP 注解方式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zkxshg</cp:lastModifiedBy>
  <cp:revision>467</cp:revision>
  <dcterms:created xsi:type="dcterms:W3CDTF">2017-09-17T03:31:00Z</dcterms:created>
  <dcterms:modified xsi:type="dcterms:W3CDTF">2018-06-05T14:51:36Z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