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9" r:id="rId6"/>
  </p:sldMasterIdLst>
  <p:notesMasterIdLst>
    <p:notesMasterId r:id="rId41"/>
  </p:notesMasterIdLst>
  <p:handoutMasterIdLst>
    <p:handoutMasterId r:id="rId42"/>
  </p:handoutMasterIdLst>
  <p:sldIdLst>
    <p:sldId id="286" r:id="rId7"/>
    <p:sldId id="598" r:id="rId8"/>
    <p:sldId id="474" r:id="rId9"/>
    <p:sldId id="628" r:id="rId10"/>
    <p:sldId id="629" r:id="rId11"/>
    <p:sldId id="630" r:id="rId12"/>
    <p:sldId id="631" r:id="rId13"/>
    <p:sldId id="632" r:id="rId14"/>
    <p:sldId id="605" r:id="rId15"/>
    <p:sldId id="616" r:id="rId16"/>
    <p:sldId id="635" r:id="rId17"/>
    <p:sldId id="636" r:id="rId18"/>
    <p:sldId id="637" r:id="rId19"/>
    <p:sldId id="638" r:id="rId20"/>
    <p:sldId id="639" r:id="rId21"/>
    <p:sldId id="640" r:id="rId22"/>
    <p:sldId id="641" r:id="rId23"/>
    <p:sldId id="642" r:id="rId24"/>
    <p:sldId id="643" r:id="rId25"/>
    <p:sldId id="607" r:id="rId26"/>
    <p:sldId id="621" r:id="rId27"/>
    <p:sldId id="644" r:id="rId28"/>
    <p:sldId id="645" r:id="rId29"/>
    <p:sldId id="646" r:id="rId30"/>
    <p:sldId id="623" r:id="rId31"/>
    <p:sldId id="625" r:id="rId32"/>
    <p:sldId id="649" r:id="rId33"/>
    <p:sldId id="650" r:id="rId34"/>
    <p:sldId id="651" r:id="rId35"/>
    <p:sldId id="652" r:id="rId36"/>
    <p:sldId id="653" r:id="rId37"/>
    <p:sldId id="654" r:id="rId38"/>
    <p:sldId id="655" r:id="rId39"/>
    <p:sldId id="290" r:id="rId40"/>
  </p:sldIdLst>
  <p:sldSz cx="12192000" cy="6858000"/>
  <p:notesSz cx="7103745" cy="1023429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092"/>
        <p:guide pos="2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8743" y="0"/>
            <a:ext cx="3189165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3002" y="1432002"/>
            <a:ext cx="6873608" cy="386640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961" y="5513207"/>
            <a:ext cx="5887689" cy="45108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8743" y="10881225"/>
            <a:ext cx="3189165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077845" y="2452370"/>
            <a:ext cx="8449310" cy="1505585"/>
          </a:xfrm>
        </p:spPr>
        <p:txBody>
          <a:bodyPr anchor="b"/>
          <a:lstStyle>
            <a:lvl1pPr algn="l">
              <a:defRPr sz="4800"/>
            </a:lvl1pPr>
          </a:lstStyle>
          <a:p>
            <a:pPr fontAlgn="auto"/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单击添加标题字号：</a:t>
            </a:r>
            <a:r>
              <a:rPr lang="en-US" altLang="zh-CN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48</a:t>
            </a:r>
            <a:r>
              <a:rPr lang="zh-CN" altLang="en-US" b="1" strike="noStrike" noProof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宋体加粗 白色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单击添加文字 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36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号宋体加粗 黑色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1109345"/>
            <a:ext cx="4165600" cy="948055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1103630"/>
            <a:ext cx="6172200" cy="47574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55090"/>
            <a:ext cx="2628900" cy="4822190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367790"/>
            <a:ext cx="7734300" cy="3844290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092200"/>
            <a:ext cx="10515600" cy="4158615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文本框 5"/>
          <p:cNvSpPr txBox="1"/>
          <p:nvPr userDrawn="1"/>
        </p:nvSpPr>
        <p:spPr>
          <a:xfrm>
            <a:off x="5767388" y="2611438"/>
            <a:ext cx="2157412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48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谢 谢！</a:t>
            </a:r>
            <a:endParaRPr lang="zh-CN" altLang="en-US" sz="48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文本框 4"/>
          <p:cNvSpPr txBox="1"/>
          <p:nvPr userDrawn="1"/>
        </p:nvSpPr>
        <p:spPr>
          <a:xfrm>
            <a:off x="1714500" y="2092325"/>
            <a:ext cx="1106488" cy="23907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/>
          <a:p>
            <a:pPr lvl="0" indent="0"/>
            <a:r>
              <a:rPr lang="zh-CN" altLang="en-US" sz="6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  录</a:t>
            </a:r>
            <a:endParaRPr lang="zh-CN" altLang="en-US" sz="6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879850" y="1390015"/>
            <a:ext cx="8042275" cy="3930015"/>
          </a:xfrm>
        </p:spPr>
        <p:txBody>
          <a:bodyPr vert="horz"/>
          <a:lstStyle>
            <a:lvl1pPr indent="-446405" eaLnBrk="1" fontAlgn="auto" latinLnBrk="0" hangingPunct="1">
              <a:lnSpc>
                <a:spcPts val="5000"/>
              </a:lnSpc>
              <a:defRPr/>
            </a:lvl1pPr>
          </a:lstStyle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0" fontAlgn="auto"/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单击添加标题文字可选字号：</a:t>
            </a:r>
            <a:r>
              <a:rPr lang="en-US" altLang="zh-CN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28</a:t>
            </a:r>
            <a:r>
              <a:rPr lang="zh-CN" altLang="en-US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号宋体 黑色</a:t>
            </a:r>
            <a:endParaRPr lang="zh-CN" altLang="en-US" strike="noStrike" noProof="1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pPr fontAlgn="auto"/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单击添加标题可选字号：</a:t>
            </a:r>
            <a:r>
              <a:rPr lang="en-US" altLang="zh-CN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40</a:t>
            </a:r>
            <a:r>
              <a:rPr lang="zh-CN" altLang="en-US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号宋体 加粗 白色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pic>
        <p:nvPicPr>
          <p:cNvPr id="1029" name="图片 6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-9525"/>
            <a:ext cx="674687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0" name="图片 7" descr="图片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-9525"/>
            <a:ext cx="10636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图片 8" descr="图片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650" y="-9525"/>
            <a:ext cx="9569450" cy="6877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3227388" y="2466975"/>
            <a:ext cx="7704137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单击添加标题字号：</a:t>
            </a:r>
            <a:r>
              <a:rPr lang="en-US" altLang="zh-CN" dirty="0"/>
              <a:t>48</a:t>
            </a:r>
            <a:r>
              <a:rPr lang="zh-CN" altLang="en-US" dirty="0"/>
              <a:t>宋体加粗 白色</a:t>
            </a:r>
            <a:endParaRPr lang="zh-CN" altLang="en-US"/>
          </a:p>
        </p:txBody>
      </p:sp>
      <p:sp>
        <p:nvSpPr>
          <p:cNvPr id="1033" name="文本框 10"/>
          <p:cNvSpPr txBox="1"/>
          <p:nvPr/>
        </p:nvSpPr>
        <p:spPr>
          <a:xfrm>
            <a:off x="8770938" y="5872163"/>
            <a:ext cx="258286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400" b="1">
                <a:solidFill>
                  <a:schemeClr val="bg1"/>
                </a:solidFill>
                <a:latin typeface="Calibri" panose="020F0502020204030204" charset="0"/>
                <a:ea typeface="宋体" panose="02010600030101010101" pitchFamily="2" charset="-122"/>
              </a:rPr>
              <a:t>讲师：</a:t>
            </a:r>
            <a:endParaRPr lang="zh-CN" altLang="en-US" sz="2400" b="1">
              <a:solidFill>
                <a:schemeClr val="bg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6027738"/>
            <a:ext cx="3587750" cy="841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50" y="4281488"/>
            <a:ext cx="3587750" cy="1746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50" y="-9525"/>
            <a:ext cx="3587750" cy="431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文本占位符 2"/>
          <p:cNvSpPr>
            <a:spLocks noGrp="1"/>
          </p:cNvSpPr>
          <p:nvPr>
            <p:ph type="body"/>
          </p:nvPr>
        </p:nvSpPr>
        <p:spPr>
          <a:xfrm>
            <a:off x="3730625" y="1279525"/>
            <a:ext cx="7877175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r>
              <a:rPr lang="zh-CN" altLang="en-US" dirty="0"/>
              <a:t>单击添加标题文字可选字号：</a:t>
            </a:r>
            <a:r>
              <a:rPr lang="en-US" altLang="zh-CN" dirty="0"/>
              <a:t>28</a:t>
            </a:r>
            <a:r>
              <a:rPr lang="zh-CN" altLang="en-US" dirty="0"/>
              <a:t>号宋体 黑色</a:t>
            </a:r>
            <a:endParaRPr lang="zh-CN" altLang="en-US" dirty="0"/>
          </a:p>
          <a:p>
            <a:pPr lvl="0" indent="-446405"/>
            <a:endParaRPr lang="zh-CN" altLang="en-US"/>
          </a:p>
          <a:p>
            <a:pPr lvl="1" indent="0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446405" algn="l" defTabSz="914400" rtl="0" eaLnBrk="1" fontAlgn="auto" latinLnBrk="0" hangingPunct="1">
        <a:lnSpc>
          <a:spcPts val="5000"/>
        </a:lnSpc>
        <a:spcBef>
          <a:spcPts val="1000"/>
        </a:spcBef>
        <a:buClr>
          <a:srgbClr val="FF6600"/>
        </a:buClr>
        <a:buFont typeface="Wingdings" panose="05000000000000000000" charset="0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1784350"/>
            <a:ext cx="573088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088" y="1784350"/>
            <a:ext cx="1119187" cy="3079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50" y="1784350"/>
            <a:ext cx="8788400" cy="307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7" name="标题占位符 1"/>
          <p:cNvSpPr>
            <a:spLocks noGrp="1"/>
          </p:cNvSpPr>
          <p:nvPr>
            <p:ph type="title"/>
          </p:nvPr>
        </p:nvSpPr>
        <p:spPr>
          <a:xfrm>
            <a:off x="3656013" y="2660650"/>
            <a:ext cx="7656512" cy="13271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 dirty="0"/>
              <a:t>单击添加标题可选字号：</a:t>
            </a:r>
            <a:r>
              <a:rPr lang="en-US" altLang="zh-CN" dirty="0"/>
              <a:t>40</a:t>
            </a:r>
            <a:r>
              <a:rPr lang="zh-CN" altLang="en-US" dirty="0"/>
              <a:t>号宋体 加粗 白色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 descr="图片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87050" y="933450"/>
            <a:ext cx="1500188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7" descr="图片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0" y="936625"/>
            <a:ext cx="2400300" cy="76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8" descr="图片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4762" y="933450"/>
            <a:ext cx="8304212" cy="7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1" name="标题占位符 1"/>
          <p:cNvSpPr>
            <a:spLocks noGrp="1"/>
          </p:cNvSpPr>
          <p:nvPr>
            <p:ph type="title"/>
          </p:nvPr>
        </p:nvSpPr>
        <p:spPr>
          <a:xfrm>
            <a:off x="311150" y="246063"/>
            <a:ext cx="9450388" cy="61436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单击添加文字 字号：</a:t>
            </a:r>
            <a:r>
              <a:rPr lang="en-US" altLang="zh-CN"/>
              <a:t>36</a:t>
            </a:r>
            <a:r>
              <a:rPr lang="zh-CN" altLang="en-US"/>
              <a:t>号宋体加粗 黑色</a:t>
            </a:r>
            <a:endParaRPr lang="zh-CN" altLang="en-US"/>
          </a:p>
        </p:txBody>
      </p:sp>
      <p:sp>
        <p:nvSpPr>
          <p:cNvPr id="4102" name="文本占位符 2"/>
          <p:cNvSpPr>
            <a:spLocks noGrp="1"/>
          </p:cNvSpPr>
          <p:nvPr>
            <p:ph type="body"/>
          </p:nvPr>
        </p:nvSpPr>
        <p:spPr>
          <a:xfrm>
            <a:off x="536575" y="1382713"/>
            <a:ext cx="10515600" cy="435133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-9525"/>
            <a:ext cx="885825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7" descr="图片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850" y="-9525"/>
            <a:ext cx="1485900" cy="6877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8" descr="图片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-9525"/>
            <a:ext cx="9658350" cy="68770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ctrTitle"/>
          </p:nvPr>
        </p:nvSpPr>
        <p:spPr>
          <a:xfrm>
            <a:off x="3294698" y="2676208"/>
            <a:ext cx="8448675" cy="1504950"/>
          </a:xfrm>
        </p:spPr>
        <p:txBody>
          <a:bodyPr lIns="91440" tIns="45720" rIns="91440" bIns="45720" anchor="b"/>
          <a:lstStyle/>
          <a:p>
            <a:pPr algn="ctr" defTabSz="914400">
              <a:buNone/>
            </a:pPr>
            <a:r>
              <a:rPr lang="en-US" kern="1200" dirty="0" smtClean="0">
                <a:latin typeface="+mj-lt"/>
                <a:ea typeface="+mj-ea"/>
                <a:cs typeface="+mj-cs"/>
              </a:rPr>
              <a:t>SSH</a:t>
            </a:r>
            <a:r>
              <a:rPr lang="zh-CN" altLang="en-US" kern="1200" dirty="0" smtClean="0">
                <a:latin typeface="+mj-lt"/>
                <a:ea typeface="+mj-ea"/>
                <a:cs typeface="+mj-cs"/>
              </a:rPr>
              <a:t>框架整合</a:t>
            </a:r>
            <a:br>
              <a:rPr lang="zh-CN" altLang="en-US" kern="1200" dirty="0" smtClean="0">
                <a:latin typeface="+mj-lt"/>
                <a:ea typeface="+mj-ea"/>
                <a:cs typeface="+mj-cs"/>
              </a:rPr>
            </a:br>
            <a:endParaRPr lang="zh-CN" altLang="en-US" kern="1200" dirty="0" smtClean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整合的三个重要对象：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HibernateTemplate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LocalSessionFactoryBean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HibernateTransactionManager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配置</a:t>
            </a:r>
            <a:r>
              <a:rPr lang="en-US" altLang="zh-CN" sz="2400" dirty="0"/>
              <a:t>cfg.xml</a:t>
            </a:r>
            <a:r>
              <a:rPr lang="zh-CN" altLang="en-US" sz="2400" dirty="0"/>
              <a:t>文件：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Domain</a:t>
            </a:r>
            <a:r>
              <a:rPr lang="zh-CN" altLang="en-US" sz="2400" dirty="0"/>
              <a:t>层：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public class User {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private Integer id;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private String username;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private String password;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public Integer getId() {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return id;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2</a:t>
            </a:r>
            <a:r>
              <a:rPr lang="zh-CN" sz="2400" dirty="0"/>
              <a:t>）编写</a:t>
            </a:r>
            <a:r>
              <a:rPr lang="en-US" altLang="zh-CN" sz="2400" dirty="0"/>
              <a:t>user.hbm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&lt;class name="cn.itcast.domain.User" table="t_user"&gt;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</a:t>
            </a:r>
            <a:r>
              <a:rPr lang="zh-CN" altLang="en-US" sz="2000" dirty="0">
                <a:solidFill>
                  <a:srgbClr val="FF0000"/>
                </a:solidFill>
              </a:rPr>
              <a:t>id </a:t>
            </a:r>
            <a:r>
              <a:rPr lang="zh-CN" altLang="en-US" sz="2000" dirty="0"/>
              <a:t>name="id"&gt;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&lt;generator class="native"&gt;&lt;generator&gt;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&lt;id&gt;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</a:t>
            </a:r>
            <a:r>
              <a:rPr lang="zh-CN" altLang="en-US" sz="2000" dirty="0">
                <a:solidFill>
                  <a:srgbClr val="FF0000"/>
                </a:solidFill>
              </a:rPr>
              <a:t>property </a:t>
            </a:r>
            <a:r>
              <a:rPr lang="zh-CN" altLang="en-US" sz="2000" dirty="0"/>
              <a:t>name="username"&gt;&lt;property&gt;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&lt;property name="password"&gt;&lt;property&gt;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&lt;class&gt;</a:t>
            </a:r>
            <a:endParaRPr lang="zh-CN" altLang="en-US" sz="20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Dao</a:t>
            </a:r>
            <a:r>
              <a:rPr lang="zh-CN" altLang="en-US" sz="2400" dirty="0"/>
              <a:t>层：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public interface UserDao {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	</a:t>
            </a:r>
            <a:r>
              <a:rPr lang="zh-CN" altLang="en-US" sz="2000" dirty="0"/>
              <a:t>public void save(User user);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	</a:t>
            </a:r>
            <a:r>
              <a:rPr lang="zh-CN" altLang="en-US" sz="2000" dirty="0"/>
              <a:t>public void update(User user);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	</a:t>
            </a:r>
            <a:r>
              <a:rPr lang="zh-CN" altLang="en-US" sz="2000" dirty="0"/>
              <a:t>public void delete(User user);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	</a:t>
            </a:r>
            <a:r>
              <a:rPr lang="zh-CN" altLang="en-US" sz="2000" dirty="0"/>
              <a:t>public </a:t>
            </a:r>
            <a:r>
              <a:rPr lang="zh-CN" altLang="en-US" sz="2000" dirty="0">
                <a:solidFill>
                  <a:srgbClr val="FF0000"/>
                </a:solidFill>
              </a:rPr>
              <a:t>User </a:t>
            </a:r>
            <a:r>
              <a:rPr lang="zh-CN" altLang="en-US" sz="2000" dirty="0"/>
              <a:t>findById(Integer id);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	</a:t>
            </a:r>
            <a:r>
              <a:rPr lang="zh-CN" altLang="en-US" sz="2000" dirty="0"/>
              <a:t>public </a:t>
            </a:r>
            <a:r>
              <a:rPr lang="zh-CN" altLang="en-US" sz="2000" dirty="0">
                <a:solidFill>
                  <a:srgbClr val="FF0000"/>
                </a:solidFill>
              </a:rPr>
              <a:t>List</a:t>
            </a:r>
            <a:r>
              <a:rPr lang="zh-CN" altLang="en-US" sz="2000" dirty="0"/>
              <a:t>&lt;User&gt; findAll();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85" y="1052195"/>
            <a:ext cx="10193020" cy="5560060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4</a:t>
            </a:r>
            <a:r>
              <a:rPr lang="zh-CN" sz="2400" dirty="0"/>
              <a:t>）</a:t>
            </a:r>
            <a:r>
              <a:rPr lang="en-US" altLang="zh-CN" sz="2400" dirty="0"/>
              <a:t>Dao</a:t>
            </a:r>
            <a:r>
              <a:rPr lang="zh-CN" altLang="en-US" sz="2400" dirty="0"/>
              <a:t>接口实现类：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UserDaoImpl implements UserDao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//</a:t>
            </a:r>
            <a:r>
              <a:rPr lang="zh-CN" altLang="en-US" sz="1600" dirty="0"/>
              <a:t> 提供hibernate模板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HibernateTemplate hibernateTemplate;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setHibernateTemplate(HibernateTemplate hibernateTemplate)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this.hibernateTemplate = hibernateTemplate;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User findById(Integer id)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this.</a:t>
            </a:r>
            <a:r>
              <a:rPr lang="zh-CN" altLang="en-US" sz="1600" dirty="0">
                <a:solidFill>
                  <a:srgbClr val="FF0000"/>
                </a:solidFill>
              </a:rPr>
              <a:t>hibernateTemplate</a:t>
            </a:r>
            <a:r>
              <a:rPr lang="zh-CN" altLang="en-US" sz="1600" dirty="0"/>
              <a:t>.get(User.class, id);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List&lt;User&gt; findAll()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this.hibernateTemplate.</a:t>
            </a:r>
            <a:r>
              <a:rPr lang="zh-CN" altLang="en-US" sz="1600" dirty="0">
                <a:solidFill>
                  <a:srgbClr val="FF0000"/>
                </a:solidFill>
              </a:rPr>
              <a:t>find</a:t>
            </a:r>
            <a:r>
              <a:rPr lang="zh-CN" altLang="en-US" sz="1600" dirty="0"/>
              <a:t>("from User");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save(User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this.hibernateTemplate.save(user);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update(User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this.hibernateTemplate.update(user);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delete(User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this.hibernateTemplate.delete(user);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/>
              <a:t>Service</a:t>
            </a:r>
            <a:r>
              <a:rPr lang="zh-CN" altLang="en-US" sz="2400" dirty="0"/>
              <a:t>层：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public interface UserService {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public void saveUser(User user);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public void updateUser(User user);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public void deleteUser(User user);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public User findUserById(Integer id);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public List&lt;User&gt; findAllUser();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}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7245" y="108013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6</a:t>
            </a:r>
            <a:r>
              <a:rPr lang="zh-CN" sz="2400" dirty="0"/>
              <a:t>）</a:t>
            </a:r>
            <a:r>
              <a:rPr lang="en-US" altLang="zh-CN" sz="2400" dirty="0"/>
              <a:t>Service</a:t>
            </a:r>
            <a:r>
              <a:rPr lang="zh-CN" altLang="en-US" sz="2400" dirty="0"/>
              <a:t>实现类：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UserServiceImpl implements UserService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UserDao userDao;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setUserDao(UserDao userDao)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this.userDao = userDao;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saveUser(User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</a:t>
            </a:r>
            <a:r>
              <a:rPr lang="zh-CN" altLang="en-US" sz="1600" dirty="0">
                <a:solidFill>
                  <a:srgbClr val="FF0000"/>
                </a:solidFill>
              </a:rPr>
              <a:t>userDao.save</a:t>
            </a:r>
            <a:r>
              <a:rPr lang="zh-CN" altLang="en-US" sz="1600" dirty="0"/>
              <a:t>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updateUser(User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this.userDao.update(user);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void deleteUser(User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this.userDao.delete(user);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User findUserById(Integer id)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this.userDao.findById(id);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List&lt;User&gt; findAllUser()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this.userDao.findAll();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）配置</a:t>
            </a:r>
            <a:r>
              <a:rPr lang="en-US" altLang="zh-CN" sz="2400" dirty="0"/>
              <a:t>Spring</a:t>
            </a:r>
            <a:r>
              <a:rPr lang="zh-CN" altLang="en-US" sz="2400" dirty="0"/>
              <a:t>配置文件：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zh-CN" altLang="en-US" sz="1600" dirty="0"/>
              <a:t>&lt;bean id="sessionFactory"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class="org.springframework.orm.hibernate3.LocalSessionFactoryBean"&gt;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&lt;!-- 加载hibernate核心配置文件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name="configLocation" value="classpath:hibernate.cfg.xml"&gt;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&lt;/bean&gt;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&lt;!-- 2 配置hibernate模板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&lt;bean id="hibernateTemplate" class="org.springframework.orm.hibernate3.</a:t>
            </a:r>
            <a:r>
              <a:rPr lang="zh-CN" altLang="en-US" sz="1600" dirty="0">
                <a:solidFill>
                  <a:srgbClr val="FF0000"/>
                </a:solidFill>
              </a:rPr>
              <a:t>HibernateTemplate</a:t>
            </a:r>
            <a:r>
              <a:rPr lang="zh-CN" altLang="en-US" sz="1600" dirty="0"/>
              <a:t>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&lt;!-- 通过工厂获得session，操作PO类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name="sessionFactory" ref="sessionFactory"&gt;&lt;/property&gt;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&lt;/bean&gt;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&lt;!-- 3 配置dao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&lt;bean id="userDao" class="cn.itcast.dao.impl.UserDaoImpl"&gt;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name="hibernateTemplate" ref="hibernateTemplate"&gt;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&lt;/bean&gt;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&lt;!-- 4 配置service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&lt;bean id="userService" class="cn.itcast.service.impl.UserServiceImpl"&gt;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&lt;property name="userDao" ref="userDao"&gt;&lt;/property&gt;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&lt;/bean&gt;</a:t>
            </a:r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sz="2400" dirty="0"/>
              <a:t>（</a:t>
            </a:r>
            <a:r>
              <a:rPr lang="en-US" altLang="zh-CN" sz="2400" dirty="0"/>
              <a:t>8</a:t>
            </a:r>
            <a:r>
              <a:rPr lang="zh-CN" sz="2400" dirty="0"/>
              <a:t>）测试：</a:t>
            </a:r>
            <a:endParaRPr lang="zh-CN" sz="2400" dirty="0"/>
          </a:p>
          <a:p>
            <a:pPr marL="0" indent="0">
              <a:buNone/>
            </a:pPr>
            <a:r>
              <a:rPr lang="en-US" altLang="zh-CN" sz="2000" dirty="0"/>
              <a:t>	p</a:t>
            </a:r>
            <a:r>
              <a:rPr lang="zh-CN" sz="2000" dirty="0"/>
              <a:t>ublic void demo01() {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User user = new User();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user.setUsername("jack");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user.setPassword("1234");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String xmlPath = "applicationContext.xml";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ApplicationContext applicationContext = new ClassPathXmlApplicationContext(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		xmlPath);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UserService userService = applicationContext.getBean("userService",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		UserService.class);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	userService.saveUser(user);</a:t>
            </a:r>
            <a:endParaRPr lang="zh-CN" sz="2000" dirty="0"/>
          </a:p>
          <a:p>
            <a:pPr marL="0" indent="0">
              <a:buNone/>
            </a:pPr>
            <a:r>
              <a:rPr lang="zh-CN" sz="2000" dirty="0"/>
              <a:t>	}</a:t>
            </a:r>
            <a:endParaRPr 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不使用</a:t>
            </a:r>
            <a:r>
              <a:rPr lang="en-US" altLang="zh-CN" sz="2400" dirty="0"/>
              <a:t>cfg.xml</a:t>
            </a:r>
            <a:r>
              <a:rPr lang="zh-CN" altLang="en-US" sz="2400" dirty="0"/>
              <a:t>文件：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sz="2400" dirty="0"/>
              <a:t>使用</a:t>
            </a:r>
            <a:r>
              <a:rPr lang="en-US" altLang="zh-CN" sz="2400" dirty="0"/>
              <a:t>HibernateDaoSupport</a:t>
            </a:r>
            <a:r>
              <a:rPr lang="zh-CN" altLang="en-US" sz="2400" dirty="0"/>
              <a:t>：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继承 HibernateDaoSupport自动生成模板, 必须提供SessionFactory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public class UserDaoImpl extends </a:t>
            </a:r>
            <a:r>
              <a:rPr lang="zh-CN" altLang="en-US" sz="1600" dirty="0">
                <a:solidFill>
                  <a:srgbClr val="FF0000"/>
                </a:solidFill>
              </a:rPr>
              <a:t>HibernateDaoSupport </a:t>
            </a:r>
            <a:r>
              <a:rPr lang="zh-CN" altLang="en-US" sz="1600" dirty="0"/>
              <a:t>implements UserDao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public User findById(Integer id)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return </a:t>
            </a:r>
            <a:r>
              <a:rPr lang="zh-CN" altLang="en-US" sz="1600" dirty="0">
                <a:solidFill>
                  <a:srgbClr val="FF0000"/>
                </a:solidFill>
              </a:rPr>
              <a:t>this</a:t>
            </a:r>
            <a:r>
              <a:rPr lang="zh-CN" altLang="en-US" sz="1600" dirty="0"/>
              <a:t>.</a:t>
            </a:r>
            <a:r>
              <a:rPr lang="zh-CN" altLang="en-US" sz="1600" dirty="0">
                <a:solidFill>
                  <a:srgbClr val="FF0000"/>
                </a:solidFill>
              </a:rPr>
              <a:t>getHibernateTemplate</a:t>
            </a:r>
            <a:r>
              <a:rPr lang="zh-CN" altLang="en-US" sz="1600" dirty="0"/>
              <a:t>().get(User.class, id);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public List&lt;User&gt; findAll()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	return this.getHibernateTemplate().find("from User");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public void save(User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	this.getHibernateTemplate().save(user);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public void update(User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	this.getHibernateTemplate().update(user);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public void delete(User user)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	this.getHibernateTemplate().delete(user);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 	}</a:t>
            </a:r>
            <a:endParaRPr lang="zh-CN" altLang="en-US" sz="16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）配置</a:t>
            </a:r>
            <a:r>
              <a:rPr lang="en-US" altLang="zh-CN" sz="2400" dirty="0"/>
              <a:t>c3</a:t>
            </a:r>
            <a:r>
              <a:rPr lang="en-US" altLang="zh-CN" sz="2400" dirty="0"/>
              <a:t>p0-db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1800" dirty="0"/>
              <a:t>jdbc.driverClass=com.mysql.jdbc.Driver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jdbc.jdbcUrl=jdbc:mysql:///chapter17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jdbc.user=root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jdbc.password=itcast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2 Spring和Hibernate的整合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2785" y="1108075"/>
            <a:ext cx="10193020" cy="5379085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（3）配置</a:t>
            </a:r>
            <a:r>
              <a:rPr lang="en-US" altLang="zh-CN" sz="2400" dirty="0">
                <a:sym typeface="+mn-ea"/>
              </a:rPr>
              <a:t>Spirng</a:t>
            </a:r>
            <a:r>
              <a:rPr lang="zh-CN" altLang="en-US" sz="2400" dirty="0">
                <a:sym typeface="+mn-ea"/>
              </a:rPr>
              <a:t>配置文件：（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）测试：</a:t>
            </a:r>
            <a:endParaRPr lang="en-US" altLang="zh-CN" sz="2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en-US" altLang="zh-CN" sz="1600" dirty="0">
                <a:sym typeface="+mn-ea"/>
              </a:rPr>
              <a:t>&lt;</a:t>
            </a:r>
            <a:r>
              <a:rPr lang="zh-CN" altLang="en-US" sz="1600" dirty="0">
                <a:sym typeface="+mn-ea"/>
              </a:rPr>
              <a:t>!-- 0.1 加载properties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&lt;context:property-placeholder location="classpath:c3p0-db.properties" /&gt;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&lt;!-- 0.2 配置数据源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&lt;bean id="dataSource" class="com.mchange.v2.c3p0.ComboPooledDataSource"&gt; &lt;/bean&gt;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&lt;!-- 1 配置SessionFactory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&lt;bean id="sessionFactory"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class="org.springframework.orm.hibernate3.LocalSessionFactoryBean"&gt;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&lt;!-- 1.1 配置数据源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&lt;property name="dataSource" ref="dataSource"&gt;&lt;/property&gt;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&lt;!-- 1.2 其他配置项 ,要使用hibernate全属性名，如果hibernate.不要省略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&lt;property name="hibernateProperties"&gt;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	&lt;props&gt;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		&lt;prop key="javax.persistence.validation.mode"&gt;none&lt;/prop&gt;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		&lt;prop key="hibernate.current_session_context_class"&gt;thread&lt;/prop&gt;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		&lt;prop key=""&gt;&lt;/prop&gt;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	&lt;/props&gt;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&lt;!-- 1.3 配置映射文件 --&gt;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	&lt;property name="mappingResources" value="cn/itcast/domain/User.hbm.xml"&gt;&lt;/property&gt;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ym typeface="+mn-ea"/>
              </a:rPr>
              <a:t>	&lt;/bean&gt;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/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1 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准备整合环境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>
          <a:xfrm>
            <a:off x="3227705" y="2466975"/>
            <a:ext cx="8482965" cy="132588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3 spring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和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Struts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整合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 spring和Struts整合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1 </a:t>
            </a:r>
            <a:r>
              <a:rPr lang="zh-CN" altLang="en-US" sz="2400" dirty="0"/>
              <a:t>基于</a:t>
            </a:r>
            <a:r>
              <a:rPr lang="en-US" altLang="zh-CN" sz="2400" dirty="0"/>
              <a:t>Spring</a:t>
            </a:r>
            <a:r>
              <a:rPr lang="zh-CN" altLang="en-US" sz="2400" dirty="0"/>
              <a:t>来创建</a:t>
            </a:r>
            <a:r>
              <a:rPr lang="en-US" altLang="zh-CN" sz="2400" dirty="0"/>
              <a:t>Action</a:t>
            </a:r>
            <a:r>
              <a:rPr lang="zh-CN" altLang="en-US" sz="2400" dirty="0"/>
              <a:t>示例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r>
              <a:rPr lang="en-US" altLang="zh-CN" sz="2400" dirty="0"/>
              <a:t>2 Actcion </a:t>
            </a:r>
            <a:r>
              <a:rPr lang="zh-CN" altLang="en-US" sz="2400" dirty="0"/>
              <a:t>创建交于 </a:t>
            </a:r>
            <a:r>
              <a:rPr lang="en-US" altLang="zh-CN" sz="2400" dirty="0"/>
              <a:t>Spring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en-US" altLang="zh-CN" sz="2400" dirty="0"/>
              <a:t>(1)</a:t>
            </a:r>
            <a:r>
              <a:rPr lang="zh-CN" altLang="en-US" sz="2400" dirty="0"/>
              <a:t>创建</a:t>
            </a:r>
            <a:r>
              <a:rPr lang="en-US" altLang="zh-CN" sz="2400" dirty="0"/>
              <a:t>Action</a:t>
            </a:r>
            <a:r>
              <a:rPr lang="zh-CN" altLang="en-US" sz="2400" dirty="0"/>
              <a:t>类：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UserAction extends ActionSupport implements ModelDriven&lt;User&gt;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封装数据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User user = new User();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User getModel()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this.user;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*****************************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@Autowired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UserService userService;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@Action(value = "userAction_add", results = { @Result(name = "add", location = "/success.jsp") })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String add()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this.userService.saveUser(user);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"</a:t>
            </a:r>
            <a:r>
              <a:rPr lang="zh-CN" altLang="en-US" sz="1600" dirty="0">
                <a:solidFill>
                  <a:srgbClr val="FF0000"/>
                </a:solidFill>
              </a:rPr>
              <a:t>add</a:t>
            </a:r>
            <a:r>
              <a:rPr lang="zh-CN" altLang="en-US" sz="1600" dirty="0"/>
              <a:t>";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 spring和Struts整合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）配置</a:t>
            </a:r>
            <a:r>
              <a:rPr lang="en-US" altLang="zh-CN" sz="2400" dirty="0"/>
              <a:t>Spring</a:t>
            </a:r>
            <a:r>
              <a:rPr lang="zh-CN" altLang="en-US" sz="2400" dirty="0"/>
              <a:t>配置文件：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&lt;bean id="userAction" class="cn.itcast.action.UserAction" scope="prototype"&gt;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&lt;property name="userService" ref="userService"&gt;&lt;/property&gt;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&lt;/bean&gt;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）配置</a:t>
            </a:r>
            <a:r>
              <a:rPr lang="en-US" altLang="zh-CN" sz="2400" dirty="0"/>
              <a:t>Struts.xml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&lt;!-- action的创建交予Sping --&gt;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	&lt;action name="userAction_*" class="userAction" method="{1}"&gt;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	 &lt;result name="add"&gt;/success.jsp&lt;/result&gt; 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	 &lt;/action&gt;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 spring和Struts整合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）测试页面：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&lt;%@ page language="java" contentType="text/html; charset=UTF-8"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pageEncoding="UTF-8"%&gt;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&lt;!DOCTYPE html PUBLIC "-//W3C//DTD HTML 4.01 Transitional//EN" 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"http://www.w3.org/TR/html4/loose.dtd"&gt;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&lt;html&gt;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&lt;head&gt;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&lt;meta http-equiv="Content-Type" content="text/html; charset=UTF-8"&gt;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&lt;title&gt;添加用户&lt;/title&gt;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&lt;/head&gt;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&lt;body&gt;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&lt;form action="${pageContext.request.contextPath}/</a:t>
            </a:r>
            <a:r>
              <a:rPr lang="zh-CN" altLang="en-US" sz="1800" dirty="0">
                <a:solidFill>
                  <a:srgbClr val="FF0000"/>
                </a:solidFill>
              </a:rPr>
              <a:t>userAction_add</a:t>
            </a:r>
            <a:r>
              <a:rPr lang="zh-CN" altLang="en-US" sz="1800" dirty="0"/>
              <a:t>"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method="post"&gt;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用户名：&lt;input type="text" name="username" /&gt; &lt;br/&gt; 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密&amp;nbsp&amp;nbsp&amp;nbsp码：&lt;input type="password" name="password" /&gt; &lt;br/&gt; 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	&lt;input type="submit" value="添加" /&gt;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	&lt;/form&gt;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&lt;/body&gt;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/>
              <a:t>&lt;/html&gt;</a:t>
            </a:r>
            <a:endParaRPr lang="zh-CN" altLang="en-US" sz="18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3 spring和Struts整合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760" y="1080135"/>
            <a:ext cx="10193020" cy="53790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&lt;%@ page language="java" contentType="text/html; charset=UTF-8"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pageEncoding="UTF-8"%&gt;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&lt;!DOCTYPE html PUBLIC "-//W3C//DTD HTML 4.01 Transitional//EN" 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"http://www.w3.org/TR/html4/loose.dtd"&gt;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&lt;html&gt;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&lt;head&gt;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&lt;meta http-equiv="Content-Type" content="text/html; charset=UTF-8"&gt;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&lt;title&gt;</a:t>
            </a:r>
            <a:r>
              <a:rPr lang="zh-CN" altLang="en-US" sz="1800" dirty="0">
                <a:solidFill>
                  <a:srgbClr val="FF0000"/>
                </a:solidFill>
              </a:rPr>
              <a:t>成功页面</a:t>
            </a:r>
            <a:r>
              <a:rPr lang="zh-CN" altLang="en-US" sz="1800" dirty="0"/>
              <a:t>&lt;/title&gt;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&lt;/head&gt;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&lt;body&gt;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添加成功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&lt;/body&gt;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&lt;/html&gt;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）测试；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>
          <a:xfrm>
            <a:off x="3227705" y="2466975"/>
            <a:ext cx="8482965" cy="132588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4 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注解方式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1 </a:t>
            </a:r>
            <a:r>
              <a:rPr lang="zh-CN" altLang="en-US" sz="2400" dirty="0"/>
              <a:t>导入注解</a:t>
            </a:r>
            <a:r>
              <a:rPr lang="en-US" altLang="zh-CN" sz="2400" dirty="0"/>
              <a:t>JAR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en-US" altLang="zh-CN" sz="2400" dirty="0"/>
              <a:t>2 </a:t>
            </a:r>
            <a:r>
              <a:rPr lang="zh-CN" altLang="en-US" sz="2400" dirty="0"/>
              <a:t>修改实体类：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@</a:t>
            </a:r>
            <a:r>
              <a:rPr lang="zh-CN" altLang="en-US" sz="2400" dirty="0">
                <a:solidFill>
                  <a:srgbClr val="FF0000"/>
                </a:solidFill>
              </a:rPr>
              <a:t>Entity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指定</a:t>
            </a:r>
            <a:r>
              <a:rPr lang="zh-CN" altLang="en-US" sz="2400" dirty="0">
                <a:solidFill>
                  <a:srgbClr val="FF0000"/>
                </a:solidFill>
              </a:rPr>
              <a:t>实体类路径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@</a:t>
            </a:r>
            <a:r>
              <a:rPr lang="zh-CN" altLang="en-US" sz="2400" dirty="0">
                <a:solidFill>
                  <a:srgbClr val="FF0000"/>
                </a:solidFill>
              </a:rPr>
              <a:t>Table</a:t>
            </a:r>
            <a:r>
              <a:rPr lang="zh-CN" altLang="en-US" sz="2400" dirty="0"/>
              <a:t>(name = "t_user")</a:t>
            </a:r>
            <a:r>
              <a:rPr lang="en-US" altLang="zh-CN" sz="2400" dirty="0"/>
              <a:t>//</a:t>
            </a:r>
            <a:r>
              <a:rPr lang="zh-CN" altLang="en-US" sz="2400" dirty="0"/>
              <a:t>指定表名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public class User {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@</a:t>
            </a:r>
            <a:r>
              <a:rPr lang="zh-CN" altLang="en-US" sz="2400" dirty="0">
                <a:solidFill>
                  <a:srgbClr val="FF0000"/>
                </a:solidFill>
              </a:rPr>
              <a:t>Id</a:t>
            </a:r>
            <a:r>
              <a:rPr lang="en-US" altLang="zh-CN" sz="2400" dirty="0">
                <a:solidFill>
                  <a:srgbClr val="FF0000"/>
                </a:solidFill>
              </a:rPr>
              <a:t>	//</a:t>
            </a:r>
            <a:r>
              <a:rPr lang="zh-CN" altLang="en-US" sz="2400" dirty="0">
                <a:solidFill>
                  <a:srgbClr val="FF0000"/>
                </a:solidFill>
              </a:rPr>
              <a:t>指定主键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	@</a:t>
            </a:r>
            <a:r>
              <a:rPr lang="zh-CN" altLang="en-US" sz="2400" dirty="0">
                <a:solidFill>
                  <a:srgbClr val="FF0000"/>
                </a:solidFill>
              </a:rPr>
              <a:t>GeneratedValue</a:t>
            </a:r>
            <a:r>
              <a:rPr lang="zh-CN" altLang="en-US" sz="2400" dirty="0"/>
              <a:t>(strategy = GenerationType.AUTO) </a:t>
            </a:r>
            <a:r>
              <a:rPr lang="en-US" altLang="zh-CN" sz="2400" dirty="0"/>
              <a:t>//</a:t>
            </a:r>
            <a:r>
              <a:rPr lang="zh-CN" altLang="en-US" sz="2400" dirty="0"/>
              <a:t>指定自增长方式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private Integer id;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@</a:t>
            </a:r>
            <a:r>
              <a:rPr lang="zh-CN" altLang="en-US" sz="2400" dirty="0">
                <a:solidFill>
                  <a:srgbClr val="FF0000"/>
                </a:solidFill>
              </a:rPr>
              <a:t>Column</a:t>
            </a:r>
            <a:r>
              <a:rPr lang="zh-CN" altLang="en-US" sz="2400" dirty="0"/>
              <a:t>(name = "username", length = 50) </a:t>
            </a:r>
            <a:r>
              <a:rPr lang="en-US" altLang="zh-CN" sz="2400" dirty="0"/>
              <a:t>//</a:t>
            </a:r>
            <a:r>
              <a:rPr lang="zh-CN" altLang="en-US" sz="2400" dirty="0"/>
              <a:t>配置其他字段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private String username;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3 </a:t>
            </a:r>
            <a:r>
              <a:rPr lang="zh-CN" altLang="en-US" sz="2400" dirty="0"/>
              <a:t>修改</a:t>
            </a:r>
            <a:r>
              <a:rPr lang="en-US" altLang="zh-CN" sz="2400" dirty="0"/>
              <a:t>Dao</a:t>
            </a:r>
            <a:r>
              <a:rPr lang="zh-CN" altLang="en-US" sz="2400" dirty="0"/>
              <a:t>层：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@</a:t>
            </a:r>
            <a:r>
              <a:rPr lang="zh-CN" altLang="en-US" sz="2400" dirty="0">
                <a:solidFill>
                  <a:srgbClr val="FF0000"/>
                </a:solidFill>
              </a:rPr>
              <a:t>Repository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注解</a:t>
            </a:r>
            <a:r>
              <a:rPr lang="en-US" altLang="zh-CN" sz="2400" dirty="0">
                <a:solidFill>
                  <a:srgbClr val="FF0000"/>
                </a:solidFill>
              </a:rPr>
              <a:t>Dao</a:t>
            </a:r>
            <a:r>
              <a:rPr lang="zh-CN" altLang="en-US" sz="2400" dirty="0">
                <a:solidFill>
                  <a:srgbClr val="FF0000"/>
                </a:solidFill>
              </a:rPr>
              <a:t>层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public class UserDaoImpl implements UserDao {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// 提供hibernate模板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@</a:t>
            </a:r>
            <a:r>
              <a:rPr lang="zh-CN" altLang="en-US" sz="2400" dirty="0">
                <a:solidFill>
                  <a:srgbClr val="FF0000"/>
                </a:solidFill>
              </a:rPr>
              <a:t>Autowired </a:t>
            </a:r>
            <a:r>
              <a:rPr lang="en-US" altLang="zh-CN" sz="2400" dirty="0">
                <a:solidFill>
                  <a:srgbClr val="FF0000"/>
                </a:solidFill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</a:rPr>
              <a:t>自动注入模板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	private HibernateTemplate hibernateTemplate;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4 </a:t>
            </a:r>
            <a:r>
              <a:rPr lang="zh-CN" altLang="en-US" sz="2400" dirty="0"/>
              <a:t>修改</a:t>
            </a:r>
            <a:r>
              <a:rPr lang="en-US" altLang="zh-CN" sz="2400" dirty="0"/>
              <a:t>service</a:t>
            </a:r>
            <a:r>
              <a:rPr lang="zh-CN" altLang="en-US" sz="2400" dirty="0"/>
              <a:t>层：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1800" dirty="0"/>
              <a:t>@</a:t>
            </a:r>
            <a:r>
              <a:rPr lang="zh-CN" altLang="en-US" sz="1800" dirty="0">
                <a:solidFill>
                  <a:srgbClr val="FF0000"/>
                </a:solidFill>
              </a:rPr>
              <a:t>Service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注解</a:t>
            </a:r>
            <a:r>
              <a:rPr lang="en-US" altLang="zh-CN" sz="1800" dirty="0">
                <a:solidFill>
                  <a:srgbClr val="FF0000"/>
                </a:solidFill>
              </a:rPr>
              <a:t>service</a:t>
            </a:r>
            <a:r>
              <a:rPr lang="zh-CN" altLang="en-US" sz="1800" dirty="0">
                <a:solidFill>
                  <a:srgbClr val="FF0000"/>
                </a:solidFill>
              </a:rPr>
              <a:t>层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public class UserServiceImpl implements UserService 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@</a:t>
            </a:r>
            <a:r>
              <a:rPr lang="zh-CN" altLang="en-US" sz="1800" dirty="0">
                <a:solidFill>
                  <a:srgbClr val="FF0000"/>
                </a:solidFill>
              </a:rPr>
              <a:t>Autowired 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指定装配</a:t>
            </a:r>
            <a:r>
              <a:rPr lang="en-US" altLang="zh-CN" sz="1800" dirty="0">
                <a:solidFill>
                  <a:srgbClr val="FF0000"/>
                </a:solidFill>
              </a:rPr>
              <a:t>dao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	private UserDao userDao;</a:t>
            </a:r>
            <a:endParaRPr lang="zh-CN" altLang="en-US" sz="18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zh-CN" altLang="en-US" sz="1800" dirty="0"/>
              <a:t>	@</a:t>
            </a:r>
            <a:r>
              <a:rPr lang="zh-CN" altLang="en-US" sz="1800" dirty="0">
                <a:solidFill>
                  <a:srgbClr val="FF0000"/>
                </a:solidFill>
              </a:rPr>
              <a:t>Transactional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配置事务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	public void saveUser(User user) 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this.userDao.save(user);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}</a:t>
            </a:r>
            <a:endParaRPr lang="zh-CN" altLang="en-US" sz="1800" dirty="0"/>
          </a:p>
          <a:p>
            <a:pPr marL="0" indent="0">
              <a:buNone/>
            </a:pPr>
            <a:r>
              <a:rPr lang="en-US" altLang="zh-CN" sz="1800" dirty="0"/>
              <a:t>	</a:t>
            </a:r>
            <a:r>
              <a:rPr lang="zh-CN" altLang="en-US" sz="1800" dirty="0"/>
              <a:t>@</a:t>
            </a:r>
            <a:r>
              <a:rPr lang="zh-CN" altLang="en-US" sz="1800" dirty="0">
                <a:solidFill>
                  <a:srgbClr val="FF0000"/>
                </a:solidFill>
              </a:rPr>
              <a:t>Transactional(readOnly = true)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配置是否只读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	public User findUserById(Integer id) {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	return this.userDao.findById(id);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	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80135"/>
            <a:ext cx="10193020" cy="5379085"/>
          </a:xfrm>
        </p:spPr>
        <p:txBody>
          <a:bodyPr/>
          <a:lstStyle/>
          <a:p>
            <a:r>
              <a:rPr lang="en-US" sz="2400" dirty="0"/>
              <a:t>5 </a:t>
            </a:r>
            <a:r>
              <a:rPr lang="zh-CN" altLang="en-US" sz="2400" dirty="0"/>
              <a:t>修改</a:t>
            </a:r>
            <a:r>
              <a:rPr lang="en-US" altLang="zh-CN" sz="2400" dirty="0"/>
              <a:t>action</a:t>
            </a:r>
            <a:r>
              <a:rPr lang="zh-CN" altLang="en-US" sz="2400" dirty="0"/>
              <a:t>层：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@</a:t>
            </a:r>
            <a:r>
              <a:rPr lang="zh-CN" altLang="en-US" sz="1600" dirty="0">
                <a:solidFill>
                  <a:srgbClr val="FF0000"/>
                </a:solidFill>
              </a:rPr>
              <a:t>Namespace</a:t>
            </a:r>
            <a:r>
              <a:rPr lang="zh-CN" altLang="en-US" sz="1600" dirty="0"/>
              <a:t>("/") </a:t>
            </a:r>
            <a:r>
              <a:rPr lang="en-US" altLang="zh-CN" sz="1600" dirty="0"/>
              <a:t>//</a:t>
            </a:r>
            <a:r>
              <a:rPr lang="zh-CN" altLang="en-US" sz="1600" dirty="0"/>
              <a:t>配置命名空间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@</a:t>
            </a:r>
            <a:r>
              <a:rPr lang="zh-CN" altLang="en-US" sz="1600" dirty="0">
                <a:solidFill>
                  <a:srgbClr val="FF0000"/>
                </a:solidFill>
              </a:rPr>
              <a:t>ParentPackage</a:t>
            </a:r>
            <a:r>
              <a:rPr lang="zh-CN" altLang="en-US" sz="1600" dirty="0"/>
              <a:t>("struts-default") </a:t>
            </a:r>
            <a:r>
              <a:rPr lang="en-US" altLang="zh-CN" sz="1600" dirty="0"/>
              <a:t>//</a:t>
            </a:r>
            <a:r>
              <a:rPr lang="zh-CN" altLang="en-US" sz="1600" dirty="0"/>
              <a:t>配置</a:t>
            </a:r>
            <a:r>
              <a:rPr lang="en-US" altLang="zh-CN" sz="1600" dirty="0"/>
              <a:t>struts</a:t>
            </a:r>
            <a:r>
              <a:rPr lang="zh-CN" altLang="en-US" sz="1600" dirty="0"/>
              <a:t>包名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@</a:t>
            </a:r>
            <a:r>
              <a:rPr lang="zh-CN" altLang="en-US" sz="1600" dirty="0">
                <a:solidFill>
                  <a:srgbClr val="FF0000"/>
                </a:solidFill>
              </a:rPr>
              <a:t>Controller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声明控制层，配合</a:t>
            </a:r>
            <a:r>
              <a:rPr lang="en-US" altLang="zh-CN" sz="1600" dirty="0">
                <a:solidFill>
                  <a:srgbClr val="FF0000"/>
                </a:solidFill>
              </a:rPr>
              <a:t>Spring</a:t>
            </a:r>
            <a:r>
              <a:rPr lang="zh-CN" altLang="en-US" sz="1600" dirty="0">
                <a:solidFill>
                  <a:srgbClr val="FF0000"/>
                </a:solidFill>
              </a:rPr>
              <a:t>实例化</a:t>
            </a:r>
            <a:endParaRPr lang="zh-CN" altLang="en-US" sz="16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public class UserAction extends ActionSupport implements ModelDriven&lt;User&gt;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封装数据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User user = new User();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User getModel()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this.user;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// *****************************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</a:t>
            </a:r>
            <a:r>
              <a:rPr lang="zh-CN" altLang="en-US" sz="1600" dirty="0">
                <a:solidFill>
                  <a:srgbClr val="FF0000"/>
                </a:solidFill>
              </a:rPr>
              <a:t>Autowired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自动装配</a:t>
            </a:r>
            <a:r>
              <a:rPr lang="en-US" altLang="zh-CN" sz="1600" dirty="0">
                <a:solidFill>
                  <a:srgbClr val="FF0000"/>
                </a:solidFill>
              </a:rPr>
              <a:t>service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private UserService userService;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@</a:t>
            </a:r>
            <a:r>
              <a:rPr lang="zh-CN" altLang="en-US" sz="1600" dirty="0">
                <a:solidFill>
                  <a:srgbClr val="FF0000"/>
                </a:solidFill>
              </a:rPr>
              <a:t>Action</a:t>
            </a:r>
            <a:r>
              <a:rPr lang="zh-CN" altLang="en-US" sz="1600" dirty="0"/>
              <a:t>(value = "userAction_add", results = { @Result(name = "add", location = "/success.jsp") }) </a:t>
            </a:r>
            <a:r>
              <a:rPr lang="en-US" altLang="zh-CN" sz="1600" dirty="0">
                <a:solidFill>
                  <a:srgbClr val="FF0000"/>
                </a:solidFill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</a:rPr>
              <a:t>配置具体</a:t>
            </a:r>
            <a:r>
              <a:rPr lang="en-US" altLang="zh-CN" sz="1600" dirty="0">
                <a:solidFill>
                  <a:srgbClr val="FF0000"/>
                </a:solidFill>
              </a:rPr>
              <a:t>action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public String add() {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this.userService.saveUser(user);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	return "add";</a:t>
            </a:r>
            <a:endParaRPr lang="zh-CN" altLang="en-US" sz="16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1 准备整合环境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1 </a:t>
            </a:r>
            <a:r>
              <a:rPr lang="zh-CN" altLang="en-US" sz="2400" dirty="0"/>
              <a:t>准备数据库环境：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DROP TABLE IF EXISTS `</a:t>
            </a:r>
            <a:r>
              <a:rPr lang="en-US" altLang="zh-CN" sz="2400" dirty="0">
                <a:sym typeface="+mn-ea"/>
              </a:rPr>
              <a:t>t_user</a:t>
            </a:r>
            <a:r>
              <a:rPr lang="zh-CN" altLang="en-US" sz="2400" dirty="0">
                <a:sym typeface="+mn-ea"/>
              </a:rPr>
              <a:t>`;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CREATE TABLE `</a:t>
            </a:r>
            <a:r>
              <a:rPr lang="en-US" altLang="zh-CN" sz="2400" dirty="0">
                <a:sym typeface="+mn-ea"/>
              </a:rPr>
              <a:t>t_user</a:t>
            </a:r>
            <a:r>
              <a:rPr lang="zh-CN" altLang="en-US" sz="2400" dirty="0">
                <a:sym typeface="+mn-ea"/>
              </a:rPr>
              <a:t>` (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`id` int(11) NOT NULL AUTO_INCREMENT,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`</a:t>
            </a:r>
            <a:r>
              <a:rPr lang="en-US" altLang="zh-CN" sz="2400" dirty="0">
                <a:sym typeface="+mn-ea"/>
              </a:rPr>
              <a:t>user</a:t>
            </a:r>
            <a:r>
              <a:rPr lang="zh-CN" altLang="en-US" sz="2400" dirty="0">
                <a:sym typeface="+mn-ea"/>
              </a:rPr>
              <a:t>name` varchar(</a:t>
            </a:r>
            <a:r>
              <a:rPr lang="en-US" altLang="zh-CN" sz="2400" dirty="0">
                <a:sym typeface="+mn-ea"/>
              </a:rPr>
              <a:t>255</a:t>
            </a:r>
            <a:r>
              <a:rPr lang="zh-CN" altLang="en-US" sz="2400" dirty="0">
                <a:sym typeface="+mn-ea"/>
              </a:rPr>
              <a:t>) DEFAULT NULL,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`</a:t>
            </a:r>
            <a:r>
              <a:rPr lang="en-US" altLang="zh-CN" sz="2400" dirty="0">
                <a:sym typeface="+mn-ea"/>
              </a:rPr>
              <a:t>password</a:t>
            </a:r>
            <a:r>
              <a:rPr lang="zh-CN" altLang="en-US" sz="2400" dirty="0">
                <a:sym typeface="+mn-ea"/>
              </a:rPr>
              <a:t>` </a:t>
            </a:r>
            <a:r>
              <a:rPr lang="zh-CN" altLang="en-US" sz="2400" dirty="0">
                <a:sym typeface="+mn-ea"/>
              </a:rPr>
              <a:t>varchar(</a:t>
            </a:r>
            <a:r>
              <a:rPr lang="en-US" altLang="zh-CN" sz="2400" dirty="0">
                <a:sym typeface="+mn-ea"/>
              </a:rPr>
              <a:t>255</a:t>
            </a:r>
            <a:r>
              <a:rPr lang="zh-CN" altLang="en-US" sz="2400" dirty="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 DEFAULT NULL,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  PRIMARY KEY (`id`)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) ENGINE=InnoDB AUTO_INCREMENT=1 DEFAULT CHARSET=utf8;</a:t>
            </a:r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）测试类进行测试：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获得spring容器，并操作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String xmlPath = "applicationContext_annotation.xml";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ApplicationContext applicationContext = new ClassPathXmlApplicationContext(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	xmlPath);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AccountService accountService = (AccountService) applicationContext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	.getBean("accountService");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accountService.transfer("jack", "rose", 100);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System.out.println("ok");	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altLang="zh-CN" sz="2400" dirty="0"/>
              <a:t>6 </a:t>
            </a:r>
            <a:r>
              <a:rPr lang="zh-CN" altLang="en-US" sz="2400" dirty="0"/>
              <a:t>修改</a:t>
            </a:r>
            <a:r>
              <a:rPr lang="en-US" altLang="zh-CN" sz="2400" dirty="0"/>
              <a:t>spring</a:t>
            </a:r>
            <a:r>
              <a:rPr lang="zh-CN" altLang="en-US" sz="2400" dirty="0"/>
              <a:t>配置文件：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&lt;!-- 扫描 --&gt;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&lt;context</a:t>
            </a:r>
            <a:r>
              <a:rPr lang="zh-CN" altLang="en-US" sz="2000" dirty="0">
                <a:solidFill>
                  <a:srgbClr val="FF0000"/>
                </a:solidFill>
              </a:rPr>
              <a:t>:component-scan</a:t>
            </a:r>
            <a:r>
              <a:rPr lang="zh-CN" altLang="en-US" sz="2000" dirty="0"/>
              <a:t> base-package="cn.itcast"&gt;&lt;/context:component-scan&gt;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&lt;!--配置SessionFactory --&gt;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&lt;bean id="</a:t>
            </a:r>
            <a:r>
              <a:rPr lang="zh-CN" altLang="en-US" sz="2000" dirty="0">
                <a:solidFill>
                  <a:srgbClr val="FF0000"/>
                </a:solidFill>
              </a:rPr>
              <a:t>sessionFactory</a:t>
            </a:r>
            <a:r>
              <a:rPr lang="zh-CN" altLang="en-US" sz="2000" dirty="0"/>
              <a:t>"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class="org.springframework.orm.hibernate3.LocalSessionFactoryBean"&gt;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&lt;!-- 加载hibernate核心配置文件 --&gt;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&lt;property name="configLocation" value="classpath:hibernate.cfg.xml"&gt;&lt;/property&gt;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&lt;/bean&gt;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&lt;!-- 配置hibernate模板，必须使用模板 --&gt;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&lt;bean id="</a:t>
            </a:r>
            <a:r>
              <a:rPr lang="zh-CN" altLang="en-US" sz="2000" dirty="0">
                <a:solidFill>
                  <a:srgbClr val="FF0000"/>
                </a:solidFill>
              </a:rPr>
              <a:t>hibernateTemplate</a:t>
            </a:r>
            <a:r>
              <a:rPr lang="zh-CN" altLang="en-US" sz="2000" dirty="0"/>
              <a:t>" class="org.springframework.orm.hibernate3.HibernateTemplate"&gt;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&lt;!-- 通过工厂获得session，操作PO类 --&gt;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&lt;property name="sessionFactory" ref="sessionFactory"&gt;&lt;/property&gt;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&lt;/bean&gt;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/>
              <a:t>	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7 </a:t>
            </a:r>
            <a:r>
              <a:rPr lang="zh-CN" altLang="en-US" sz="2400" dirty="0"/>
              <a:t>修改</a:t>
            </a:r>
            <a:r>
              <a:rPr lang="en-US" altLang="zh-CN" sz="2400" dirty="0"/>
              <a:t>cfg</a:t>
            </a:r>
            <a:r>
              <a:rPr lang="zh-CN" altLang="en-US" sz="2400" dirty="0"/>
              <a:t>文件：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&lt;!-- 使用注解方式 --&gt;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 		&lt;mapping class="cn.itcast.domain.User"/&gt;</a:t>
            </a:r>
            <a:endParaRPr lang="zh-CN" altLang="en-US" sz="2400" dirty="0"/>
          </a:p>
          <a:p>
            <a:r>
              <a:rPr lang="en-US" altLang="zh-CN" sz="2400" dirty="0"/>
              <a:t>8 </a:t>
            </a:r>
            <a:r>
              <a:rPr lang="zh-CN" altLang="en-US" sz="2400" dirty="0"/>
              <a:t>测试；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4 </a:t>
            </a:r>
            <a:r>
              <a:rPr lang="zh-CN" altLang="en-US">
                <a:sym typeface="+mn-ea"/>
              </a:rPr>
              <a:t>注解方式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）测试类进行测试：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 获得spring容器，并操作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String xmlPath = "applicationContext_annotation.xml";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ApplicationContext applicationContext = new ClassPathXmlApplicationContext(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	xmlPath);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AccountService accountService = (AccountService) applicationContext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		.getBean("accountService");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accountService.transfer("jack", "rose", 100);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	System.out.println("ok");	</a:t>
            </a:r>
            <a:endParaRPr lang="zh-CN" altLang="en-US" sz="20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/>
              <a:t>	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1 准备整合环境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2 </a:t>
            </a:r>
            <a:r>
              <a:rPr lang="zh-CN" altLang="en-US" sz="2400" dirty="0"/>
              <a:t>配置</a:t>
            </a:r>
            <a:r>
              <a:rPr lang="en-US" altLang="zh-CN" sz="2400" dirty="0"/>
              <a:t>struts2</a:t>
            </a:r>
            <a:r>
              <a:rPr lang="zh-CN" altLang="en-US" sz="2400" dirty="0"/>
              <a:t>环境：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）创建动态</a:t>
            </a:r>
            <a:r>
              <a:rPr lang="en-US" altLang="zh-CN" sz="2400" dirty="0"/>
              <a:t>WEB</a:t>
            </a:r>
            <a:r>
              <a:rPr lang="zh-CN" altLang="en-US" sz="2400" dirty="0"/>
              <a:t>项目并导入</a:t>
            </a:r>
            <a:r>
              <a:rPr lang="en-US" altLang="zh-CN" sz="2400" dirty="0"/>
              <a:t>JAR</a:t>
            </a:r>
            <a:r>
              <a:rPr lang="zh-CN" altLang="en-US" sz="2400" dirty="0"/>
              <a:t>包；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）添加</a:t>
            </a:r>
            <a:r>
              <a:rPr lang="en-US" altLang="zh-CN" sz="2400" dirty="0"/>
              <a:t>log4j.properties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）在</a:t>
            </a:r>
            <a:r>
              <a:rPr lang="en-US" altLang="zh-CN" sz="2400" dirty="0">
                <a:sym typeface="+mn-ea"/>
              </a:rPr>
              <a:t>web.xml</a:t>
            </a:r>
            <a:r>
              <a:rPr lang="zh-CN" altLang="en-US" sz="2400" dirty="0">
                <a:sym typeface="+mn-ea"/>
              </a:rPr>
              <a:t>中配置核心过滤器：</a:t>
            </a:r>
            <a:endParaRPr lang="zh-CN" altLang="en-US" sz="24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&lt;!--配置Struts2核心控制器 --&gt;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&lt;filter&gt;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&lt;filter-name&gt;struts2&lt;filter-name&gt;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&lt;filter-class&gt;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	org.apache.struts2.dispatcher.ng.filter.StrutsPrepareAndExecuteFilter&lt;filter-class&gt;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&lt;filter&gt;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&lt;filter-mapping&gt;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&lt;filter-name&gt;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struts2</a:t>
            </a:r>
            <a:r>
              <a:rPr lang="zh-CN" altLang="en-US" sz="2000" dirty="0">
                <a:sym typeface="+mn-ea"/>
              </a:rPr>
              <a:t>&lt;filter-name&gt;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	&lt;url-pattern&gt;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*</a:t>
            </a:r>
            <a:r>
              <a:rPr lang="zh-CN" altLang="en-US" sz="2000" dirty="0">
                <a:sym typeface="+mn-ea"/>
              </a:rPr>
              <a:t>&lt;url-pattern&gt;</a:t>
            </a:r>
            <a:endParaRPr lang="zh-CN" altLang="en-US" sz="20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>
                <a:sym typeface="+mn-ea"/>
              </a:rPr>
              <a:t>	&lt;filter-mapping&gt;</a:t>
            </a:r>
            <a:endParaRPr lang="zh-CN" altLang="en-US" sz="20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1 准备整合环境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）添加</a:t>
            </a:r>
            <a:r>
              <a:rPr lang="en-US" altLang="zh-CN" sz="2400" dirty="0"/>
              <a:t>struts.xml</a:t>
            </a:r>
            <a:r>
              <a:rPr lang="zh-CN" altLang="en-US" sz="2400" dirty="0"/>
              <a:t>文件：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&lt;!-- 开发模式 --&gt;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&lt;constant name="struts.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devMode</a:t>
            </a:r>
            <a:r>
              <a:rPr lang="zh-CN" altLang="en-US" sz="2400" dirty="0">
                <a:sym typeface="+mn-ea"/>
              </a:rPr>
              <a:t>" value="true"&gt;&lt;constant&gt;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&lt;package name="ssh" namespace="" extends="struts-default"&gt;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配置</a:t>
            </a:r>
            <a:r>
              <a:rPr lang="en-US" altLang="zh-CN" sz="2400" dirty="0"/>
              <a:t>spring</a:t>
            </a:r>
            <a:r>
              <a:rPr lang="zh-CN" altLang="en-US" sz="2400" dirty="0"/>
              <a:t>环境：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）导入</a:t>
            </a:r>
            <a:r>
              <a:rPr lang="en-US" altLang="zh-CN" sz="2400" dirty="0"/>
              <a:t>JAR</a:t>
            </a:r>
            <a:r>
              <a:rPr lang="zh-CN" altLang="en-US" sz="2400" dirty="0"/>
              <a:t>包；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）配置applicationContext.xml：</a:t>
            </a:r>
            <a:br>
              <a:rPr lang="zh-CN" altLang="en-US" sz="2400" dirty="0"/>
            </a:br>
            <a:r>
              <a:rPr lang="zh-CN" altLang="en-US" sz="2400" dirty="0"/>
              <a:t>&lt;beans xmlns="http:www.springframework.orgschemabeans"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xmlns:xsi="http:www.w3.org2001XMLSchema-instance" xmlns:context="http:www.springframework.orgschemacontext"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xmlns:tx="http:www.springframework.orgschematx" xmlns:aop="http:www.springframework.orgschemaaop"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1 准备整合环境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3</a:t>
            </a:r>
            <a:r>
              <a:rPr lang="zh-CN" altLang="en-US" sz="2400" dirty="0">
                <a:sym typeface="+mn-ea"/>
              </a:rPr>
              <a:t>）在</a:t>
            </a:r>
            <a:r>
              <a:rPr lang="en-US" altLang="zh-CN" sz="2400" dirty="0">
                <a:sym typeface="+mn-ea"/>
              </a:rPr>
              <a:t>web.xml</a:t>
            </a:r>
            <a:r>
              <a:rPr lang="zh-CN" altLang="en-US" sz="2400" dirty="0">
                <a:sym typeface="+mn-ea"/>
              </a:rPr>
              <a:t>配置</a:t>
            </a:r>
            <a:r>
              <a:rPr lang="en-US" altLang="zh-CN" sz="2400" dirty="0">
                <a:sym typeface="+mn-ea"/>
              </a:rPr>
              <a:t>spring</a:t>
            </a:r>
            <a:r>
              <a:rPr lang="zh-CN" altLang="en-US" sz="2400" dirty="0">
                <a:sym typeface="+mn-ea"/>
              </a:rPr>
              <a:t>的监听器：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&lt;!-- 监听器 --&gt;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&lt;context-param&gt;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&lt;param-name&gt;contextConfigLocation&lt;param-name&gt;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&lt;param-value&gt;classpath: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applicationContext</a:t>
            </a:r>
            <a:r>
              <a:rPr lang="zh-CN" altLang="en-US" sz="2400" dirty="0">
                <a:sym typeface="+mn-ea"/>
              </a:rPr>
              <a:t>.xml&lt;param-value&gt;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&lt;context-param&gt;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&lt;listener&gt;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	&lt;listener-class&gt;org.springframework.web.context.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ContextLoaderListener</a:t>
            </a:r>
            <a:r>
              <a:rPr lang="zh-CN" altLang="en-US" sz="2400" dirty="0">
                <a:sym typeface="+mn-ea"/>
              </a:rPr>
              <a:t>&lt;listener-class&gt;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	&lt;listener&gt;</a:t>
            </a:r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1 准备整合环境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4 </a:t>
            </a:r>
            <a:r>
              <a:rPr lang="zh-CN" altLang="en-US" sz="2400" dirty="0"/>
              <a:t>配置</a:t>
            </a:r>
            <a:r>
              <a:rPr lang="en-US" altLang="zh-CN" sz="2400" dirty="0"/>
              <a:t>Hibernate</a:t>
            </a:r>
            <a:r>
              <a:rPr lang="zh-CN" altLang="en-US" sz="2400" dirty="0"/>
              <a:t>环境：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）导入</a:t>
            </a:r>
            <a:r>
              <a:rPr lang="en-US" altLang="zh-CN" sz="2400" dirty="0"/>
              <a:t>JAR</a:t>
            </a:r>
            <a:r>
              <a:rPr lang="zh-CN" altLang="en-US" sz="2400" dirty="0"/>
              <a:t>包；</a:t>
            </a:r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）添加核心配置文件</a:t>
            </a:r>
            <a:r>
              <a:rPr lang="en-US" altLang="zh-CN" sz="2400" dirty="0"/>
              <a:t>cfg.xml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ym typeface="+mn-ea"/>
              </a:rPr>
              <a:t>		</a:t>
            </a:r>
            <a:r>
              <a:rPr lang="zh-CN" altLang="en-US" sz="1800" dirty="0">
                <a:sym typeface="+mn-ea"/>
              </a:rPr>
              <a:t>&lt;!-- 1 基本4项 --&gt;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&lt;property name="connection.url"&gt;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	jdbc:mysql:localhost:3306chapter17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 			&lt;property&gt;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&lt;!-- 2 方言 --&gt;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&lt;property name="dialect"&gt;org.hibernate.dialect.MySQL5Dialect&lt;property&gt;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&lt;!-- 3 sql --&gt;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&lt;property name="show_sql"&gt;true&lt;property&gt;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&lt;!-- 4 取消bean校验 --&gt;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&lt;property name="javax.persistence.validation.mode"&gt;none&lt;property&gt;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&lt;!-- 5整合c3p0 --&gt;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&lt;property name="hibernate.connection.provider_class"&gt;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			org.hibernate.connection.C3P0ConnectionProvider</a:t>
            </a:r>
            <a:endParaRPr lang="zh-CN" altLang="en-US" sz="1800" dirty="0"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sym typeface="+mn-ea"/>
              </a:rPr>
              <a:t> 			&lt;property&gt;</a:t>
            </a:r>
            <a:endParaRPr lang="zh-CN" altLang="en-US" sz="18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>
                <a:sym typeface="+mn-ea"/>
              </a:rPr>
              <a:t>1 准备整合环境</a:t>
            </a:r>
            <a:endParaRPr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1065" y="1358265"/>
            <a:ext cx="10193020" cy="5379085"/>
          </a:xfrm>
        </p:spPr>
        <p:txBody>
          <a:bodyPr/>
          <a:lstStyle/>
          <a:p>
            <a:r>
              <a:rPr lang="en-US" sz="2400" dirty="0"/>
              <a:t>5.</a:t>
            </a:r>
            <a:r>
              <a:rPr lang="zh-CN" altLang="en-US" sz="2400" dirty="0"/>
              <a:t>准备环境后结果：</a:t>
            </a:r>
            <a:endParaRPr lang="zh-CN" altLang="en-US" sz="2400" dirty="0"/>
          </a:p>
          <a:p>
            <a:endParaRPr lang="zh-CN" altLang="en-US" sz="2400" dirty="0">
              <a:sym typeface="+mn-ea"/>
            </a:endParaRPr>
          </a:p>
          <a:p>
            <a:endParaRPr lang="zh-CN" altLang="en-US" sz="2400" dirty="0">
              <a:sym typeface="+mn-ea"/>
            </a:endParaRPr>
          </a:p>
          <a:p>
            <a:endParaRPr lang="en-US" altLang="zh-CN" sz="2400" dirty="0"/>
          </a:p>
          <a:p>
            <a:endParaRPr lang="zh-CN" altLang="en-US" sz="2000" dirty="0"/>
          </a:p>
          <a:p>
            <a:endParaRPr lang="zh-CN" altLang="en-US" sz="1800" dirty="0"/>
          </a:p>
          <a:p>
            <a:endParaRPr lang="zh-CN" altLang="en-US" sz="1800" dirty="0"/>
          </a:p>
          <a:p>
            <a:pPr marL="0" indent="0">
              <a:buNone/>
            </a:pPr>
            <a:endParaRPr lang="zh-CN" altLang="en-US" sz="2000" dirty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0" y="1877060"/>
            <a:ext cx="3746500" cy="355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 hasCustomPrompt="1"/>
          </p:nvPr>
        </p:nvSpPr>
        <p:spPr>
          <a:xfrm>
            <a:off x="3227705" y="2466975"/>
            <a:ext cx="8482965" cy="1325880"/>
          </a:xfrm>
        </p:spPr>
        <p:txBody>
          <a:bodyPr lIns="91440" tIns="45720" rIns="91440" bIns="45720" anchor="ctr"/>
          <a:p>
            <a:pPr defTabSz="914400">
              <a:buNone/>
            </a:pPr>
            <a:r>
              <a:rPr lang="en-US" b="1" kern="1200">
                <a:latin typeface="+mj-lt"/>
                <a:ea typeface="+mj-ea"/>
                <a:cs typeface="+mj-cs"/>
              </a:rPr>
              <a:t>2 Spring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和</a:t>
            </a:r>
            <a:r>
              <a:rPr lang="en-US" altLang="zh-CN" b="1" kern="1200">
                <a:latin typeface="+mj-lt"/>
                <a:ea typeface="+mj-ea"/>
                <a:cs typeface="+mj-cs"/>
              </a:rPr>
              <a:t>Hibernate</a:t>
            </a:r>
            <a:r>
              <a:rPr lang="zh-CN" altLang="en-US" b="1" kern="1200">
                <a:latin typeface="+mj-lt"/>
                <a:ea typeface="+mj-ea"/>
                <a:cs typeface="+mj-cs"/>
              </a:rPr>
              <a:t>的整合</a:t>
            </a:r>
            <a:endParaRPr lang="zh-CN" altLang="en-US" b="1" kern="120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11271</Words>
  <Application>WPS 演示</Application>
  <PresentationFormat>自定义</PresentationFormat>
  <Paragraphs>533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Wingdings</vt:lpstr>
      <vt:lpstr>Calibri Light</vt:lpstr>
      <vt:lpstr>微软雅黑</vt:lpstr>
      <vt:lpstr>Arial Unicode MS</vt:lpstr>
      <vt:lpstr>Office 主题</vt:lpstr>
      <vt:lpstr>自定义设计方案</vt:lpstr>
      <vt:lpstr>1_自定义设计方案</vt:lpstr>
      <vt:lpstr>2_自定义设计方案</vt:lpstr>
      <vt:lpstr>3_自定义设计方案</vt:lpstr>
      <vt:lpstr>5 spring事务管理</vt:lpstr>
      <vt:lpstr>1 Spring事务管理的三个核心接口</vt:lpstr>
      <vt:lpstr>1 核心接口</vt:lpstr>
      <vt:lpstr>1 准备整合环境</vt:lpstr>
      <vt:lpstr>1 准备整合环境</vt:lpstr>
      <vt:lpstr>1 准备整合环境</vt:lpstr>
      <vt:lpstr>1 准备整合环境</vt:lpstr>
      <vt:lpstr>1 准备整合环境</vt:lpstr>
      <vt:lpstr>2 TransactionProxyFactoryBean</vt:lpstr>
      <vt:lpstr>2 TransactionProxyFactoryBean</vt:lpstr>
      <vt:lpstr>2 Spring和Hibernate的整合</vt:lpstr>
      <vt:lpstr>2 Spring和Hibernate的整合</vt:lpstr>
      <vt:lpstr>2 Spring和Hibernate的整合</vt:lpstr>
      <vt:lpstr>2 Spring和Hibernate的整合</vt:lpstr>
      <vt:lpstr>2 Spring和Hibernate的整合</vt:lpstr>
      <vt:lpstr>2 Spring和Hibernate的整合</vt:lpstr>
      <vt:lpstr>2 Spring和Hibernate的整合</vt:lpstr>
      <vt:lpstr>2 Spring和Hibernate的整合</vt:lpstr>
      <vt:lpstr>2 Spring和Hibernate的整合</vt:lpstr>
      <vt:lpstr>3 spring AOP xml方式</vt:lpstr>
      <vt:lpstr>3 spring AOP xml方式</vt:lpstr>
      <vt:lpstr>3 spring和Struts整合</vt:lpstr>
      <vt:lpstr>3 spring和Struts整合</vt:lpstr>
      <vt:lpstr>3 spring和Struts整合</vt:lpstr>
      <vt:lpstr>4 spring AOP 注解方式</vt:lpstr>
      <vt:lpstr>4 spring AOP 注解方式</vt:lpstr>
      <vt:lpstr>4 注解方式</vt:lpstr>
      <vt:lpstr>4 注解方式</vt:lpstr>
      <vt:lpstr>4 注解方式</vt:lpstr>
      <vt:lpstr>4 注解方式</vt:lpstr>
      <vt:lpstr>4 注解方式</vt:lpstr>
      <vt:lpstr>4 注解方式</vt:lpstr>
      <vt:lpstr>4 注解方式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zkxshg</cp:lastModifiedBy>
  <cp:revision>499</cp:revision>
  <dcterms:created xsi:type="dcterms:W3CDTF">2017-09-17T03:31:00Z</dcterms:created>
  <dcterms:modified xsi:type="dcterms:W3CDTF">2018-06-13T16:43:51Z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2052-10.1.0.7223</vt:lpwstr>
  </property>
</Properties>
</file>