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4"/>
  </p:handoutMasterIdLst>
  <p:sldIdLst>
    <p:sldId id="256" r:id="rId3"/>
    <p:sldId id="259" r:id="rId5"/>
    <p:sldId id="288" r:id="rId6"/>
    <p:sldId id="290" r:id="rId7"/>
    <p:sldId id="289" r:id="rId8"/>
    <p:sldId id="292" r:id="rId9"/>
    <p:sldId id="293" r:id="rId10"/>
    <p:sldId id="294" r:id="rId11"/>
    <p:sldId id="295" r:id="rId12"/>
    <p:sldId id="308" r:id="rId13"/>
    <p:sldId id="296" r:id="rId14"/>
    <p:sldId id="297" r:id="rId15"/>
    <p:sldId id="298" r:id="rId16"/>
    <p:sldId id="299" r:id="rId17"/>
    <p:sldId id="300" r:id="rId18"/>
    <p:sldId id="301" r:id="rId19"/>
    <p:sldId id="302" r:id="rId20"/>
    <p:sldId id="303" r:id="rId21"/>
    <p:sldId id="304" r:id="rId22"/>
    <p:sldId id="305" r:id="rId23"/>
    <p:sldId id="355" r:id="rId24"/>
    <p:sldId id="306" r:id="rId25"/>
    <p:sldId id="307" r:id="rId26"/>
    <p:sldId id="310" r:id="rId27"/>
    <p:sldId id="309" r:id="rId28"/>
    <p:sldId id="311" r:id="rId29"/>
    <p:sldId id="312" r:id="rId30"/>
    <p:sldId id="313" r:id="rId31"/>
    <p:sldId id="314" r:id="rId32"/>
    <p:sldId id="315" r:id="rId33"/>
    <p:sldId id="274" r:id="rId34"/>
    <p:sldId id="261" r:id="rId35"/>
    <p:sldId id="276" r:id="rId36"/>
    <p:sldId id="262" r:id="rId37"/>
    <p:sldId id="263" r:id="rId38"/>
    <p:sldId id="264" r:id="rId39"/>
    <p:sldId id="265" r:id="rId40"/>
    <p:sldId id="266" r:id="rId41"/>
    <p:sldId id="267" r:id="rId42"/>
    <p:sldId id="268" r:id="rId43"/>
    <p:sldId id="269" r:id="rId44"/>
    <p:sldId id="270" r:id="rId45"/>
    <p:sldId id="272" r:id="rId46"/>
    <p:sldId id="271" r:id="rId47"/>
    <p:sldId id="273" r:id="rId48"/>
    <p:sldId id="277" r:id="rId49"/>
    <p:sldId id="278" r:id="rId50"/>
    <p:sldId id="279" r:id="rId51"/>
    <p:sldId id="280" r:id="rId52"/>
    <p:sldId id="281" r:id="rId53"/>
    <p:sldId id="282" r:id="rId54"/>
    <p:sldId id="283" r:id="rId55"/>
    <p:sldId id="284" r:id="rId56"/>
    <p:sldId id="285" r:id="rId57"/>
    <p:sldId id="286" r:id="rId58"/>
    <p:sldId id="287" r:id="rId59"/>
    <p:sldId id="357" r:id="rId60"/>
    <p:sldId id="358" r:id="rId61"/>
    <p:sldId id="275" r:id="rId62"/>
    <p:sldId id="356" r:id="rId6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modifyVerifier cryptProviderType="rsaFull" cryptAlgorithmClass="hash" cryptAlgorithmType="typeAny" cryptAlgorithmSid="4" spinCount="100000" saltData="rvVxlPLqb1mDjfZNvHernA==" hashData="y0amhqkS1KSKgzdcEqh7+cmaxMI="/>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郝芳" initials="郝" lastIdx="9" clrIdx="0"/>
  <p:cmAuthor id="1" name="hf" initials="h"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83578" autoAdjust="0"/>
  </p:normalViewPr>
  <p:slideViewPr>
    <p:cSldViewPr snapToGrid="0">
      <p:cViewPr varScale="1">
        <p:scale>
          <a:sx n="126" d="100"/>
          <a:sy n="126" d="100"/>
        </p:scale>
        <p:origin x="1272" y="108"/>
      </p:cViewPr>
      <p:guideLst>
        <p:guide orient="horz" pos="1584"/>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讲为什么要这样子设计模型  复习之前的知识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讲一下</a:t>
            </a:r>
            <a:r>
              <a:rPr lang="en-US" altLang="zh-CN"/>
              <a:t>compile</a:t>
            </a:r>
            <a:r>
              <a:rPr lang="zh-CN" altLang="en-US"/>
              <a:t>背后的流程，</a:t>
            </a:r>
            <a:r>
              <a:rPr lang="zh-CN" altLang="en-US">
                <a:sym typeface="+mn-ea"/>
              </a:rPr>
              <a:t>adam优化的思路</a:t>
            </a:r>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这部分为</a:t>
            </a:r>
            <a:r>
              <a:rPr lang="zh-CN" altLang="en-US"/>
              <a:t>早前第一版版本  可以作为参考</a:t>
            </a:r>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使用Dense线性连接堆栈结构，每层网络只能处理上层网络的输出结果。如果网络层丢失了一些关于分类问题的信息，那么下一层网络并不能恢复这些信息：每个网络层潜在地成为一个信息处理瓶颈。</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2083"/>
            <a:ext cx="1846216" cy="22928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07999"/>
            <a:ext cx="8229600" cy="514513"/>
          </a:xfrm>
        </p:spPr>
        <p:txBody>
          <a:bodyPr/>
          <a:lstStyle>
            <a:lvl1pP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095153"/>
            <a:ext cx="8229600" cy="3499470"/>
          </a:xfrm>
        </p:spPr>
        <p:txBody>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2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9966"/>
            <a:ext cx="1846216" cy="22928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9966"/>
            <a:ext cx="1846216" cy="22928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9966"/>
            <a:ext cx="1846216" cy="22928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9966"/>
            <a:ext cx="1846216" cy="229287"/>
          </a:xfrm>
          <a:prstGeom prst="rect">
            <a:avLst/>
          </a:prstGeom>
        </p:spPr>
      </p:pic>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62652" y="262083"/>
            <a:ext cx="1846216" cy="22928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sp>
        <p:nvSpPr>
          <p:cNvPr id="2" name="直接连接符 9"/>
          <p:cNvSpPr>
            <a:spLocks noChangeShapeType="1"/>
          </p:cNvSpPr>
          <p:nvPr/>
        </p:nvSpPr>
        <p:spPr bwMode="auto">
          <a:xfrm>
            <a:off x="0" y="4768454"/>
            <a:ext cx="9144000" cy="5357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sz="1050"/>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413146"/>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457200" y="762000"/>
            <a:ext cx="8229600" cy="383262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j-ea"/>
                <a:ea typeface="+mj-ea"/>
              </a:defRPr>
            </a:lvl1pPr>
          </a:lstStyle>
          <a:p>
            <a:pPr defTabSz="914400"/>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j-ea"/>
                <a:ea typeface="+mj-ea"/>
              </a:defRPr>
            </a:lvl1pPr>
          </a:lstStyle>
          <a:p>
            <a:pPr defTabSz="914400"/>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j-ea"/>
                <a:ea typeface="+mj-ea"/>
              </a:defRPr>
            </a:lvl1pPr>
          </a:lstStyle>
          <a:p>
            <a:pPr defTabSz="914400"/>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spcBef>
          <a:spcPct val="0"/>
        </a:spcBef>
        <a:buNone/>
        <a:defRPr sz="3200" kern="1200">
          <a:solidFill>
            <a:schemeClr val="tx1"/>
          </a:solidFill>
          <a:latin typeface="+mj-ea"/>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714375"/>
          </a:xfrm>
          <a:prstGeom prst="rect">
            <a:avLst/>
          </a:prstGeom>
          <a:noFill/>
        </p:spPr>
        <p:txBody>
          <a:bodyPr wrap="square" lIns="68580" tIns="34290" rIns="68580" bIns="34290" rtlCol="0">
            <a:spAutoFit/>
          </a:bodyPr>
          <a:lstStyle/>
          <a:p>
            <a:r>
              <a:rPr lang="en-US" altLang="zh-CN" sz="4200" b="1" dirty="0">
                <a:solidFill>
                  <a:srgbClr val="1B4367"/>
                </a:solidFill>
                <a:cs typeface="+mn-ea"/>
                <a:sym typeface="+mn-lt"/>
              </a:rPr>
              <a:t>[</a:t>
            </a:r>
            <a:r>
              <a:rPr lang="zh-CN" altLang="en-US" sz="4200" b="1" dirty="0">
                <a:solidFill>
                  <a:srgbClr val="1B4367"/>
                </a:solidFill>
                <a:cs typeface="+mn-ea"/>
                <a:sym typeface="+mn-lt"/>
              </a:rPr>
              <a:t>深度学习入门</a:t>
            </a:r>
            <a:r>
              <a:rPr lang="en-US" altLang="zh-CN" sz="4200" b="1" dirty="0">
                <a:solidFill>
                  <a:srgbClr val="1B4367"/>
                </a:solidFill>
                <a:cs typeface="+mn-ea"/>
                <a:sym typeface="+mn-lt"/>
              </a:rPr>
              <a:t>]</a:t>
            </a:r>
            <a:endParaRPr lang="zh-CN" altLang="en-US" sz="4200" b="1" dirty="0">
              <a:solidFill>
                <a:srgbClr val="1B4367"/>
              </a:solidFill>
              <a:cs typeface="+mn-ea"/>
              <a:sym typeface="+mn-lt"/>
            </a:endParaRPr>
          </a:p>
        </p:txBody>
      </p:sp>
      <p:sp>
        <p:nvSpPr>
          <p:cNvPr id="3075" name="文本框 3074"/>
          <p:cNvSpPr txBox="1"/>
          <p:nvPr/>
        </p:nvSpPr>
        <p:spPr>
          <a:xfrm>
            <a:off x="3404870" y="3196590"/>
            <a:ext cx="4404360" cy="1668780"/>
          </a:xfrm>
          <a:prstGeom prst="rect">
            <a:avLst/>
          </a:prstGeom>
          <a:noFill/>
          <a:ln w="9525">
            <a:noFill/>
            <a:miter/>
          </a:ln>
          <a:effectLst/>
        </p:spPr>
        <p:txBody>
          <a:bodyPr vert="horz" wrap="square" lIns="68580" tIns="34290" rIns="68580" bIns="34290" anchor="t">
            <a:spAutoFit/>
          </a:bodyPr>
          <a:lstStyle/>
          <a:p>
            <a:pPr lvl="0" eaLnBrk="0" hangingPunct="0"/>
            <a:r>
              <a:rPr lang="zh-CN" altLang="en-US" sz="3200" b="1" dirty="0">
                <a:solidFill>
                  <a:schemeClr val="tx1">
                    <a:lumMod val="75000"/>
                    <a:lumOff val="25000"/>
                  </a:schemeClr>
                </a:solidFill>
                <a:cs typeface="+mn-ea"/>
                <a:sym typeface="+mn-lt"/>
              </a:rPr>
              <a:t>老</a:t>
            </a:r>
            <a:r>
              <a:rPr lang="zh-CN" altLang="en-US" sz="3200" b="1" dirty="0">
                <a:solidFill>
                  <a:schemeClr val="tx1">
                    <a:lumMod val="75000"/>
                    <a:lumOff val="25000"/>
                  </a:schemeClr>
                </a:solidFill>
                <a:cs typeface="+mn-ea"/>
                <a:sym typeface="+mn-lt"/>
              </a:rPr>
              <a:t>师：张开元</a:t>
            </a:r>
            <a:endParaRPr lang="en-US" altLang="zh-CN" sz="3200" b="1" dirty="0">
              <a:solidFill>
                <a:schemeClr val="tx1">
                  <a:lumMod val="75000"/>
                  <a:lumOff val="25000"/>
                </a:schemeClr>
              </a:solidFill>
              <a:cs typeface="+mn-ea"/>
              <a:sym typeface="+mn-lt"/>
            </a:endParaRPr>
          </a:p>
          <a:p>
            <a:pPr lvl="0" eaLnBrk="0" hangingPunct="0"/>
            <a:endParaRPr lang="en-US" altLang="zh-CN"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一堆头衔就不放了</a:t>
            </a:r>
            <a:endParaRPr lang="en-US" altLang="zh-CN"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一堆项目经验也不放了</a:t>
            </a:r>
            <a:endParaRPr lang="en-US" altLang="zh-CN"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一个摩羯座男孩</a:t>
            </a:r>
            <a:endParaRPr lang="en-US" altLang="zh-CN"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喜欢读书、运动、旅行</a:t>
            </a:r>
            <a:endParaRPr lang="en-US" altLang="zh-CN" sz="1200" b="1" dirty="0">
              <a:solidFill>
                <a:schemeClr val="tx1">
                  <a:lumMod val="75000"/>
                  <a:lumOff val="25000"/>
                </a:schemeClr>
              </a:solidFill>
              <a:cs typeface="+mn-ea"/>
              <a:sym typeface="+mn-lt"/>
            </a:endParaRPr>
          </a:p>
          <a:p>
            <a:pPr lvl="0" eaLnBrk="0" hangingPunct="0"/>
            <a:r>
              <a:rPr lang="zh-CN" altLang="en-US" sz="1200" b="1" dirty="0">
                <a:solidFill>
                  <a:schemeClr val="tx1">
                    <a:lumMod val="75000"/>
                    <a:lumOff val="25000"/>
                  </a:schemeClr>
                </a:solidFill>
                <a:cs typeface="+mn-ea"/>
                <a:sym typeface="+mn-lt"/>
              </a:rPr>
              <a:t>曾骑行过川藏线、环过海南岛</a:t>
            </a:r>
            <a:endParaRPr lang="zh-CN" altLang="en-US" sz="1200" b="1" dirty="0">
              <a:solidFill>
                <a:schemeClr val="tx1">
                  <a:lumMod val="75000"/>
                  <a:lumOff val="25000"/>
                </a:schemeClr>
              </a:solidFill>
              <a:cs typeface="+mn-ea"/>
              <a:sym typeface="+mn-lt"/>
            </a:endParaRPr>
          </a:p>
        </p:txBody>
      </p:sp>
      <p:sp>
        <p:nvSpPr>
          <p:cNvPr id="9" name="文本框 8"/>
          <p:cNvSpPr txBox="1"/>
          <p:nvPr/>
        </p:nvSpPr>
        <p:spPr>
          <a:xfrm>
            <a:off x="3404509" y="2280748"/>
            <a:ext cx="5358765" cy="314325"/>
          </a:xfrm>
          <a:prstGeom prst="rect">
            <a:avLst/>
          </a:prstGeom>
          <a:noFill/>
        </p:spPr>
        <p:txBody>
          <a:bodyPr wrap="square" lIns="68580" tIns="34290" rIns="68580" bIns="34290" rtlCol="0">
            <a:spAutoFit/>
          </a:bodyPr>
          <a:lstStyle/>
          <a:p>
            <a:pPr lvl="0" eaLnBrk="0" hangingPunct="0"/>
            <a:r>
              <a:rPr lang="en-US" altLang="zh-CN" sz="1450" dirty="0">
                <a:solidFill>
                  <a:srgbClr val="1B4367"/>
                </a:solidFill>
                <a:cs typeface="+mn-ea"/>
                <a:sym typeface="+mn-lt"/>
              </a:rPr>
              <a:t>[COURSE </a:t>
            </a:r>
            <a:r>
              <a:rPr lang="en-US" altLang="zh-CN" sz="1600" dirty="0">
                <a:solidFill>
                  <a:srgbClr val="1B4367"/>
                </a:solidFill>
                <a:cs typeface="+mn-ea"/>
                <a:sym typeface="+mn-lt"/>
              </a:rPr>
              <a:t>fifteen</a:t>
            </a:r>
            <a:r>
              <a:rPr lang="en-US" altLang="zh-CN" sz="1450" dirty="0">
                <a:solidFill>
                  <a:srgbClr val="1B4367"/>
                </a:solidFill>
                <a:cs typeface="+mn-ea"/>
                <a:sym typeface="+mn-lt"/>
              </a:rPr>
              <a:t>]</a:t>
            </a:r>
            <a:endParaRPr lang="en-US" altLang="zh-CN" sz="1450" dirty="0">
              <a:solidFill>
                <a:srgbClr val="1B4367"/>
              </a:solidFill>
              <a:cs typeface="+mn-ea"/>
              <a:sym typeface="+mn-lt"/>
            </a:endParaRPr>
          </a:p>
        </p:txBody>
      </p:sp>
      <p:sp>
        <p:nvSpPr>
          <p:cNvPr id="121" name="TextBox 120"/>
          <p:cNvSpPr txBox="1"/>
          <p:nvPr/>
        </p:nvSpPr>
        <p:spPr>
          <a:xfrm>
            <a:off x="3458668" y="2626926"/>
            <a:ext cx="3336584" cy="305406"/>
          </a:xfrm>
          <a:prstGeom prst="roundRect">
            <a:avLst/>
          </a:prstGeom>
          <a:solidFill>
            <a:srgbClr val="1B4367"/>
          </a:solidFill>
        </p:spPr>
        <p:txBody>
          <a:bodyPr wrap="square" rtlCol="0">
            <a:spAutoFit/>
          </a:bodyPr>
          <a:lstStyle/>
          <a:p>
            <a:r>
              <a:rPr lang="zh-CN" altLang="en-US" sz="1200" dirty="0">
                <a:solidFill>
                  <a:schemeClr val="bg1"/>
                </a:solidFill>
                <a:cs typeface="+mn-ea"/>
                <a:sym typeface="+mn-lt"/>
              </a:rPr>
              <a:t>课程：二分类或多分类实践（以文本为例</a:t>
            </a:r>
            <a:r>
              <a:rPr lang="zh-CN" altLang="en-US" sz="1200" dirty="0">
                <a:solidFill>
                  <a:schemeClr val="bg1"/>
                </a:solidFill>
                <a:cs typeface="+mn-ea"/>
                <a:sym typeface="+mn-lt"/>
              </a:rPr>
              <a:t>）</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85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9"/>
                                        </p:tgtEl>
                                        <p:attrNameLst>
                                          <p:attrName>ppt_y</p:attrName>
                                        </p:attrNameLst>
                                      </p:cBhvr>
                                      <p:tavLst>
                                        <p:tav tm="0">
                                          <p:val>
                                            <p:strVal val="#ppt_y"/>
                                          </p:val>
                                        </p:tav>
                                        <p:tav tm="100000">
                                          <p:val>
                                            <p:strVal val="#ppt_y"/>
                                          </p:val>
                                        </p:tav>
                                      </p:tavLst>
                                    </p:anim>
                                    <p:anim calcmode="lin" valueType="num">
                                      <p:cBhvr>
                                        <p:cTn id="17"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9"/>
                                        </p:tgtEl>
                                      </p:cBhvr>
                                    </p:animEffect>
                                  </p:childTnLst>
                                </p:cTn>
                              </p:par>
                            </p:childTnLst>
                          </p:cTn>
                        </p:par>
                        <p:par>
                          <p:cTn id="20" fill="hold">
                            <p:stCondLst>
                              <p:cond delay="2099"/>
                            </p:stCondLst>
                            <p:childTnLst>
                              <p:par>
                                <p:cTn id="21" presetID="14" presetClass="entr" presetSubtype="10" fill="hold" grpId="0" nodeType="after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randombar(horizontal)">
                                      <p:cBhvr>
                                        <p:cTn id="23" dur="500"/>
                                        <p:tgtEl>
                                          <p:spTgt spid="121"/>
                                        </p:tgtEl>
                                      </p:cBhvr>
                                    </p:animEffect>
                                  </p:childTnLst>
                                </p:cTn>
                              </p:par>
                            </p:childTnLst>
                          </p:cTn>
                        </p:par>
                        <p:par>
                          <p:cTn id="24" fill="hold">
                            <p:stCondLst>
                              <p:cond delay="2599"/>
                            </p:stCondLst>
                            <p:childTnLst>
                              <p:par>
                                <p:cTn id="25" presetID="12" presetClass="entr" presetSubtype="8" fill="hold" grpId="0" nodeType="afterEffect">
                                  <p:stCondLst>
                                    <p:cond delay="0"/>
                                  </p:stCondLst>
                                  <p:childTnLst>
                                    <p:set>
                                      <p:cBhvr>
                                        <p:cTn id="26" dur="1" fill="hold">
                                          <p:stCondLst>
                                            <p:cond delay="0"/>
                                          </p:stCondLst>
                                        </p:cTn>
                                        <p:tgtEl>
                                          <p:spTgt spid="3075"/>
                                        </p:tgtEl>
                                        <p:attrNameLst>
                                          <p:attrName>style.visibility</p:attrName>
                                        </p:attrNameLst>
                                      </p:cBhvr>
                                      <p:to>
                                        <p:strVal val="visible"/>
                                      </p:to>
                                    </p:set>
                                    <p:anim calcmode="lin" valueType="num">
                                      <p:cBhvr additive="base">
                                        <p:cTn id="27" dur="500"/>
                                        <p:tgtEl>
                                          <p:spTgt spid="3075"/>
                                        </p:tgtEl>
                                        <p:attrNameLst>
                                          <p:attrName>ppt_x</p:attrName>
                                        </p:attrNameLst>
                                      </p:cBhvr>
                                      <p:tavLst>
                                        <p:tav tm="0">
                                          <p:val>
                                            <p:strVal val="#ppt_x-#ppt_w*1.125000"/>
                                          </p:val>
                                        </p:tav>
                                        <p:tav tm="100000">
                                          <p:val>
                                            <p:strVal val="#ppt_x"/>
                                          </p:val>
                                        </p:tav>
                                      </p:tavLst>
                                    </p:anim>
                                    <p:animEffect transition="in" filter="wipe(right)">
                                      <p:cBhvr>
                                        <p:cTn id="28"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9" grpId="0"/>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查看评论内容</a:t>
            </a:r>
            <a:endParaRPr lang="zh-CN" altLang="en-US"/>
          </a:p>
        </p:txBody>
      </p:sp>
      <p:sp>
        <p:nvSpPr>
          <p:cNvPr id="3" name="内容占位符 2"/>
          <p:cNvSpPr>
            <a:spLocks noGrp="1"/>
          </p:cNvSpPr>
          <p:nvPr>
            <p:ph idx="1"/>
          </p:nvPr>
        </p:nvSpPr>
        <p:spPr/>
        <p:txBody>
          <a:bodyPr>
            <a:normAutofit fontScale="60000"/>
          </a:bodyPr>
          <a:p>
            <a:r>
              <a:rPr lang="zh-CN" altLang="en-US" sz="3000"/>
              <a:t>现在我们可以使用 decode_review 函数来显示首条评论的文本：</a:t>
            </a:r>
            <a:endParaRPr lang="zh-CN" altLang="en-US" sz="3000"/>
          </a:p>
          <a:p>
            <a:pPr marL="0" indent="0">
              <a:buNone/>
            </a:pPr>
            <a:endParaRPr lang="en-US" altLang="zh-CN"/>
          </a:p>
          <a:p>
            <a:pPr marL="0" indent="0">
              <a:buNone/>
            </a:pPr>
            <a:r>
              <a:rPr lang="en-US" altLang="zh-CN" sz="3300"/>
              <a:t>decode_review(train_data[0])</a:t>
            </a:r>
            <a:endParaRPr lang="en-US" altLang="zh-CN" sz="3300"/>
          </a:p>
          <a:p>
            <a:pPr marL="0" indent="0">
              <a:buNone/>
            </a:pPr>
            <a:endParaRPr lang="en-US" altLang="zh-CN"/>
          </a:p>
          <a:p>
            <a:pPr marL="0" indent="0">
              <a:buNone/>
            </a:pPr>
            <a:r>
              <a:rPr lang="zh-CN" altLang="en-US"/>
              <a:t>输出：</a:t>
            </a:r>
            <a:endParaRPr lang="zh-CN" altLang="en-US"/>
          </a:p>
          <a:p>
            <a:pPr marL="0" indent="0">
              <a:buNone/>
            </a:pPr>
            <a:r>
              <a:rPr lang="zh-CN" altLang="en-US"/>
              <a:t>"&lt;START&gt; this film was just brilliant casting location scenery story direction everyone's really suited the part they played and you could just imagine being there robert &lt;UNK&gt; is an amazing actor and now the same being director &lt;UNK&gt; father came from the same scottish island as myself so i loved the fact there was a real connection with this film the witty remarks throughout the film were great it was just brilliant so much that i bought the film as soon as it was released for &lt;UNK&gt; and would recommend it to everyone to watch and the fly fishing was amazing really cried at the end it was so sad and you know what they say if you cry at a film it must have been good and this definitely was also &lt;UNK&gt; to the two little boy's that played the &lt;UNK&gt; of norman and paul they were just brilliant children are often left out of the &lt;UNK&gt; list i think because the stars that play them all grown up are such a big profile for the whole film but these children are amazing and should be praised for what they have done don't you think the whole story was so lovely because it was true and was someone's life after all that was shared with us all"</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准备数据</a:t>
            </a:r>
            <a:endParaRPr lang="zh-CN" altLang="en-US"/>
          </a:p>
        </p:txBody>
      </p:sp>
      <p:sp>
        <p:nvSpPr>
          <p:cNvPr id="3" name="内容占位符 2"/>
          <p:cNvSpPr>
            <a:spLocks noGrp="1"/>
          </p:cNvSpPr>
          <p:nvPr>
            <p:ph idx="1"/>
          </p:nvPr>
        </p:nvSpPr>
        <p:spPr/>
        <p:txBody>
          <a:bodyPr>
            <a:normAutofit/>
          </a:bodyPr>
          <a:p>
            <a:r>
              <a:rPr lang="zh-CN" altLang="en-US"/>
              <a:t>影评——即整数数组必须在输入神经网络之前转换为张量。这种转换可以通过以下两种方式来完成：</a:t>
            </a:r>
            <a:endParaRPr lang="zh-CN" altLang="en-US"/>
          </a:p>
          <a:p>
            <a:pPr lvl="1"/>
            <a:r>
              <a:rPr lang="zh-CN" altLang="en-US"/>
              <a:t>将数组转换为表示单词出现与否的由 0 和 1 组成的向量，类似于 one-hot 编码。例如，序列[3, 5]将转换为一个 10,000 维的向量，该向量除了索引为 3 和 5 的位置是 1 以外，其他都为 0。然后，将其作为网络的首层——一个可以处理浮点型向量数据的稠密层。不过，这种方法需要大量的内存，需要一个大小为 num_words * num_reviews 的矩阵。</a:t>
            </a:r>
            <a:endParaRPr lang="zh-CN" altLang="en-US"/>
          </a:p>
          <a:p>
            <a:pPr lvl="1"/>
            <a:r>
              <a:rPr lang="zh-CN" altLang="en-US"/>
              <a:t>或者，我们可以填充数组来保证输入数据具有相同的长度，然后创建一个大小为 max_length * num_reviews 的整型张量。我们可以使用能够处理此形状数据的嵌入层作为网络中的第一层。</a:t>
            </a:r>
            <a:endParaRPr lang="zh-CN" altLang="en-US"/>
          </a:p>
          <a:p>
            <a:pPr marL="457200" lvl="1" indent="0">
              <a:buNone/>
            </a:pPr>
            <a:r>
              <a:rPr lang="zh-CN" altLang="en-US"/>
              <a:t>这里我们采用第二种方式</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使用 pad_sequences 函数来使长度标准化：</a:t>
            </a:r>
            <a:endParaRPr lang="zh-CN" altLang="en-US"/>
          </a:p>
        </p:txBody>
      </p:sp>
      <p:sp>
        <p:nvSpPr>
          <p:cNvPr id="3" name="内容占位符 2"/>
          <p:cNvSpPr>
            <a:spLocks noGrp="1"/>
          </p:cNvSpPr>
          <p:nvPr>
            <p:ph idx="1"/>
          </p:nvPr>
        </p:nvSpPr>
        <p:spPr/>
        <p:txBody>
          <a:bodyPr>
            <a:normAutofit lnSpcReduction="20000"/>
          </a:bodyPr>
          <a:p>
            <a:pPr marL="0" indent="0">
              <a:buNone/>
            </a:pPr>
            <a:r>
              <a:rPr lang="zh-CN" altLang="en-US"/>
              <a:t>train_data = keras.preprocessing.sequence.pad_sequences(train_data,</a:t>
            </a:r>
            <a:endParaRPr lang="zh-CN" altLang="en-US"/>
          </a:p>
          <a:p>
            <a:pPr marL="0" indent="0">
              <a:buNone/>
            </a:pPr>
            <a:r>
              <a:rPr lang="zh-CN" altLang="en-US"/>
              <a:t>                                                        value=word_index["&lt;PAD&gt;"],</a:t>
            </a:r>
            <a:endParaRPr lang="zh-CN" altLang="en-US"/>
          </a:p>
          <a:p>
            <a:pPr marL="0" indent="0">
              <a:buNone/>
            </a:pPr>
            <a:r>
              <a:rPr lang="zh-CN" altLang="en-US"/>
              <a:t>                                                        padding='post',</a:t>
            </a:r>
            <a:endParaRPr lang="zh-CN" altLang="en-US"/>
          </a:p>
          <a:p>
            <a:pPr marL="0" indent="0">
              <a:buNone/>
            </a:pPr>
            <a:r>
              <a:rPr lang="zh-CN" altLang="en-US"/>
              <a:t>                                                        maxlen=256)</a:t>
            </a:r>
            <a:endParaRPr lang="zh-CN" altLang="en-US"/>
          </a:p>
          <a:p>
            <a:pPr marL="0" indent="0">
              <a:buNone/>
            </a:pPr>
            <a:endParaRPr lang="zh-CN" altLang="en-US"/>
          </a:p>
          <a:p>
            <a:pPr marL="0" indent="0">
              <a:buNone/>
            </a:pPr>
            <a:r>
              <a:rPr lang="zh-CN" altLang="en-US"/>
              <a:t>test_data = keras.preprocessing.sequence.pad_sequences(test_data,</a:t>
            </a:r>
            <a:endParaRPr lang="zh-CN" altLang="en-US"/>
          </a:p>
          <a:p>
            <a:pPr marL="0" indent="0">
              <a:buNone/>
            </a:pPr>
            <a:r>
              <a:rPr lang="zh-CN" altLang="en-US"/>
              <a:t>                                                       value=word_index["&lt;PAD&gt;"],</a:t>
            </a:r>
            <a:endParaRPr lang="zh-CN" altLang="en-US"/>
          </a:p>
          <a:p>
            <a:pPr marL="0" indent="0">
              <a:buNone/>
            </a:pPr>
            <a:r>
              <a:rPr lang="zh-CN" altLang="en-US"/>
              <a:t>                                                       padding='post',</a:t>
            </a:r>
            <a:endParaRPr lang="zh-CN" altLang="en-US"/>
          </a:p>
          <a:p>
            <a:pPr marL="0" indent="0">
              <a:buNone/>
            </a:pPr>
            <a:r>
              <a:rPr lang="zh-CN" altLang="en-US"/>
              <a:t>                                                       maxlen=256)</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现在让我们看下样本的长度：</a:t>
            </a:r>
            <a:endParaRPr lang="zh-CN" altLang="en-US"/>
          </a:p>
        </p:txBody>
      </p:sp>
      <p:sp>
        <p:nvSpPr>
          <p:cNvPr id="3" name="内容占位符 2"/>
          <p:cNvSpPr>
            <a:spLocks noGrp="1"/>
          </p:cNvSpPr>
          <p:nvPr>
            <p:ph idx="1"/>
          </p:nvPr>
        </p:nvSpPr>
        <p:spPr/>
        <p:txBody>
          <a:bodyPr/>
          <a:p>
            <a:pPr marL="0" indent="0">
              <a:buNone/>
            </a:pPr>
            <a:r>
              <a:rPr lang="en-US" altLang="zh-CN"/>
              <a:t>print(</a:t>
            </a:r>
            <a:r>
              <a:rPr lang="zh-CN" altLang="en-US"/>
              <a:t>len(train_data[0]), len(train_data[1])</a:t>
            </a:r>
            <a:r>
              <a:rPr lang="en-US" altLang="zh-CN"/>
              <a:t>)</a:t>
            </a:r>
            <a:endParaRPr lang="en-US" altLang="zh-CN"/>
          </a:p>
          <a:p>
            <a:pPr marL="0" indent="0">
              <a:buNone/>
            </a:pPr>
            <a:r>
              <a:rPr lang="zh-CN" altLang="en-US"/>
              <a:t>输出：</a:t>
            </a:r>
            <a:endParaRPr lang="zh-CN" altLang="en-US"/>
          </a:p>
          <a:p>
            <a:pPr marL="0" indent="0">
              <a:buNone/>
            </a:pPr>
            <a:endParaRPr lang="zh-CN" altLang="en-US"/>
          </a:p>
          <a:p>
            <a:pPr marL="0" indent="0">
              <a:buNone/>
            </a:pPr>
            <a:endParaRPr lang="zh-CN" altLang="en-US"/>
          </a:p>
          <a:p>
            <a:pPr marL="0" indent="0">
              <a:buNone/>
            </a:pPr>
            <a:r>
              <a:rPr lang="zh-CN" altLang="en-US"/>
              <a:t>再检查一下首条评论（当前已经填充）：</a:t>
            </a:r>
            <a:endParaRPr lang="zh-CN" altLang="en-US"/>
          </a:p>
          <a:p>
            <a:pPr marL="0" indent="0">
              <a:buNone/>
            </a:pPr>
            <a:r>
              <a:rPr lang="zh-CN" altLang="en-US"/>
              <a:t>print(train_data[0])</a:t>
            </a:r>
            <a:endParaRPr lang="zh-CN" altLang="en-US"/>
          </a:p>
        </p:txBody>
      </p:sp>
      <p:pic>
        <p:nvPicPr>
          <p:cNvPr id="4" name="图片 3"/>
          <p:cNvPicPr>
            <a:picLocks noChangeAspect="1"/>
          </p:cNvPicPr>
          <p:nvPr/>
        </p:nvPicPr>
        <p:blipFill>
          <a:blip r:embed="rId1"/>
          <a:stretch>
            <a:fillRect/>
          </a:stretch>
        </p:blipFill>
        <p:spPr>
          <a:xfrm>
            <a:off x="906145" y="1957705"/>
            <a:ext cx="1014730" cy="457200"/>
          </a:xfrm>
          <a:prstGeom prst="rect">
            <a:avLst/>
          </a:prstGeom>
        </p:spPr>
      </p:pic>
      <p:pic>
        <p:nvPicPr>
          <p:cNvPr id="5" name="图片 4"/>
          <p:cNvPicPr>
            <a:picLocks noChangeAspect="1"/>
          </p:cNvPicPr>
          <p:nvPr/>
        </p:nvPicPr>
        <p:blipFill>
          <a:blip r:embed="rId2"/>
          <a:stretch>
            <a:fillRect/>
          </a:stretch>
        </p:blipFill>
        <p:spPr>
          <a:xfrm>
            <a:off x="3000375" y="2953385"/>
            <a:ext cx="5161280" cy="2014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构建模型</a:t>
            </a:r>
            <a:endParaRPr lang="zh-CN" altLang="en-US"/>
          </a:p>
        </p:txBody>
      </p:sp>
      <p:sp>
        <p:nvSpPr>
          <p:cNvPr id="3" name="内容占位符 2"/>
          <p:cNvSpPr>
            <a:spLocks noGrp="1"/>
          </p:cNvSpPr>
          <p:nvPr>
            <p:ph idx="1"/>
          </p:nvPr>
        </p:nvSpPr>
        <p:spPr/>
        <p:txBody>
          <a:bodyPr/>
          <a:p>
            <a:r>
              <a:rPr lang="zh-CN" altLang="en-US"/>
              <a:t>神经网络由堆叠的层来构建，这需要从两个主要方面来进行体系结构决策：</a:t>
            </a:r>
            <a:endParaRPr lang="zh-CN" altLang="en-US"/>
          </a:p>
          <a:p>
            <a:pPr lvl="1"/>
            <a:r>
              <a:rPr lang="zh-CN" altLang="en-US"/>
              <a:t>模型里有多少层？</a:t>
            </a:r>
            <a:endParaRPr lang="zh-CN" altLang="en-US"/>
          </a:p>
          <a:p>
            <a:pPr lvl="1"/>
            <a:r>
              <a:rPr lang="zh-CN" altLang="en-US"/>
              <a:t>每个层里有多少隐层单元（hidden units）？</a:t>
            </a:r>
            <a:endParaRPr lang="zh-CN" altLang="en-US"/>
          </a:p>
          <a:p>
            <a:r>
              <a:rPr lang="zh-CN" altLang="en-US"/>
              <a:t>在此样本中，输入数据包含一个单词索引的数组。要预测的标签为 0 或 1。让我们来为该问题构建一个模型：</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查看</a:t>
            </a:r>
            <a:r>
              <a:rPr lang="zh-CN" altLang="en-US">
                <a:sym typeface="+mn-ea"/>
              </a:rPr>
              <a:t>模型</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 输入形状是用于电影评论的词汇数目（10,000 词）</a:t>
            </a:r>
            <a:endParaRPr lang="zh-CN" altLang="en-US"/>
          </a:p>
          <a:p>
            <a:pPr marL="0" indent="0">
              <a:buNone/>
            </a:pPr>
            <a:r>
              <a:rPr lang="zh-CN" altLang="en-US"/>
              <a:t>vocab_size = 10000</a:t>
            </a:r>
            <a:endParaRPr lang="zh-CN" altLang="en-US"/>
          </a:p>
          <a:p>
            <a:pPr marL="0" indent="0">
              <a:buNone/>
            </a:pPr>
            <a:endParaRPr lang="zh-CN" altLang="en-US"/>
          </a:p>
          <a:p>
            <a:pPr marL="0" indent="0">
              <a:buNone/>
            </a:pPr>
            <a:r>
              <a:rPr lang="zh-CN" altLang="en-US"/>
              <a:t>model = keras.Sequential()</a:t>
            </a:r>
            <a:endParaRPr lang="zh-CN" altLang="en-US"/>
          </a:p>
          <a:p>
            <a:pPr marL="0" indent="0">
              <a:buNone/>
            </a:pPr>
            <a:r>
              <a:rPr lang="zh-CN" altLang="en-US"/>
              <a:t>model.add(keras.layers.Embedding(vocab_size, 16))</a:t>
            </a:r>
            <a:endParaRPr lang="zh-CN" altLang="en-US"/>
          </a:p>
          <a:p>
            <a:pPr marL="0" indent="0">
              <a:buNone/>
            </a:pPr>
            <a:r>
              <a:rPr lang="zh-CN" altLang="en-US"/>
              <a:t>model.add(keras.layers.GlobalAveragePooling1D())</a:t>
            </a:r>
            <a:endParaRPr lang="zh-CN" altLang="en-US"/>
          </a:p>
          <a:p>
            <a:pPr marL="0" indent="0">
              <a:buNone/>
            </a:pPr>
            <a:r>
              <a:rPr lang="zh-CN" altLang="en-US"/>
              <a:t>model.add(keras.layers.Dense(16, activation='relu'))</a:t>
            </a:r>
            <a:endParaRPr lang="zh-CN" altLang="en-US"/>
          </a:p>
          <a:p>
            <a:pPr marL="0" indent="0">
              <a:buNone/>
            </a:pPr>
            <a:r>
              <a:rPr lang="zh-CN" altLang="en-US"/>
              <a:t>model.add(keras.layers.Dense(1, activation='sigmoid'))</a:t>
            </a:r>
            <a:endParaRPr lang="zh-CN" altLang="en-US"/>
          </a:p>
          <a:p>
            <a:pPr marL="0" indent="0">
              <a:buNone/>
            </a:pPr>
            <a:endParaRPr lang="zh-CN" altLang="en-US"/>
          </a:p>
          <a:p>
            <a:pPr marL="0" indent="0">
              <a:buNone/>
            </a:pPr>
            <a:r>
              <a:rPr lang="zh-CN" altLang="en-US"/>
              <a:t>model.summary()</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查看模型</a:t>
            </a:r>
            <a:endParaRPr lang="zh-CN" altLang="en-US"/>
          </a:p>
        </p:txBody>
      </p:sp>
      <p:pic>
        <p:nvPicPr>
          <p:cNvPr id="4" name="内容占位符 3"/>
          <p:cNvPicPr>
            <a:picLocks noChangeAspect="1"/>
          </p:cNvPicPr>
          <p:nvPr>
            <p:ph idx="1"/>
          </p:nvPr>
        </p:nvPicPr>
        <p:blipFill>
          <a:blip r:embed="rId1"/>
          <a:stretch>
            <a:fillRect/>
          </a:stretch>
        </p:blipFill>
        <p:spPr>
          <a:xfrm>
            <a:off x="1640205" y="1418590"/>
            <a:ext cx="5862955" cy="28530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模型架构</a:t>
            </a:r>
            <a:endParaRPr lang="zh-CN" altLang="en-US"/>
          </a:p>
        </p:txBody>
      </p:sp>
      <p:sp>
        <p:nvSpPr>
          <p:cNvPr id="3" name="内容占位符 2"/>
          <p:cNvSpPr>
            <a:spLocks noGrp="1"/>
          </p:cNvSpPr>
          <p:nvPr>
            <p:ph idx="1"/>
          </p:nvPr>
        </p:nvSpPr>
        <p:spPr/>
        <p:txBody>
          <a:bodyPr>
            <a:normAutofit fontScale="90000"/>
          </a:bodyPr>
          <a:p>
            <a:r>
              <a:rPr lang="zh-CN" altLang="en-US"/>
              <a:t>层按顺序堆叠以构建分类器：</a:t>
            </a:r>
            <a:endParaRPr lang="zh-CN" altLang="en-US"/>
          </a:p>
          <a:p>
            <a:endParaRPr lang="zh-CN" altLang="en-US"/>
          </a:p>
          <a:p>
            <a:pPr lvl="1"/>
            <a:r>
              <a:rPr lang="zh-CN" altLang="en-US"/>
              <a:t>第一层是嵌入（Embedding）层。该层采用整数编码的词汇表，并查找每个词索引的嵌入向量（embedding vector）。这些向量是通过模型训练学习到的。向量向输出数组增加了一个维度。得到的维度为：(batch, sequence, embedding)。</a:t>
            </a:r>
            <a:endParaRPr lang="zh-CN" altLang="en-US"/>
          </a:p>
          <a:p>
            <a:pPr lvl="1"/>
            <a:r>
              <a:rPr lang="zh-CN" altLang="en-US"/>
              <a:t>接下来，GlobalAveragePooling1D 将通过对序列维度求平均值来为每个样本返回一个定长输出向量。这允许模型以尽可能最简单的方式处理变长输入。</a:t>
            </a:r>
            <a:endParaRPr lang="zh-CN" altLang="en-US"/>
          </a:p>
          <a:p>
            <a:pPr lvl="1"/>
            <a:r>
              <a:rPr lang="zh-CN" altLang="en-US"/>
              <a:t>该定长输出向量通过一个有 16 个隐层单元的全连接（Dense）层传输。</a:t>
            </a:r>
            <a:endParaRPr lang="zh-CN" altLang="en-US"/>
          </a:p>
          <a:p>
            <a:pPr lvl="1"/>
            <a:r>
              <a:rPr lang="zh-CN" altLang="en-US"/>
              <a:t>最后一层与单个输出结点密集连接。使用 Sigmoid 激活函数，其函数值为介于 0 与 1 之间的浮点数，表示概率或置信度。</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隐层单元</a:t>
            </a:r>
            <a:endParaRPr lang="zh-CN" altLang="en-US"/>
          </a:p>
        </p:txBody>
      </p:sp>
      <p:sp>
        <p:nvSpPr>
          <p:cNvPr id="3" name="内容占位符 2"/>
          <p:cNvSpPr>
            <a:spLocks noGrp="1"/>
          </p:cNvSpPr>
          <p:nvPr>
            <p:ph idx="1"/>
          </p:nvPr>
        </p:nvSpPr>
        <p:spPr/>
        <p:txBody>
          <a:bodyPr/>
          <a:p>
            <a:r>
              <a:rPr lang="zh-CN" altLang="en-US"/>
              <a:t>上述模型在输入输出之间有两个中间层或“隐藏层”。输出（单元，结点或神经元）的数量即为层表示空间的维度。换句话说，是学习内部表示时网络所允许的自由度。</a:t>
            </a:r>
            <a:endParaRPr lang="zh-CN" altLang="en-US"/>
          </a:p>
          <a:p>
            <a:endParaRPr lang="zh-CN" altLang="en-US"/>
          </a:p>
          <a:p>
            <a:r>
              <a:rPr lang="zh-CN" altLang="en-US"/>
              <a:t>如果模型具有更多的隐层单元（更高维度的表示空间）和/或更多层，则可以学习到更复杂的表示。但是，这会使网络的计算成本更高，并且可能导致学习到不需要的模式——一些能够在训练数据上而不是测试数据上改善性能的模式。这被称为过拟合（overfitting）</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损失函数与优化器</a:t>
            </a:r>
            <a:endParaRPr lang="zh-CN" altLang="en-US"/>
          </a:p>
        </p:txBody>
      </p:sp>
      <p:sp>
        <p:nvSpPr>
          <p:cNvPr id="3" name="内容占位符 2"/>
          <p:cNvSpPr>
            <a:spLocks noGrp="1"/>
          </p:cNvSpPr>
          <p:nvPr>
            <p:ph idx="1"/>
          </p:nvPr>
        </p:nvSpPr>
        <p:spPr/>
        <p:txBody>
          <a:bodyPr>
            <a:normAutofit lnSpcReduction="10000"/>
          </a:bodyPr>
          <a:p>
            <a:r>
              <a:rPr lang="zh-CN" altLang="en-US"/>
              <a:t>一个模型需要损失函数和优化器来进行训练。由于这是一个二分类问题且模型输出概率值（一个使用 sigmoid 激活函数的单一单元层），我们将使用 binary_crossentropy 损失函数。</a:t>
            </a:r>
            <a:endParaRPr lang="zh-CN" altLang="en-US"/>
          </a:p>
          <a:p>
            <a:endParaRPr lang="zh-CN" altLang="en-US"/>
          </a:p>
          <a:p>
            <a:r>
              <a:rPr lang="zh-CN" altLang="en-US"/>
              <a:t>这不是损失函数的唯一选择，例如，同学们可以选择 mean_squared_error 。但是，一般来说 binary_crossentropy 更适合处理概率——它能够度量概率分布之间的“距离”，或者在我们的代码</a:t>
            </a:r>
            <a:r>
              <a:rPr lang="zh-CN" altLang="en-US"/>
              <a:t>中，指的是度量 ground-truth 分布与预测值之间的“距离”。</a:t>
            </a:r>
            <a:endParaRPr lang="zh-CN" altLang="en-US"/>
          </a:p>
          <a:p>
            <a:endParaRPr lang="zh-CN" altLang="en-US"/>
          </a:p>
          <a:p>
            <a:r>
              <a:rPr lang="zh-CN" altLang="en-US"/>
              <a:t>稍后，当我们研究回归问题（例如，预测房价）时，我们将介绍如何使用另一种叫做均方误差的损失函数。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cstate="screen">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032" y="1377153"/>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电影评论分析</a:t>
            </a:r>
            <a:endParaRPr lang="zh-CN" altLang="en-US" sz="1700" dirty="0">
              <a:solidFill>
                <a:schemeClr val="bg1"/>
              </a:solidFill>
              <a:cs typeface="+mn-ea"/>
              <a:sym typeface="+mn-lt"/>
            </a:endParaRPr>
          </a:p>
        </p:txBody>
      </p:sp>
      <p:grpSp>
        <p:nvGrpSpPr>
          <p:cNvPr id="2" name="组合 1"/>
          <p:cNvGrpSpPr/>
          <p:nvPr/>
        </p:nvGrpSpPr>
        <p:grpSpPr>
          <a:xfrm>
            <a:off x="5135755" y="13573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课 程</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032" y="2094697"/>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新闻种类分析</a:t>
            </a:r>
            <a:endParaRPr lang="zh-CN" altLang="en-US" sz="1700" dirty="0">
              <a:solidFill>
                <a:schemeClr val="bg1"/>
              </a:solidFill>
              <a:cs typeface="+mn-ea"/>
              <a:sym typeface="+mn-lt"/>
            </a:endParaRPr>
          </a:p>
        </p:txBody>
      </p:sp>
      <p:grpSp>
        <p:nvGrpSpPr>
          <p:cNvPr id="80" name="组合 79"/>
          <p:cNvGrpSpPr/>
          <p:nvPr/>
        </p:nvGrpSpPr>
        <p:grpSpPr>
          <a:xfrm>
            <a:off x="5135755" y="20748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645032" y="2812241"/>
            <a:ext cx="2214693"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自然语言处理</a:t>
            </a:r>
            <a:endParaRPr lang="zh-CN" altLang="en-US" sz="1700" dirty="0">
              <a:solidFill>
                <a:schemeClr val="bg1"/>
              </a:solidFill>
              <a:cs typeface="+mn-ea"/>
              <a:sym typeface="+mn-lt"/>
            </a:endParaRPr>
          </a:p>
        </p:txBody>
      </p:sp>
      <p:grpSp>
        <p:nvGrpSpPr>
          <p:cNvPr id="84" name="组合 83"/>
          <p:cNvGrpSpPr/>
          <p:nvPr/>
        </p:nvGrpSpPr>
        <p:grpSpPr>
          <a:xfrm>
            <a:off x="5135755" y="27924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84"/>
                                        </p:tgtEl>
                                        <p:attrNameLst>
                                          <p:attrName>style.visibility</p:attrName>
                                        </p:attrNameLst>
                                      </p:cBhvr>
                                      <p:to>
                                        <p:strVal val="visible"/>
                                      </p:to>
                                    </p:set>
                                    <p:anim calcmode="lin" valueType="num">
                                      <p:cBhvr>
                                        <p:cTn id="48" dur="500" fill="hold"/>
                                        <p:tgtEl>
                                          <p:spTgt spid="84"/>
                                        </p:tgtEl>
                                        <p:attrNameLst>
                                          <p:attrName>ppt_w</p:attrName>
                                        </p:attrNameLst>
                                      </p:cBhvr>
                                      <p:tavLst>
                                        <p:tav tm="0">
                                          <p:val>
                                            <p:fltVal val="0"/>
                                          </p:val>
                                        </p:tav>
                                        <p:tav tm="100000">
                                          <p:val>
                                            <p:strVal val="#ppt_w"/>
                                          </p:val>
                                        </p:tav>
                                      </p:tavLst>
                                    </p:anim>
                                    <p:anim calcmode="lin" valueType="num">
                                      <p:cBhvr>
                                        <p:cTn id="49" dur="500" fill="hold"/>
                                        <p:tgtEl>
                                          <p:spTgt spid="84"/>
                                        </p:tgtEl>
                                        <p:attrNameLst>
                                          <p:attrName>ppt_h</p:attrName>
                                        </p:attrNameLst>
                                      </p:cBhvr>
                                      <p:tavLst>
                                        <p:tav tm="0">
                                          <p:val>
                                            <p:fltVal val="0"/>
                                          </p:val>
                                        </p:tav>
                                        <p:tav tm="100000">
                                          <p:val>
                                            <p:strVal val="#ppt_h"/>
                                          </p:val>
                                        </p:tav>
                                      </p:tavLst>
                                    </p:anim>
                                    <p:animEffect transition="in" filter="fade">
                                      <p:cBhvr>
                                        <p:cTn id="50" dur="500"/>
                                        <p:tgtEl>
                                          <p:spTgt spid="84"/>
                                        </p:tgtEl>
                                      </p:cBhvr>
                                    </p:animEffect>
                                    <p:anim calcmode="lin" valueType="num">
                                      <p:cBhvr>
                                        <p:cTn id="51" dur="500" fill="hold"/>
                                        <p:tgtEl>
                                          <p:spTgt spid="84"/>
                                        </p:tgtEl>
                                        <p:attrNameLst>
                                          <p:attrName>ppt_x</p:attrName>
                                        </p:attrNameLst>
                                      </p:cBhvr>
                                      <p:tavLst>
                                        <p:tav tm="0">
                                          <p:val>
                                            <p:fltVal val="0.5"/>
                                          </p:val>
                                        </p:tav>
                                        <p:tav tm="100000">
                                          <p:val>
                                            <p:strVal val="#ppt_x"/>
                                          </p:val>
                                        </p:tav>
                                      </p:tavLst>
                                    </p:anim>
                                    <p:anim calcmode="lin" valueType="num">
                                      <p:cBhvr>
                                        <p:cTn id="52" dur="500" fill="hold"/>
                                        <p:tgtEl>
                                          <p:spTgt spid="84"/>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3"/>
                                        </p:tgtEl>
                                        <p:attrNameLst>
                                          <p:attrName>style.visibility</p:attrName>
                                        </p:attrNameLst>
                                      </p:cBhvr>
                                      <p:to>
                                        <p:strVal val="visible"/>
                                      </p:to>
                                    </p:set>
                                    <p:anim calcmode="lin" valueType="num">
                                      <p:cBhvr additive="base">
                                        <p:cTn id="56" dur="500" fill="hold"/>
                                        <p:tgtEl>
                                          <p:spTgt spid="83"/>
                                        </p:tgtEl>
                                        <p:attrNameLst>
                                          <p:attrName>ppt_x</p:attrName>
                                        </p:attrNameLst>
                                      </p:cBhvr>
                                      <p:tavLst>
                                        <p:tav tm="0">
                                          <p:val>
                                            <p:strVal val="1+#ppt_w/2"/>
                                          </p:val>
                                        </p:tav>
                                        <p:tav tm="100000">
                                          <p:val>
                                            <p:strVal val="#ppt_x"/>
                                          </p:val>
                                        </p:tav>
                                      </p:tavLst>
                                    </p:anim>
                                    <p:anim calcmode="lin" valueType="num">
                                      <p:cBhvr additive="base">
                                        <p:cTn id="57"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83" grpId="0" bldLvl="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编译模型</a:t>
            </a:r>
            <a:endParaRPr lang="zh-CN" altLang="en-US"/>
          </a:p>
        </p:txBody>
      </p:sp>
      <p:sp>
        <p:nvSpPr>
          <p:cNvPr id="3" name="内容占位符 2"/>
          <p:cNvSpPr>
            <a:spLocks noGrp="1"/>
          </p:cNvSpPr>
          <p:nvPr>
            <p:ph idx="1"/>
          </p:nvPr>
        </p:nvSpPr>
        <p:spPr/>
        <p:txBody>
          <a:bodyPr/>
          <a:p>
            <a:pPr marL="0" indent="0">
              <a:buNone/>
            </a:pPr>
            <a:r>
              <a:rPr lang="zh-CN" altLang="en-US"/>
              <a:t>model.compile(optimizer='adam',</a:t>
            </a:r>
            <a:endParaRPr lang="zh-CN" altLang="en-US"/>
          </a:p>
          <a:p>
            <a:pPr marL="0" indent="0">
              <a:buNone/>
            </a:pPr>
            <a:r>
              <a:rPr lang="zh-CN" altLang="en-US"/>
              <a:t>              loss='binary_crossentropy',</a:t>
            </a:r>
            <a:endParaRPr lang="zh-CN" altLang="en-US"/>
          </a:p>
          <a:p>
            <a:pPr marL="0" indent="0">
              <a:buNone/>
            </a:pPr>
            <a:r>
              <a:rPr lang="zh-CN" altLang="en-US"/>
              <a:t>              metrics=['accuracy'])</a:t>
            </a:r>
            <a:endParaRPr lang="zh-CN" altLang="en-US"/>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4372610" y="1913255"/>
            <a:ext cx="4272280" cy="2681605"/>
          </a:xfrm>
          <a:prstGeom prst="rect">
            <a:avLst/>
          </a:prstGeom>
        </p:spPr>
      </p:pic>
      <p:pic>
        <p:nvPicPr>
          <p:cNvPr id="5" name="图片 4"/>
          <p:cNvPicPr>
            <a:picLocks noChangeAspect="1"/>
          </p:cNvPicPr>
          <p:nvPr/>
        </p:nvPicPr>
        <p:blipFill>
          <a:blip r:embed="rId3"/>
          <a:stretch>
            <a:fillRect/>
          </a:stretch>
        </p:blipFill>
        <p:spPr>
          <a:xfrm>
            <a:off x="1567815" y="2227580"/>
            <a:ext cx="2415540" cy="24155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53415" y="451485"/>
            <a:ext cx="6460490" cy="45281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创建一个验证集</a:t>
            </a:r>
            <a:endParaRPr lang="zh-CN" altLang="en-US"/>
          </a:p>
        </p:txBody>
      </p:sp>
      <p:sp>
        <p:nvSpPr>
          <p:cNvPr id="3" name="内容占位符 2"/>
          <p:cNvSpPr>
            <a:spLocks noGrp="1"/>
          </p:cNvSpPr>
          <p:nvPr>
            <p:ph idx="1"/>
          </p:nvPr>
        </p:nvSpPr>
        <p:spPr/>
        <p:txBody>
          <a:bodyPr>
            <a:normAutofit fontScale="90000" lnSpcReduction="10000"/>
          </a:bodyPr>
          <a:p>
            <a:r>
              <a:rPr lang="zh-CN" altLang="en-US" sz="2200"/>
              <a:t>在训练时，我们想要检查模型在未见过的数据上的准确率（accuracy）。通过从原始训练数据中分离 10,000 个样本来创建一个验证集。（为什么现在不使用测试集？我们的目标是只使用训练数据来开发和调整模型，然后只使用一次测试数据来评估准确率（accuracy））。</a:t>
            </a:r>
            <a:endParaRPr lang="zh-CN" altLang="en-US" sz="2200"/>
          </a:p>
          <a:p>
            <a:pPr marL="0" indent="0">
              <a:buNone/>
            </a:pPr>
            <a:endParaRPr lang="zh-CN" altLang="en-US"/>
          </a:p>
          <a:p>
            <a:pPr marL="0" indent="0">
              <a:buNone/>
            </a:pPr>
            <a:r>
              <a:rPr lang="zh-CN" altLang="en-US"/>
              <a:t>x_val = train_data[:10000]</a:t>
            </a:r>
            <a:endParaRPr lang="zh-CN" altLang="en-US"/>
          </a:p>
          <a:p>
            <a:pPr marL="0" indent="0">
              <a:buNone/>
            </a:pPr>
            <a:r>
              <a:rPr lang="zh-CN" altLang="en-US"/>
              <a:t>partial_x_train = train_data[10000:]</a:t>
            </a:r>
            <a:endParaRPr lang="zh-CN" altLang="en-US"/>
          </a:p>
          <a:p>
            <a:pPr marL="0" indent="0">
              <a:buNone/>
            </a:pPr>
            <a:endParaRPr lang="zh-CN" altLang="en-US"/>
          </a:p>
          <a:p>
            <a:pPr marL="0" indent="0">
              <a:buNone/>
            </a:pPr>
            <a:r>
              <a:rPr lang="zh-CN" altLang="en-US"/>
              <a:t>y_val = train_labels[:10000]</a:t>
            </a:r>
            <a:endParaRPr lang="zh-CN" altLang="en-US"/>
          </a:p>
          <a:p>
            <a:pPr marL="0" indent="0">
              <a:buNone/>
            </a:pPr>
            <a:r>
              <a:rPr lang="zh-CN" altLang="en-US"/>
              <a:t>partial_y_train = train_labels[10000:]</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训练模型</a:t>
            </a:r>
            <a:endParaRPr lang="zh-CN" altLang="en-US"/>
          </a:p>
        </p:txBody>
      </p:sp>
      <p:sp>
        <p:nvSpPr>
          <p:cNvPr id="3" name="内容占位符 2"/>
          <p:cNvSpPr>
            <a:spLocks noGrp="1"/>
          </p:cNvSpPr>
          <p:nvPr>
            <p:ph idx="1"/>
          </p:nvPr>
        </p:nvSpPr>
        <p:spPr>
          <a:xfrm>
            <a:off x="457200" y="922020"/>
            <a:ext cx="8229600" cy="3672840"/>
          </a:xfrm>
        </p:spPr>
        <p:txBody>
          <a:bodyPr>
            <a:normAutofit fontScale="90000" lnSpcReduction="20000"/>
          </a:bodyPr>
          <a:p>
            <a:pPr>
              <a:lnSpc>
                <a:spcPct val="150000"/>
              </a:lnSpc>
            </a:pPr>
            <a:r>
              <a:rPr lang="zh-CN" altLang="en-US" sz="2200"/>
              <a:t>以 512 个样本的 mini-batch 大小迭代 40 个 epoch 来训练模型。这是指对 x_train 和 y_train 张量中所有样本的的 40 次迭代。在训练过程中，监测来自验证集的 10,000 个样本上的损失值（loss）和准确率（accuracy）：</a:t>
            </a:r>
            <a:endParaRPr lang="zh-CN" altLang="en-US" sz="2200"/>
          </a:p>
          <a:p>
            <a:pPr marL="0" indent="0">
              <a:buNone/>
            </a:pPr>
            <a:endParaRPr lang="zh-CN" altLang="en-US"/>
          </a:p>
          <a:p>
            <a:pPr marL="0" indent="0">
              <a:buNone/>
            </a:pPr>
            <a:r>
              <a:rPr lang="zh-CN" altLang="en-US"/>
              <a:t>history = model.fit(partial_x_train,</a:t>
            </a:r>
            <a:endParaRPr lang="zh-CN" altLang="en-US"/>
          </a:p>
          <a:p>
            <a:pPr marL="0" indent="0">
              <a:buNone/>
            </a:pPr>
            <a:r>
              <a:rPr lang="zh-CN" altLang="en-US"/>
              <a:t>                    partial_y_train,</a:t>
            </a:r>
            <a:endParaRPr lang="zh-CN" altLang="en-US"/>
          </a:p>
          <a:p>
            <a:pPr marL="0" indent="0">
              <a:buNone/>
            </a:pPr>
            <a:r>
              <a:rPr lang="zh-CN" altLang="en-US"/>
              <a:t>                    epochs=40,</a:t>
            </a:r>
            <a:endParaRPr lang="zh-CN" altLang="en-US"/>
          </a:p>
          <a:p>
            <a:pPr marL="0" indent="0">
              <a:buNone/>
            </a:pPr>
            <a:r>
              <a:rPr lang="zh-CN" altLang="en-US"/>
              <a:t>                    batch_size=512,</a:t>
            </a:r>
            <a:endParaRPr lang="zh-CN" altLang="en-US"/>
          </a:p>
          <a:p>
            <a:pPr marL="0" indent="0">
              <a:buNone/>
            </a:pPr>
            <a:r>
              <a:rPr lang="zh-CN" altLang="en-US"/>
              <a:t>                    validation_data=(x_val, y_val),</a:t>
            </a:r>
            <a:endParaRPr lang="zh-CN" altLang="en-US"/>
          </a:p>
          <a:p>
            <a:pPr marL="0" indent="0">
              <a:buNone/>
            </a:pPr>
            <a:r>
              <a:rPr lang="zh-CN" altLang="en-US"/>
              <a:t>                    verbose=1)</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评估模型</a:t>
            </a:r>
            <a:endParaRPr lang="zh-CN" altLang="en-US"/>
          </a:p>
        </p:txBody>
      </p:sp>
      <p:sp>
        <p:nvSpPr>
          <p:cNvPr id="3" name="内容占位符 2"/>
          <p:cNvSpPr>
            <a:spLocks noGrp="1"/>
          </p:cNvSpPr>
          <p:nvPr>
            <p:ph idx="1"/>
          </p:nvPr>
        </p:nvSpPr>
        <p:spPr/>
        <p:txBody>
          <a:bodyPr/>
          <a:p>
            <a:r>
              <a:rPr lang="zh-CN" altLang="en-US"/>
              <a:t>我们来看一下模型的性能如何。将返回两个值。损失值（loss）（一个表示误差的数字，值越低越好）与准确率（accuracy）。</a:t>
            </a:r>
            <a:endParaRPr lang="zh-CN" altLang="en-US"/>
          </a:p>
          <a:p>
            <a:pPr marL="0" indent="0">
              <a:buNone/>
            </a:pPr>
            <a:endParaRPr lang="zh-CN" altLang="en-US"/>
          </a:p>
          <a:p>
            <a:pPr marL="0" indent="0">
              <a:buNone/>
            </a:pPr>
            <a:r>
              <a:rPr lang="zh-CN" altLang="en-US"/>
              <a:t>results = model.evaluate(test_data,  test_labels, verbose=2)</a:t>
            </a:r>
            <a:endParaRPr lang="zh-CN" altLang="en-US"/>
          </a:p>
          <a:p>
            <a:pPr marL="0" indent="0">
              <a:buNone/>
            </a:pPr>
            <a:r>
              <a:rPr lang="zh-CN" altLang="en-US"/>
              <a:t>print(results)</a:t>
            </a:r>
            <a:endParaRPr lang="zh-CN" altLang="en-US"/>
          </a:p>
          <a:p>
            <a:pPr marL="0" indent="0">
              <a:buNone/>
            </a:pPr>
            <a:r>
              <a:rPr lang="zh-CN" altLang="en-US"/>
              <a:t>输出：</a:t>
            </a:r>
            <a:endParaRPr lang="zh-CN" altLang="en-US"/>
          </a:p>
        </p:txBody>
      </p:sp>
      <p:pic>
        <p:nvPicPr>
          <p:cNvPr id="4" name="图片 3"/>
          <p:cNvPicPr>
            <a:picLocks noChangeAspect="1"/>
          </p:cNvPicPr>
          <p:nvPr/>
        </p:nvPicPr>
        <p:blipFill>
          <a:blip r:embed="rId1"/>
          <a:stretch>
            <a:fillRect/>
          </a:stretch>
        </p:blipFill>
        <p:spPr>
          <a:xfrm>
            <a:off x="1454785" y="3121025"/>
            <a:ext cx="3933825" cy="5524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运行结果</a:t>
            </a:r>
            <a:endParaRPr lang="zh-CN" altLang="en-US"/>
          </a:p>
        </p:txBody>
      </p:sp>
      <p:sp>
        <p:nvSpPr>
          <p:cNvPr id="3" name="内容占位符 2"/>
          <p:cNvSpPr>
            <a:spLocks noGrp="1"/>
          </p:cNvSpPr>
          <p:nvPr>
            <p:ph idx="1"/>
          </p:nvPr>
        </p:nvSpPr>
        <p:spPr>
          <a:xfrm>
            <a:off x="513080" y="776383"/>
            <a:ext cx="8229600" cy="3499470"/>
          </a:xfrm>
        </p:spPr>
        <p:txBody>
          <a:bodyPr>
            <a:noAutofit/>
          </a:bodyPr>
          <a:p>
            <a:pPr marL="0" indent="0">
              <a:buNone/>
            </a:pPr>
            <a:r>
              <a:rPr lang="zh-CN" altLang="en-US" sz="1000" b="1"/>
              <a:t>Epoch 34/40</a:t>
            </a:r>
            <a:endParaRPr lang="zh-CN" altLang="en-US" sz="1000" b="1"/>
          </a:p>
          <a:p>
            <a:pPr marL="0" indent="0">
              <a:buNone/>
            </a:pPr>
            <a:r>
              <a:rPr lang="zh-CN" altLang="en-US" sz="1000" b="1"/>
              <a:t>15000/15000 [==============================] - 0s 23us/sample - loss: 0.1206 - accuracy: 0.9658 - val_loss: 0.2941 - val_accuracy: 0.8858</a:t>
            </a:r>
            <a:endParaRPr lang="zh-CN" altLang="en-US" sz="1000" b="1"/>
          </a:p>
          <a:p>
            <a:pPr marL="0" indent="0">
              <a:buNone/>
            </a:pPr>
            <a:r>
              <a:rPr lang="zh-CN" altLang="en-US" sz="1000" b="1"/>
              <a:t>Epoch 35/40</a:t>
            </a:r>
            <a:endParaRPr lang="zh-CN" altLang="en-US" sz="1000" b="1"/>
          </a:p>
          <a:p>
            <a:pPr marL="0" indent="0">
              <a:buNone/>
            </a:pPr>
            <a:r>
              <a:rPr lang="zh-CN" altLang="en-US" sz="1000" b="1"/>
              <a:t>15000/15000 [==============================] - 0s 23us/sample - loss: 0.1164 - accuracy: 0.9668 - val_loss: 0.2972 - val_accuracy: 0.8849</a:t>
            </a:r>
            <a:endParaRPr lang="zh-CN" altLang="en-US" sz="1000" b="1"/>
          </a:p>
          <a:p>
            <a:pPr marL="0" indent="0">
              <a:buNone/>
            </a:pPr>
            <a:r>
              <a:rPr lang="zh-CN" altLang="en-US" sz="1000" b="1"/>
              <a:t>Epoch 36/40</a:t>
            </a:r>
            <a:endParaRPr lang="zh-CN" altLang="en-US" sz="1000" b="1"/>
          </a:p>
          <a:p>
            <a:pPr marL="0" indent="0">
              <a:buNone/>
            </a:pPr>
            <a:r>
              <a:rPr lang="zh-CN" altLang="en-US" sz="1000" b="1"/>
              <a:t>15000/15000 [==============================] - 0s 24us/sample - loss: 0.1116 - accuracy: 0.9683 - val_loss: 0.2992 - val_accuracy: 0.8845</a:t>
            </a:r>
            <a:endParaRPr lang="zh-CN" altLang="en-US" sz="1000" b="1"/>
          </a:p>
          <a:p>
            <a:pPr marL="0" indent="0">
              <a:buNone/>
            </a:pPr>
            <a:r>
              <a:rPr lang="zh-CN" altLang="en-US" sz="1000" b="1"/>
              <a:t>Epoch 37/40</a:t>
            </a:r>
            <a:endParaRPr lang="zh-CN" altLang="en-US" sz="1000" b="1"/>
          </a:p>
          <a:p>
            <a:pPr marL="0" indent="0">
              <a:buNone/>
            </a:pPr>
            <a:r>
              <a:rPr lang="zh-CN" altLang="en-US" sz="1000" b="1"/>
              <a:t>15000/15000 [==============================] - 0s 23us/sample - loss: 0.1075 - accuracy: 0.9709 - val_loss: 0.3010 - val_accuracy: 0.8842</a:t>
            </a:r>
            <a:endParaRPr lang="zh-CN" altLang="en-US" sz="1000" b="1"/>
          </a:p>
          <a:p>
            <a:pPr marL="0" indent="0">
              <a:buNone/>
            </a:pPr>
            <a:r>
              <a:rPr lang="zh-CN" altLang="en-US" sz="1000" b="1"/>
              <a:t>Epoch 38/40</a:t>
            </a:r>
            <a:endParaRPr lang="zh-CN" altLang="en-US" sz="1000" b="1"/>
          </a:p>
          <a:p>
            <a:pPr marL="0" indent="0">
              <a:buNone/>
            </a:pPr>
            <a:r>
              <a:rPr lang="zh-CN" altLang="en-US" sz="1000" b="1"/>
              <a:t>15000/15000 [==============================] - 0s 24us/sample - loss: 0.1036 - accuracy: 0.9715 - val_loss: 0.3067 - val_accuracy: 0.8807</a:t>
            </a:r>
            <a:endParaRPr lang="zh-CN" altLang="en-US" sz="1000" b="1"/>
          </a:p>
          <a:p>
            <a:pPr marL="0" indent="0">
              <a:buNone/>
            </a:pPr>
            <a:r>
              <a:rPr lang="zh-CN" altLang="en-US" sz="1000" b="1"/>
              <a:t>Epoch 39/40</a:t>
            </a:r>
            <a:endParaRPr lang="zh-CN" altLang="en-US" sz="1000" b="1"/>
          </a:p>
          <a:p>
            <a:pPr marL="0" indent="0">
              <a:buNone/>
            </a:pPr>
            <a:r>
              <a:rPr lang="zh-CN" altLang="en-US" sz="1000" b="1"/>
              <a:t>15000/15000 [==============================] - 0s 24us/sample - loss: 0.0996 - accuracy: 0.9724 - val_loss: 0.3068 - val_accuracy: 0.8830</a:t>
            </a:r>
            <a:endParaRPr lang="zh-CN" altLang="en-US" sz="1000" b="1"/>
          </a:p>
          <a:p>
            <a:pPr marL="0" indent="0">
              <a:buNone/>
            </a:pPr>
            <a:r>
              <a:rPr lang="zh-CN" altLang="en-US" sz="1000" b="1"/>
              <a:t>Epoch 40/40</a:t>
            </a:r>
            <a:endParaRPr lang="zh-CN" altLang="en-US" sz="1000" b="1"/>
          </a:p>
          <a:p>
            <a:pPr marL="0" indent="0">
              <a:buNone/>
            </a:pPr>
            <a:r>
              <a:rPr lang="zh-CN" altLang="en-US" sz="1000" b="1"/>
              <a:t>15000/15000 [==============================] - 0s 24us/sample - loss: 0.0956 - accuracy: 0.9749 - val_loss: 0.3109 - val_accuracy: 0.8823</a:t>
            </a:r>
            <a:endParaRPr lang="zh-CN" altLang="en-US" sz="1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创建一个accuracy和loss随时间变化的图表</a:t>
            </a:r>
            <a:endParaRPr lang="zh-CN" altLang="en-US"/>
          </a:p>
        </p:txBody>
      </p:sp>
      <p:sp>
        <p:nvSpPr>
          <p:cNvPr id="3" name="内容占位符 2"/>
          <p:cNvSpPr>
            <a:spLocks noGrp="1"/>
          </p:cNvSpPr>
          <p:nvPr>
            <p:ph idx="1"/>
          </p:nvPr>
        </p:nvSpPr>
        <p:spPr/>
        <p:txBody>
          <a:bodyPr>
            <a:normAutofit lnSpcReduction="10000"/>
          </a:bodyPr>
          <a:p>
            <a:r>
              <a:rPr lang="zh-CN" altLang="en-US"/>
              <a:t>model.fit() 返回一个 History 对象，该对象包含一个字典，其中包含训练阶段所发生的一切事件：</a:t>
            </a:r>
            <a:endParaRPr lang="zh-CN" altLang="en-US"/>
          </a:p>
          <a:p>
            <a:pPr marL="0" indent="0">
              <a:buNone/>
            </a:pPr>
            <a:r>
              <a:rPr lang="zh-CN" altLang="en-US"/>
              <a:t>history_dict = history.history</a:t>
            </a:r>
            <a:endParaRPr lang="zh-CN" altLang="en-US"/>
          </a:p>
          <a:p>
            <a:pPr marL="0" indent="0">
              <a:buNone/>
            </a:pPr>
            <a:r>
              <a:rPr lang="zh-CN" altLang="en-US"/>
              <a:t>history_dict.keys()</a:t>
            </a:r>
            <a:endParaRPr lang="zh-CN" altLang="en-US"/>
          </a:p>
          <a:p>
            <a:pPr marL="0" indent="0">
              <a:buNone/>
            </a:pPr>
            <a:r>
              <a:rPr lang="zh-CN" altLang="en-US"/>
              <a:t>输出：</a:t>
            </a:r>
            <a:endParaRPr lang="zh-CN" altLang="en-US"/>
          </a:p>
          <a:p>
            <a:pPr marL="0" indent="0">
              <a:buNone/>
            </a:pPr>
            <a:endParaRPr lang="zh-CN" altLang="en-US"/>
          </a:p>
          <a:p>
            <a:pPr marL="0" indent="0">
              <a:buNone/>
            </a:pPr>
            <a:endParaRPr lang="zh-CN" altLang="en-US"/>
          </a:p>
          <a:p>
            <a:pPr marL="0" indent="0">
              <a:buNone/>
            </a:pPr>
            <a:r>
              <a:rPr lang="zh-CN" altLang="en-US"/>
              <a:t>有四个条目：在训练和验证期间，每个条目对应一个监控指标。我们可以使用这些条目来绘制训练与验证过程的损失值（loss）和准确率（accuracy），以便进行比较。</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322705" y="2747645"/>
            <a:ext cx="4948555" cy="4622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58900" y="506730"/>
            <a:ext cx="5407660" cy="44640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a:t>plt.clf()   # 清除数字</a:t>
            </a:r>
            <a:endParaRPr lang="zh-CN" altLang="en-US"/>
          </a:p>
          <a:p>
            <a:pPr marL="0" indent="0">
              <a:buNone/>
            </a:pPr>
            <a:endParaRPr lang="zh-CN" altLang="en-US"/>
          </a:p>
          <a:p>
            <a:pPr marL="0" indent="0">
              <a:buNone/>
            </a:pPr>
            <a:r>
              <a:rPr lang="zh-CN" altLang="en-US"/>
              <a:t>plt.plot(epochs, acc, 'bo', label='Training acc')</a:t>
            </a:r>
            <a:endParaRPr lang="zh-CN" altLang="en-US"/>
          </a:p>
          <a:p>
            <a:pPr marL="0" indent="0">
              <a:buNone/>
            </a:pPr>
            <a:r>
              <a:rPr lang="zh-CN" altLang="en-US"/>
              <a:t>plt.plot(epochs, val_acc, 'b', label='Validation acc')</a:t>
            </a:r>
            <a:endParaRPr lang="zh-CN" altLang="en-US"/>
          </a:p>
          <a:p>
            <a:pPr marL="0" indent="0">
              <a:buNone/>
            </a:pPr>
            <a:r>
              <a:rPr lang="zh-CN" altLang="en-US"/>
              <a:t>plt.title('Training and validation accuracy')</a:t>
            </a:r>
            <a:endParaRPr lang="zh-CN" altLang="en-US"/>
          </a:p>
          <a:p>
            <a:pPr marL="0" indent="0">
              <a:buNone/>
            </a:pPr>
            <a:r>
              <a:rPr lang="zh-CN" altLang="en-US"/>
              <a:t>plt.xlabel('Epochs')</a:t>
            </a:r>
            <a:endParaRPr lang="zh-CN" altLang="en-US"/>
          </a:p>
          <a:p>
            <a:pPr marL="0" indent="0">
              <a:buNone/>
            </a:pPr>
            <a:r>
              <a:rPr lang="zh-CN" altLang="en-US"/>
              <a:t>plt.ylabel('Accuracy')</a:t>
            </a:r>
            <a:endParaRPr lang="zh-CN" altLang="en-US"/>
          </a:p>
          <a:p>
            <a:pPr marL="0" indent="0">
              <a:buNone/>
            </a:pPr>
            <a:r>
              <a:rPr lang="zh-CN" altLang="en-US"/>
              <a:t>plt.legend()</a:t>
            </a:r>
            <a:endParaRPr lang="zh-CN" altLang="en-US"/>
          </a:p>
          <a:p>
            <a:pPr marL="0" indent="0">
              <a:buNone/>
            </a:pPr>
            <a:endParaRPr lang="zh-CN" altLang="en-US"/>
          </a:p>
          <a:p>
            <a:pPr marL="0" indent="0">
              <a:buNone/>
            </a:pPr>
            <a:r>
              <a:rPr lang="zh-CN" altLang="en-US"/>
              <a:t>plt.show()</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训练集和验证集精度比较</a:t>
            </a:r>
            <a:endParaRPr lang="zh-CN" altLang="en-US"/>
          </a:p>
        </p:txBody>
      </p:sp>
      <p:sp>
        <p:nvSpPr>
          <p:cNvPr id="5" name="内容占位符 4"/>
          <p:cNvSpPr/>
          <p:nvPr>
            <p:ph idx="1"/>
          </p:nvPr>
        </p:nvSpPr>
        <p:spPr/>
        <p:txBody>
          <a:bodyPr/>
          <a:p>
            <a:endParaRPr lang="zh-CN" altLang="en-US"/>
          </a:p>
        </p:txBody>
      </p:sp>
      <p:pic>
        <p:nvPicPr>
          <p:cNvPr id="6" name="图片 5" descr="output_6hXx-xOv-llh_0"/>
          <p:cNvPicPr>
            <a:picLocks noChangeAspect="1"/>
          </p:cNvPicPr>
          <p:nvPr/>
        </p:nvPicPr>
        <p:blipFill>
          <a:blip r:embed="rId1"/>
          <a:stretch>
            <a:fillRect/>
          </a:stretch>
        </p:blipFill>
        <p:spPr>
          <a:xfrm>
            <a:off x="1655445" y="1166495"/>
            <a:ext cx="4978400" cy="3530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电影评论分类</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说明</a:t>
            </a:r>
            <a:endParaRPr lang="zh-CN" altLang="en-US"/>
          </a:p>
        </p:txBody>
      </p:sp>
      <p:sp>
        <p:nvSpPr>
          <p:cNvPr id="3" name="内容占位符 2"/>
          <p:cNvSpPr>
            <a:spLocks noGrp="1"/>
          </p:cNvSpPr>
          <p:nvPr>
            <p:ph idx="1"/>
          </p:nvPr>
        </p:nvSpPr>
        <p:spPr/>
        <p:txBody>
          <a:bodyPr>
            <a:normAutofit fontScale="90000"/>
          </a:bodyPr>
          <a:p>
            <a:r>
              <a:rPr lang="zh-CN" altLang="en-US"/>
              <a:t>在该图中，点代表训练损失值（loss）与准确率（accuracy），实线代表验证损失值（loss）与准确率（accuracy）。</a:t>
            </a:r>
            <a:endParaRPr lang="zh-CN" altLang="en-US"/>
          </a:p>
          <a:p>
            <a:r>
              <a:rPr lang="zh-CN" altLang="en-US"/>
              <a:t>注意训练损失值随每一个 epoch 下降而训练准确率（accuracy）随每一个 epoch 上升。这在使用梯度下降优化时是可预期的——理应在每次迭代中最小化期望值。</a:t>
            </a:r>
            <a:endParaRPr lang="zh-CN" altLang="en-US"/>
          </a:p>
          <a:p>
            <a:r>
              <a:rPr lang="zh-CN" altLang="en-US"/>
              <a:t>验证过程的损失值（loss）与准确率（accuracy）的情况却并非如此——它们似乎在 20 个 epoch 后达到峰值。这是过拟合的一个实例：模型在训练数据上的表现比在以前从未见过的数据上的表现要更好。在此之后，模型过度优化并学习特定于训练数据的表示，而不能够泛化到测试数据。</a:t>
            </a:r>
            <a:endParaRPr lang="zh-CN" altLang="en-US"/>
          </a:p>
          <a:p>
            <a:r>
              <a:rPr lang="zh-CN" altLang="en-US"/>
              <a:t>对于这种特殊情况，我们可以通过在 20 个左右的 epoch 后停止训练来避免过拟合。稍后，您将看到如何通过回调自动执行此操作。</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111442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电影评论分析</a:t>
            </a:r>
            <a:endParaRPr lang="zh-CN" altLang="en-US" sz="3400" b="1" dirty="0">
              <a:solidFill>
                <a:srgbClr val="1B4367"/>
              </a:solidFill>
              <a:cs typeface="+mn-ea"/>
              <a:sym typeface="+mn-lt"/>
            </a:endParaRPr>
          </a:p>
          <a:p>
            <a:pPr algn="ct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ADD</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导入对应的库，查看版本及硬件</a:t>
            </a:r>
            <a:r>
              <a:rPr lang="zh-CN" altLang="en-US"/>
              <a:t>信息</a:t>
            </a:r>
            <a:endParaRPr lang="zh-CN" altLang="en-US"/>
          </a:p>
        </p:txBody>
      </p:sp>
      <p:sp>
        <p:nvSpPr>
          <p:cNvPr id="3" name="内容占位符 2"/>
          <p:cNvSpPr>
            <a:spLocks noGrp="1"/>
          </p:cNvSpPr>
          <p:nvPr>
            <p:ph idx="1"/>
          </p:nvPr>
        </p:nvSpPr>
        <p:spPr/>
        <p:txBody>
          <a:bodyPr>
            <a:noAutofit/>
          </a:bodyPr>
          <a:p>
            <a:pPr marL="0" indent="0">
              <a:buNone/>
            </a:pPr>
            <a:r>
              <a:rPr lang="zh-CN" altLang="en-US" sz="1400"/>
              <a:t>from __future__ import absolute_import, division, print_function, unicode_literals</a:t>
            </a:r>
            <a:endParaRPr lang="zh-CN" altLang="en-US" sz="1400"/>
          </a:p>
          <a:p>
            <a:pPr marL="0" indent="0">
              <a:buNone/>
            </a:pPr>
            <a:endParaRPr lang="zh-CN" altLang="en-US" sz="1400"/>
          </a:p>
          <a:p>
            <a:pPr marL="0" indent="0">
              <a:buNone/>
            </a:pPr>
            <a:r>
              <a:rPr lang="zh-CN" altLang="en-US" sz="1400"/>
              <a:t>import numpy as np</a:t>
            </a:r>
            <a:endParaRPr lang="zh-CN" altLang="en-US" sz="1400"/>
          </a:p>
          <a:p>
            <a:pPr marL="0" indent="0">
              <a:buNone/>
            </a:pPr>
            <a:endParaRPr lang="zh-CN" altLang="en-US" sz="1400"/>
          </a:p>
          <a:p>
            <a:pPr marL="0" indent="0">
              <a:buNone/>
            </a:pPr>
            <a:r>
              <a:rPr lang="zh-CN" altLang="en-US" sz="1400"/>
              <a:t>import tensorflow as tf</a:t>
            </a:r>
            <a:endParaRPr lang="zh-CN" altLang="en-US" sz="1400"/>
          </a:p>
          <a:p>
            <a:pPr marL="0" indent="0">
              <a:buNone/>
            </a:pPr>
            <a:endParaRPr lang="zh-CN" altLang="en-US" sz="1400"/>
          </a:p>
          <a:p>
            <a:pPr marL="0" indent="0">
              <a:buNone/>
            </a:pPr>
            <a:r>
              <a:rPr lang="zh-CN" altLang="en-US" sz="1400"/>
              <a:t>import tensorflow_hub as hub</a:t>
            </a:r>
            <a:endParaRPr lang="zh-CN" altLang="en-US" sz="1400"/>
          </a:p>
          <a:p>
            <a:pPr marL="0" indent="0">
              <a:buNone/>
            </a:pPr>
            <a:r>
              <a:rPr lang="zh-CN" altLang="en-US" sz="1400"/>
              <a:t>import tensorflow_datasets as tfds</a:t>
            </a:r>
            <a:endParaRPr lang="zh-CN" altLang="en-US" sz="1400"/>
          </a:p>
          <a:p>
            <a:pPr marL="0" indent="0">
              <a:buNone/>
            </a:pPr>
            <a:endParaRPr lang="zh-CN" altLang="en-US" sz="1400"/>
          </a:p>
          <a:p>
            <a:pPr marL="0" indent="0">
              <a:buNone/>
            </a:pPr>
            <a:r>
              <a:rPr lang="zh-CN" altLang="en-US" sz="1400"/>
              <a:t>print("Version: ", tf.__version__)</a:t>
            </a:r>
            <a:endParaRPr lang="zh-CN" altLang="en-US" sz="1400"/>
          </a:p>
          <a:p>
            <a:pPr marL="0" indent="0">
              <a:buNone/>
            </a:pPr>
            <a:r>
              <a:rPr lang="zh-CN" altLang="en-US" sz="1400"/>
              <a:t>print("Eager mode: ", tf.executing_eagerly())</a:t>
            </a:r>
            <a:endParaRPr lang="zh-CN" altLang="en-US" sz="1400"/>
          </a:p>
          <a:p>
            <a:pPr marL="0" indent="0">
              <a:buNone/>
            </a:pPr>
            <a:r>
              <a:rPr lang="zh-CN" altLang="en-US" sz="1400"/>
              <a:t>print("Hub version: ", hub.__version__)</a:t>
            </a:r>
            <a:endParaRPr lang="zh-CN" altLang="en-US" sz="1400"/>
          </a:p>
          <a:p>
            <a:pPr marL="0" indent="0">
              <a:buNone/>
            </a:pPr>
            <a:r>
              <a:rPr lang="zh-CN" altLang="en-US" sz="1400"/>
              <a:t>print("GPU is", "available" if tf.config.experimental.list_physical_devices("GPU") else "NOT AVAILABLE")</a:t>
            </a:r>
            <a:endParaRPr lang="zh-CN"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下载 IMDB 数据集</a:t>
            </a:r>
            <a:endParaRPr lang="zh-CN" altLang="en-US"/>
          </a:p>
        </p:txBody>
      </p:sp>
      <p:sp>
        <p:nvSpPr>
          <p:cNvPr id="3" name="内容占位符 2"/>
          <p:cNvSpPr>
            <a:spLocks noGrp="1"/>
          </p:cNvSpPr>
          <p:nvPr>
            <p:ph idx="1"/>
          </p:nvPr>
        </p:nvSpPr>
        <p:spPr/>
        <p:txBody>
          <a:bodyPr/>
          <a:p>
            <a:pPr marL="0" indent="0">
              <a:buNone/>
            </a:pPr>
            <a:r>
              <a:rPr lang="zh-CN" altLang="en-US"/>
              <a:t># 将训练集按照 6:4 的比例进行切割，从而最终我们将得到 15,000</a:t>
            </a:r>
            <a:endParaRPr lang="zh-CN" altLang="en-US"/>
          </a:p>
          <a:p>
            <a:pPr marL="0" indent="0">
              <a:buNone/>
            </a:pPr>
            <a:r>
              <a:rPr lang="zh-CN" altLang="en-US"/>
              <a:t># 个训练样本, 10,000 个验证样本以及 25,000 个测试样本</a:t>
            </a:r>
            <a:endParaRPr lang="zh-CN" altLang="en-US"/>
          </a:p>
          <a:p>
            <a:pPr marL="0" indent="0">
              <a:buNone/>
            </a:pPr>
            <a:r>
              <a:rPr lang="zh-CN" altLang="en-US"/>
              <a:t>train_validation_split = tfds.Split.TRAIN.subsplit([6, 4])</a:t>
            </a:r>
            <a:endParaRPr lang="zh-CN" altLang="en-US"/>
          </a:p>
          <a:p>
            <a:pPr marL="0" indent="0">
              <a:buNone/>
            </a:pPr>
            <a:endParaRPr lang="zh-CN" altLang="en-US"/>
          </a:p>
          <a:p>
            <a:pPr marL="0" indent="0">
              <a:buNone/>
            </a:pPr>
            <a:r>
              <a:rPr lang="zh-CN" altLang="en-US"/>
              <a:t>(train_data, validation_data), test_data = tfds.load(</a:t>
            </a:r>
            <a:endParaRPr lang="zh-CN" altLang="en-US"/>
          </a:p>
          <a:p>
            <a:pPr marL="0" indent="0">
              <a:buNone/>
            </a:pPr>
            <a:r>
              <a:rPr lang="zh-CN" altLang="en-US"/>
              <a:t>    name="imdb_reviews", </a:t>
            </a:r>
            <a:endParaRPr lang="zh-CN" altLang="en-US"/>
          </a:p>
          <a:p>
            <a:pPr marL="0" indent="0">
              <a:buNone/>
            </a:pPr>
            <a:r>
              <a:rPr lang="zh-CN" altLang="en-US"/>
              <a:t>    split=(train_validation_split, tfds.Split.TEST),</a:t>
            </a:r>
            <a:endParaRPr lang="zh-CN" altLang="en-US"/>
          </a:p>
          <a:p>
            <a:pPr marL="0" indent="0">
              <a:buNone/>
            </a:pPr>
            <a:r>
              <a:rPr lang="zh-CN" altLang="en-US"/>
              <a:t>    as_supervised=True)</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探索数据</a:t>
            </a:r>
            <a:endParaRPr lang="zh-CN" altLang="en-US"/>
          </a:p>
        </p:txBody>
      </p:sp>
      <p:sp>
        <p:nvSpPr>
          <p:cNvPr id="3" name="内容占位符 2"/>
          <p:cNvSpPr>
            <a:spLocks noGrp="1"/>
          </p:cNvSpPr>
          <p:nvPr>
            <p:ph idx="1"/>
          </p:nvPr>
        </p:nvSpPr>
        <p:spPr>
          <a:xfrm>
            <a:off x="221615" y="1095375"/>
            <a:ext cx="8830945" cy="3499485"/>
          </a:xfrm>
        </p:spPr>
        <p:txBody>
          <a:bodyPr/>
          <a:p>
            <a:r>
              <a:rPr lang="zh-CN" altLang="en-US"/>
              <a:t>让我们花一点时间来了解数据的格式。每一个样本都是一个表示电影评论和相应标签的句子。该句子不以任何方式进行预处理。标签是一个值为 0 或 1 的整数，其中 0 代表消极评论，1 代表积极评论。</a:t>
            </a:r>
            <a:endParaRPr lang="zh-CN" altLang="en-US"/>
          </a:p>
          <a:p>
            <a:r>
              <a:rPr lang="zh-CN" altLang="en-US"/>
              <a:t>我们来打印下前十个样本。</a:t>
            </a:r>
            <a:endParaRPr lang="zh-CN" altLang="en-US"/>
          </a:p>
          <a:p>
            <a:pPr marL="0" indent="0">
              <a:buNone/>
            </a:pPr>
            <a:r>
              <a:rPr lang="zh-CN" altLang="en-US" sz="1800"/>
              <a:t>train_examples_batch, train_labels_batch</a:t>
            </a:r>
            <a:r>
              <a:rPr lang="zh-CN" altLang="en-US"/>
              <a:t>= next(iter(train_data.batch(10)))</a:t>
            </a:r>
            <a:endParaRPr lang="zh-CN" altLang="en-US"/>
          </a:p>
          <a:p>
            <a:pPr marL="0" indent="0">
              <a:buNone/>
            </a:pPr>
            <a:r>
              <a:rPr lang="en-US" altLang="zh-CN"/>
              <a:t>print(</a:t>
            </a:r>
            <a:r>
              <a:rPr lang="zh-CN" altLang="en-US">
                <a:sym typeface="+mn-ea"/>
              </a:rPr>
              <a:t>train_examples_batch</a:t>
            </a:r>
            <a:r>
              <a:rPr lang="en-US" altLang="zh-CN">
                <a:sym typeface="+mn-ea"/>
              </a:rPr>
              <a:t>)</a:t>
            </a:r>
            <a:endParaRPr lang="en-US" altLang="zh-CN">
              <a:sym typeface="+mn-ea"/>
            </a:endParaRPr>
          </a:p>
          <a:p>
            <a:pPr marL="0" indent="0">
              <a:buNone/>
            </a:pPr>
            <a:r>
              <a:rPr lang="en-US" altLang="zh-CN">
                <a:sym typeface="+mn-ea"/>
              </a:rPr>
              <a:t>print(</a:t>
            </a:r>
            <a:r>
              <a:rPr lang="zh-CN" altLang="en-US">
                <a:sym typeface="+mn-ea"/>
              </a:rPr>
              <a:t>train_labels_batch</a:t>
            </a:r>
            <a:r>
              <a:rPr lang="en-US" altLang="zh-CN">
                <a:sym typeface="+mn-ea"/>
              </a:rPr>
              <a:t>)</a:t>
            </a:r>
            <a:endParaRPr lang="en-US" altLang="zh-CN">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构建模型</a:t>
            </a:r>
            <a:endParaRPr lang="zh-CN" altLang="en-US"/>
          </a:p>
        </p:txBody>
      </p:sp>
      <p:sp>
        <p:nvSpPr>
          <p:cNvPr id="3" name="内容占位符 2"/>
          <p:cNvSpPr>
            <a:spLocks noGrp="1"/>
          </p:cNvSpPr>
          <p:nvPr>
            <p:ph idx="1"/>
          </p:nvPr>
        </p:nvSpPr>
        <p:spPr/>
        <p:txBody>
          <a:bodyPr/>
          <a:p>
            <a:r>
              <a:rPr lang="zh-CN" altLang="en-US"/>
              <a:t>神经网络由堆叠的层来构建，这需要从三个主要方面来进行体系结构决策：</a:t>
            </a:r>
            <a:endParaRPr lang="zh-CN" altLang="en-US"/>
          </a:p>
          <a:p>
            <a:pPr lvl="1"/>
            <a:r>
              <a:rPr lang="zh-CN" altLang="en-US"/>
              <a:t>如何表示文本？</a:t>
            </a:r>
            <a:endParaRPr lang="zh-CN" altLang="en-US"/>
          </a:p>
          <a:p>
            <a:pPr lvl="1"/>
            <a:r>
              <a:rPr lang="zh-CN" altLang="en-US"/>
              <a:t>模型里有多少层？</a:t>
            </a:r>
            <a:endParaRPr lang="zh-CN" altLang="en-US"/>
          </a:p>
          <a:p>
            <a:pPr lvl="1"/>
            <a:r>
              <a:rPr lang="zh-CN" altLang="en-US"/>
              <a:t>每个层里有多少隐层单元（hidden units）？</a:t>
            </a:r>
            <a:endParaRPr lang="zh-CN" altLang="en-US"/>
          </a:p>
          <a:p>
            <a:pPr marL="0" indent="0">
              <a:buNone/>
            </a:pPr>
            <a:r>
              <a:rPr lang="zh-CN" altLang="en-US"/>
              <a:t>     本场景</a:t>
            </a:r>
            <a:r>
              <a:rPr lang="zh-CN" altLang="en-US"/>
              <a:t>中，输入数据由句子组成。预测的标签为 0 或 1。</a:t>
            </a:r>
            <a:endParaRPr lang="zh-CN" altLang="en-US"/>
          </a:p>
          <a:p>
            <a:pPr marL="0" indent="0">
              <a:buNone/>
            </a:pP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表示文本的一种方式是将句子转换为嵌入向量（embeddings vectors）。我们可以使用一个预先训练好的文本嵌入（text embedding）作为首层，这将具有三个优点：</a:t>
            </a:r>
            <a:endParaRPr lang="zh-CN" altLang="en-US"/>
          </a:p>
          <a:p>
            <a:pPr lvl="1"/>
            <a:r>
              <a:rPr lang="zh-CN" altLang="en-US"/>
              <a:t>我们不必担心文本预处理</a:t>
            </a:r>
            <a:endParaRPr lang="zh-CN" altLang="en-US"/>
          </a:p>
          <a:p>
            <a:pPr lvl="1"/>
            <a:r>
              <a:rPr lang="zh-CN" altLang="en-US"/>
              <a:t>我们可以从迁移学习中受益</a:t>
            </a:r>
            <a:endParaRPr lang="zh-CN" altLang="en-US"/>
          </a:p>
          <a:p>
            <a:pPr lvl="1"/>
            <a:r>
              <a:rPr lang="zh-CN" altLang="en-US"/>
              <a:t>嵌入具有固定长度，更易于处理</a:t>
            </a:r>
            <a:endParaRPr lang="zh-CN" altLang="en-US"/>
          </a:p>
          <a:p>
            <a:pPr marL="457200" lvl="1" indent="0">
              <a:buNone/>
            </a:pPr>
            <a:r>
              <a:rPr lang="zh-CN" altLang="en-US"/>
              <a:t>针对此示例我们将使用 TensorFlow Hub 中名为 google/tf2-preview/gnews-swivel-20dim/1 的一种预训练文本嵌入（text embedding）模型 。</a:t>
            </a:r>
            <a:endParaRPr lang="zh-CN" altLang="en-US"/>
          </a:p>
          <a:p>
            <a:pPr lvl="1"/>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为了达到较高精确度</a:t>
            </a:r>
            <a:r>
              <a:rPr lang="zh-CN" altLang="en-US"/>
              <a:t>的目的还有其他三种预训练模型可供测试：</a:t>
            </a:r>
            <a:endParaRPr lang="zh-CN" altLang="en-US"/>
          </a:p>
          <a:p>
            <a:pPr lvl="1"/>
            <a:r>
              <a:rPr lang="zh-CN" altLang="en-US"/>
              <a:t>google/tf2-preview/gnews-swivel-20dim-with-oov/1 ——类似 google/tf2-preview/gnews-swivel-20dim/1，但 2.5%的词汇转换为未登录词桶（OOV buckets）。如果任务的词汇与模型的词汇没有完全重叠，这将会有所帮助。</a:t>
            </a:r>
            <a:endParaRPr lang="zh-CN" altLang="en-US"/>
          </a:p>
          <a:p>
            <a:pPr lvl="1"/>
            <a:r>
              <a:rPr lang="zh-CN" altLang="en-US"/>
              <a:t>google/tf2-preview/nnlm-en-dim50/1 ——一个拥有约 1M 词汇量且维度为 50 的更大的模型。</a:t>
            </a:r>
            <a:endParaRPr lang="zh-CN" altLang="en-US"/>
          </a:p>
          <a:p>
            <a:pPr lvl="1"/>
            <a:r>
              <a:rPr lang="zh-CN" altLang="en-US"/>
              <a:t>google/tf2-preview/nnlm-en-dim128/1 ——拥有约 1M 词汇量且维度为128的更大的模型。</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让我们首先创建一个使用 Tensorflow Hub 模型嵌入（embed）语句的Keras层，并在几个输入样本中进行尝试。请注意无论输入文本的长度如何，嵌入（embeddings）输出的形状都是：(num_examples, embedding_dimension)。</a:t>
            </a:r>
            <a:endParaRPr lang="zh-CN" altLang="en-US"/>
          </a:p>
          <a:p>
            <a:pPr marL="0" indent="0">
              <a:buNone/>
            </a:pPr>
            <a:r>
              <a:rPr lang="zh-CN" altLang="en-US">
                <a:solidFill>
                  <a:srgbClr val="FF0000"/>
                </a:solidFill>
              </a:rPr>
              <a:t>embedding = "https://hub.tensorflow.google.cn/google/tf2-preview/gnews-swivel-20dim/1"</a:t>
            </a:r>
            <a:endParaRPr lang="zh-CN" altLang="en-US">
              <a:solidFill>
                <a:srgbClr val="FF0000"/>
              </a:solidFill>
            </a:endParaRPr>
          </a:p>
          <a:p>
            <a:pPr marL="0" indent="0">
              <a:buNone/>
            </a:pPr>
            <a:r>
              <a:rPr lang="zh-CN" altLang="en-US">
                <a:solidFill>
                  <a:srgbClr val="FF0000"/>
                </a:solidFill>
              </a:rPr>
              <a:t>hub_layer = hub.KerasLayer(embedding, input_shape=[], </a:t>
            </a:r>
            <a:endParaRPr lang="zh-CN" altLang="en-US">
              <a:solidFill>
                <a:srgbClr val="FF0000"/>
              </a:solidFill>
            </a:endParaRPr>
          </a:p>
          <a:p>
            <a:pPr marL="0" indent="0">
              <a:buNone/>
            </a:pPr>
            <a:r>
              <a:rPr lang="zh-CN" altLang="en-US">
                <a:solidFill>
                  <a:srgbClr val="FF0000"/>
                </a:solidFill>
              </a:rPr>
              <a:t>                           dtype=tf.string, trainable=True)</a:t>
            </a:r>
            <a:endParaRPr lang="zh-CN" altLang="en-US">
              <a:solidFill>
                <a:srgbClr val="FF0000"/>
              </a:solidFill>
            </a:endParaRPr>
          </a:p>
          <a:p>
            <a:pPr marL="0" indent="0">
              <a:buNone/>
            </a:pPr>
            <a:r>
              <a:rPr lang="zh-CN" altLang="en-US">
                <a:solidFill>
                  <a:srgbClr val="FF0000"/>
                </a:solidFill>
              </a:rPr>
              <a:t>hub_layer(train_examples_batch[:3])</a:t>
            </a:r>
            <a:endParaRPr lang="zh-CN" altLang="en-US">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60000"/>
          </a:bodyPr>
          <a:p>
            <a:pPr marL="0" indent="0">
              <a:buNone/>
            </a:pPr>
            <a:r>
              <a:rPr lang="zh-CN" altLang="en-US"/>
              <a:t>&lt;tf.Tensor: id=402, shape=(3, 20), dtype=float32, numpy=</a:t>
            </a:r>
            <a:endParaRPr lang="zh-CN" altLang="en-US"/>
          </a:p>
          <a:p>
            <a:pPr marL="0" indent="0">
              <a:buNone/>
            </a:pPr>
            <a:r>
              <a:rPr lang="zh-CN" altLang="en-US"/>
              <a:t>array([[ 3.9819887 , -4.4838037 ,  5.177359  , -2.3643482 , -3.2938678 ,</a:t>
            </a:r>
            <a:endParaRPr lang="zh-CN" altLang="en-US"/>
          </a:p>
          <a:p>
            <a:pPr marL="0" indent="0">
              <a:buNone/>
            </a:pPr>
            <a:r>
              <a:rPr lang="zh-CN" altLang="en-US"/>
              <a:t>        -3.5364532 , -2.4786978 ,  2.5525482 ,  6.688532  , -2.3076782 ,</a:t>
            </a:r>
            <a:endParaRPr lang="zh-CN" altLang="en-US"/>
          </a:p>
          <a:p>
            <a:pPr marL="0" indent="0">
              <a:buNone/>
            </a:pPr>
            <a:r>
              <a:rPr lang="zh-CN" altLang="en-US"/>
              <a:t>        -1.9807833 ,  1.1315885 , -3.0339816 , -0.7604128 , -5.743445  ,</a:t>
            </a:r>
            <a:endParaRPr lang="zh-CN" altLang="en-US"/>
          </a:p>
          <a:p>
            <a:pPr marL="0" indent="0">
              <a:buNone/>
            </a:pPr>
            <a:r>
              <a:rPr lang="zh-CN" altLang="en-US"/>
              <a:t>         3.4242578 ,  4.790099  , -4.03061   , -5.992149  , -1.7297493 ],</a:t>
            </a:r>
            <a:endParaRPr lang="zh-CN" altLang="en-US"/>
          </a:p>
          <a:p>
            <a:pPr marL="0" indent="0">
              <a:buNone/>
            </a:pPr>
            <a:r>
              <a:rPr lang="zh-CN" altLang="en-US"/>
              <a:t>       [ 3.4232912 , -4.230874  ,  4.1488533 , -0.29553518, -6.802391  ,</a:t>
            </a:r>
            <a:endParaRPr lang="zh-CN" altLang="en-US"/>
          </a:p>
          <a:p>
            <a:pPr marL="0" indent="0">
              <a:buNone/>
            </a:pPr>
            <a:r>
              <a:rPr lang="zh-CN" altLang="en-US"/>
              <a:t>        -2.5163853 , -4.4002395 ,  1.905792  ,  4.7512794 , -0.40538004,</a:t>
            </a:r>
            <a:endParaRPr lang="zh-CN" altLang="en-US"/>
          </a:p>
          <a:p>
            <a:pPr marL="0" indent="0">
              <a:buNone/>
            </a:pPr>
            <a:r>
              <a:rPr lang="zh-CN" altLang="en-US"/>
              <a:t>        -4.3401685 ,  1.0361497 ,  0.9744097 ,  0.71507156, -6.2657013 ,</a:t>
            </a:r>
            <a:endParaRPr lang="zh-CN" altLang="en-US"/>
          </a:p>
          <a:p>
            <a:pPr marL="0" indent="0">
              <a:buNone/>
            </a:pPr>
            <a:r>
              <a:rPr lang="zh-CN" altLang="en-US"/>
              <a:t>         0.16533905,  4.560262  , -1.3106939 , -3.1121316 , -2.1338716 ],</a:t>
            </a:r>
            <a:endParaRPr lang="zh-CN" altLang="en-US"/>
          </a:p>
          <a:p>
            <a:pPr marL="0" indent="0">
              <a:buNone/>
            </a:pPr>
            <a:r>
              <a:rPr lang="zh-CN" altLang="en-US"/>
              <a:t>       [ 3.8508697 , -5.003031  ,  4.8700504 , -0.04324996, -5.893603  ,</a:t>
            </a:r>
            <a:endParaRPr lang="zh-CN" altLang="en-US"/>
          </a:p>
          <a:p>
            <a:pPr marL="0" indent="0">
              <a:buNone/>
            </a:pPr>
            <a:r>
              <a:rPr lang="zh-CN" altLang="en-US"/>
              <a:t>        -5.2983093 , -4.004676  ,  4.1236343 ,  6.267754  ,  0.11632943,</a:t>
            </a:r>
            <a:endParaRPr lang="zh-CN" altLang="en-US"/>
          </a:p>
          <a:p>
            <a:pPr marL="0" indent="0">
              <a:buNone/>
            </a:pPr>
            <a:r>
              <a:rPr lang="zh-CN" altLang="en-US"/>
              <a:t>        -3.5934832 ,  0.8023905 ,  0.56146765,  0.9192484 , -7.3066816 ,</a:t>
            </a:r>
            <a:endParaRPr lang="zh-CN" altLang="en-US"/>
          </a:p>
          <a:p>
            <a:pPr marL="0" indent="0">
              <a:buNone/>
            </a:pPr>
            <a:r>
              <a:rPr lang="zh-CN" altLang="en-US"/>
              <a:t>         2.8202746 ,  6.2000837 , -3.5709393 , -4.564525  , -2.305622  ]],</a:t>
            </a:r>
            <a:endParaRPr lang="zh-CN" altLang="en-US"/>
          </a:p>
          <a:p>
            <a:pPr marL="0" indent="0">
              <a:buNone/>
            </a:pPr>
            <a:r>
              <a:rPr lang="zh-CN" altLang="en-US"/>
              <a:t>      dtype=float32)&gt;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数据来源</a:t>
            </a:r>
            <a:endParaRPr lang="zh-CN" altLang="en-US"/>
          </a:p>
        </p:txBody>
      </p:sp>
      <p:sp>
        <p:nvSpPr>
          <p:cNvPr id="3" name="内容占位符 2"/>
          <p:cNvSpPr>
            <a:spLocks noGrp="1"/>
          </p:cNvSpPr>
          <p:nvPr>
            <p:ph idx="1"/>
          </p:nvPr>
        </p:nvSpPr>
        <p:spPr/>
        <p:txBody>
          <a:bodyPr/>
          <a:p>
            <a:r>
              <a:rPr lang="zh-CN" altLang="en-US"/>
              <a:t>我们将使用来源于网络电影数据库（Internet Movie Database）的 IMDB 数据集（IMDB dataset），其包含 50,000 条影评文本。从该数据集切割出的25,000条评论用作训练，另外 25,000 条用作测试。训练集与测试集是平衡的（balanced），意味着它们包含相等数量的积极和消极评论。</a:t>
            </a:r>
            <a:endParaRPr lang="zh-CN" altLang="en-US"/>
          </a:p>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构建完整模型：</a:t>
            </a:r>
            <a:endParaRPr lang="zh-CN" altLang="en-US"/>
          </a:p>
        </p:txBody>
      </p:sp>
      <p:sp>
        <p:nvSpPr>
          <p:cNvPr id="3" name="内容占位符 2"/>
          <p:cNvSpPr>
            <a:spLocks noGrp="1"/>
          </p:cNvSpPr>
          <p:nvPr>
            <p:ph idx="1"/>
          </p:nvPr>
        </p:nvSpPr>
        <p:spPr/>
        <p:txBody>
          <a:bodyPr/>
          <a:p>
            <a:pPr marL="0" indent="0">
              <a:buNone/>
            </a:pPr>
            <a:r>
              <a:rPr lang="zh-CN" altLang="en-US"/>
              <a:t>model = tf.keras.Sequential()</a:t>
            </a:r>
            <a:endParaRPr lang="zh-CN" altLang="en-US"/>
          </a:p>
          <a:p>
            <a:pPr marL="0" indent="0">
              <a:buNone/>
            </a:pPr>
            <a:r>
              <a:rPr lang="zh-CN" altLang="en-US"/>
              <a:t>model.add(hub_layer)</a:t>
            </a:r>
            <a:endParaRPr lang="zh-CN" altLang="en-US"/>
          </a:p>
          <a:p>
            <a:pPr marL="0" indent="0">
              <a:buNone/>
            </a:pPr>
            <a:r>
              <a:rPr lang="zh-CN" altLang="en-US"/>
              <a:t>model.add(tf.keras.layers.Dense(16, activation='relu'))</a:t>
            </a:r>
            <a:endParaRPr lang="zh-CN" altLang="en-US"/>
          </a:p>
          <a:p>
            <a:pPr marL="0" indent="0">
              <a:buNone/>
            </a:pPr>
            <a:r>
              <a:rPr lang="zh-CN" altLang="en-US"/>
              <a:t>model.add(tf.keras.layers.Dense(1, activation='sigmoid'))</a:t>
            </a:r>
            <a:endParaRPr lang="zh-CN" altLang="en-US"/>
          </a:p>
          <a:p>
            <a:pPr marL="0" indent="0">
              <a:buNone/>
            </a:pPr>
            <a:endParaRPr lang="zh-CN" altLang="en-US"/>
          </a:p>
          <a:p>
            <a:pPr marL="0" indent="0">
              <a:buNone/>
            </a:pPr>
            <a:r>
              <a:rPr lang="zh-CN" altLang="en-US"/>
              <a:t>model.summary()</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normAutofit fontScale="60000"/>
          </a:bodyPr>
          <a:p>
            <a:pPr marL="0" indent="0">
              <a:buNone/>
            </a:pPr>
            <a:r>
              <a:rPr lang="zh-CN" altLang="en-US"/>
              <a:t>Model: "sequential"</a:t>
            </a:r>
            <a:endParaRPr lang="zh-CN" altLang="en-US"/>
          </a:p>
          <a:p>
            <a:pPr marL="0" indent="0">
              <a:buNone/>
            </a:pPr>
            <a:r>
              <a:rPr lang="zh-CN" altLang="en-US"/>
              <a:t>_________________________________________________________________</a:t>
            </a:r>
            <a:endParaRPr lang="zh-CN" altLang="en-US"/>
          </a:p>
          <a:p>
            <a:pPr marL="0" indent="0">
              <a:buNone/>
            </a:pPr>
            <a:r>
              <a:rPr lang="zh-CN" altLang="en-US"/>
              <a:t>Layer (type)                 Output Shape              Param #   </a:t>
            </a:r>
            <a:endParaRPr lang="zh-CN" altLang="en-US"/>
          </a:p>
          <a:p>
            <a:pPr marL="0" indent="0">
              <a:buNone/>
            </a:pPr>
            <a:r>
              <a:rPr lang="zh-CN" altLang="en-US"/>
              <a:t>=================================================================</a:t>
            </a:r>
            <a:endParaRPr lang="zh-CN" altLang="en-US"/>
          </a:p>
          <a:p>
            <a:pPr marL="0" indent="0">
              <a:buNone/>
            </a:pPr>
            <a:r>
              <a:rPr lang="zh-CN" altLang="en-US"/>
              <a:t>keras_layer (KerasLayer)     (None, 20)                400020    </a:t>
            </a:r>
            <a:endParaRPr lang="zh-CN" altLang="en-US"/>
          </a:p>
          <a:p>
            <a:pPr marL="0" indent="0">
              <a:buNone/>
            </a:pPr>
            <a:r>
              <a:rPr lang="zh-CN" altLang="en-US"/>
              <a:t>_________________________________________________________________</a:t>
            </a:r>
            <a:endParaRPr lang="zh-CN" altLang="en-US"/>
          </a:p>
          <a:p>
            <a:pPr marL="0" indent="0">
              <a:buNone/>
            </a:pPr>
            <a:r>
              <a:rPr lang="zh-CN" altLang="en-US"/>
              <a:t>dense (Dense)                (None, 16)                336       </a:t>
            </a:r>
            <a:endParaRPr lang="zh-CN" altLang="en-US"/>
          </a:p>
          <a:p>
            <a:pPr marL="0" indent="0">
              <a:buNone/>
            </a:pPr>
            <a:r>
              <a:rPr lang="zh-CN" altLang="en-US"/>
              <a:t>_________________________________________________________________</a:t>
            </a:r>
            <a:endParaRPr lang="zh-CN" altLang="en-US"/>
          </a:p>
          <a:p>
            <a:pPr marL="0" indent="0">
              <a:buNone/>
            </a:pPr>
            <a:r>
              <a:rPr lang="zh-CN" altLang="en-US"/>
              <a:t>dense_1 (Dense)              (None, 1)                 17        </a:t>
            </a:r>
            <a:endParaRPr lang="zh-CN" altLang="en-US"/>
          </a:p>
          <a:p>
            <a:pPr marL="0" indent="0">
              <a:buNone/>
            </a:pPr>
            <a:r>
              <a:rPr lang="zh-CN" altLang="en-US"/>
              <a:t>=================================================================</a:t>
            </a:r>
            <a:endParaRPr lang="zh-CN" altLang="en-US"/>
          </a:p>
          <a:p>
            <a:pPr marL="0" indent="0">
              <a:buNone/>
            </a:pPr>
            <a:r>
              <a:rPr lang="zh-CN" altLang="en-US"/>
              <a:t>Total params: 400,373</a:t>
            </a:r>
            <a:endParaRPr lang="zh-CN" altLang="en-US"/>
          </a:p>
          <a:p>
            <a:pPr marL="0" indent="0">
              <a:buNone/>
            </a:pPr>
            <a:r>
              <a:rPr lang="zh-CN" altLang="en-US"/>
              <a:t>Trainable params: 400,373</a:t>
            </a:r>
            <a:endParaRPr lang="zh-CN" altLang="en-US"/>
          </a:p>
          <a:p>
            <a:pPr marL="0" indent="0">
              <a:buNone/>
            </a:pPr>
            <a:r>
              <a:rPr lang="zh-CN" altLang="en-US"/>
              <a:t>Non-trainable params: 0</a:t>
            </a:r>
            <a:endParaRPr lang="zh-CN" altLang="en-US"/>
          </a:p>
          <a:p>
            <a:pPr marL="0" indent="0">
              <a:buNone/>
            </a:pPr>
            <a:r>
              <a:rPr lang="zh-CN" altLang="en-US"/>
              <a:t>_________________________________________________________________</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fontScale="90000"/>
          </a:bodyPr>
          <a:p>
            <a:r>
              <a:rPr lang="zh-CN" altLang="en-US"/>
              <a:t>层按顺序堆叠以构建分类器：</a:t>
            </a:r>
            <a:endParaRPr lang="zh-CN" altLang="en-US"/>
          </a:p>
          <a:p>
            <a:endParaRPr lang="zh-CN" altLang="en-US"/>
          </a:p>
          <a:p>
            <a:pPr lvl="1"/>
            <a:r>
              <a:rPr lang="zh-CN" altLang="en-US"/>
              <a:t>第一层是 Tensorflow Hub 层。这一层使用一个预训练的保存好的模型来将句子映射为嵌入向量（embedding vector）。我们所使用的预训练文本嵌入（embedding）模型(google/tf2-preview/gnews-swivel-20dim/1)将句子切割为符号，嵌入（embed）每个符号然后进行合并。最终得到的维度是：(num_examples, embedding_dimension)。</a:t>
            </a:r>
            <a:endParaRPr lang="zh-CN" altLang="en-US"/>
          </a:p>
          <a:p>
            <a:pPr lvl="1"/>
            <a:r>
              <a:rPr lang="zh-CN" altLang="en-US"/>
              <a:t>该定长输出向量通过一个有 16 个隐层单元的全连接层（Dense）进行管道传输。</a:t>
            </a:r>
            <a:endParaRPr lang="zh-CN" altLang="en-US"/>
          </a:p>
          <a:p>
            <a:pPr lvl="1"/>
            <a:r>
              <a:rPr lang="zh-CN" altLang="en-US"/>
              <a:t>最后一层与单个输出结点紧密相连。使用 Sigmoid 激活函数，其函数值为介于 0 与 1 之间的浮点数，表示概率或置信水平。</a:t>
            </a:r>
            <a:endParaRPr lang="zh-CN" altLang="en-US"/>
          </a:p>
          <a:p>
            <a:r>
              <a:rPr lang="zh-CN" altLang="en-US"/>
              <a:t>让我们编译模型。</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model.compile(optimizer='adam',</a:t>
            </a:r>
            <a:endParaRPr lang="zh-CN" altLang="en-US"/>
          </a:p>
          <a:p>
            <a:pPr marL="0" indent="0">
              <a:buNone/>
            </a:pPr>
            <a:r>
              <a:rPr lang="zh-CN" altLang="en-US"/>
              <a:t>              loss='binary_crossentropy',</a:t>
            </a:r>
            <a:endParaRPr lang="zh-CN" altLang="en-US"/>
          </a:p>
          <a:p>
            <a:pPr marL="0" indent="0">
              <a:buNone/>
            </a:pPr>
            <a:r>
              <a:rPr lang="zh-CN" altLang="en-US"/>
              <a:t>              metrics=['accuracy'])</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损失函数与优化器</a:t>
            </a:r>
            <a:endParaRPr lang="zh-CN" altLang="en-US"/>
          </a:p>
        </p:txBody>
      </p:sp>
      <p:sp>
        <p:nvSpPr>
          <p:cNvPr id="3" name="内容占位符 2"/>
          <p:cNvSpPr>
            <a:spLocks noGrp="1"/>
          </p:cNvSpPr>
          <p:nvPr>
            <p:ph idx="1"/>
          </p:nvPr>
        </p:nvSpPr>
        <p:spPr/>
        <p:txBody>
          <a:bodyPr>
            <a:normAutofit/>
          </a:bodyPr>
          <a:p>
            <a:r>
              <a:rPr lang="zh-CN" altLang="en-US"/>
              <a:t>一个模型需要损失函数和优化器来进行训练。由于这是一个二分类问题且模型输出概率值（一个使用 sigmoid 激活函数的单一单元层），我们将使用 binary_crossentropy 损失函数。</a:t>
            </a:r>
            <a:endParaRPr lang="zh-CN" altLang="en-US"/>
          </a:p>
          <a:p>
            <a:endParaRPr lang="zh-CN" altLang="en-US"/>
          </a:p>
          <a:p>
            <a:r>
              <a:rPr lang="zh-CN" altLang="en-US"/>
              <a:t>这不是损失函数的唯一选择，例如，我们</a:t>
            </a:r>
            <a:r>
              <a:rPr lang="zh-CN" altLang="en-US"/>
              <a:t>可以选择 mean_squared_error 。但是，一般来说 binary_crossentropy 更适合处理概率——它能够度量概率分布之间的“距离”，或者在我们的示例中，指的是度量 ground-truth 分布与预测值之间的“距离”。</a:t>
            </a:r>
            <a:endParaRPr lang="zh-CN" altLang="en-US"/>
          </a:p>
          <a:p>
            <a:endParaRPr lang="zh-CN" altLang="en-US"/>
          </a:p>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训练模型</a:t>
            </a:r>
            <a:endParaRPr lang="zh-CN" altLang="en-US"/>
          </a:p>
        </p:txBody>
      </p:sp>
      <p:sp>
        <p:nvSpPr>
          <p:cNvPr id="3" name="内容占位符 2"/>
          <p:cNvSpPr>
            <a:spLocks noGrp="1"/>
          </p:cNvSpPr>
          <p:nvPr>
            <p:ph idx="1"/>
          </p:nvPr>
        </p:nvSpPr>
        <p:spPr/>
        <p:txBody>
          <a:bodyPr/>
          <a:p>
            <a:r>
              <a:rPr lang="zh-CN" altLang="en-US"/>
              <a:t>以 512 个样本的 mini-batch 大小迭代 20 个 epoch 来训练模型。 这是指对 x_train 和 y_train 张量中所有样本的的 20 次迭代。在训练过程中，监测来自验证集的 10,000 个样本上的损失值（loss）和准确率（accuracy）：</a:t>
            </a:r>
            <a:endParaRPr lang="zh-CN" altLang="en-US"/>
          </a:p>
          <a:p>
            <a:pPr marL="0" indent="0">
              <a:buNone/>
            </a:pPr>
            <a:r>
              <a:rPr lang="zh-CN" altLang="en-US"/>
              <a:t>history = model.fit(train_data.shuffle(10000).batch(512),</a:t>
            </a:r>
            <a:endParaRPr lang="zh-CN" altLang="en-US"/>
          </a:p>
          <a:p>
            <a:pPr marL="0" indent="0">
              <a:buNone/>
            </a:pPr>
            <a:r>
              <a:rPr lang="zh-CN" altLang="en-US"/>
              <a:t>                    epochs=20,</a:t>
            </a:r>
            <a:endParaRPr lang="zh-CN" altLang="en-US"/>
          </a:p>
          <a:p>
            <a:pPr marL="0" indent="0">
              <a:buNone/>
            </a:pPr>
            <a:r>
              <a:rPr lang="zh-CN" altLang="en-US"/>
              <a:t>                    validation_data=validation_data.batch(512),</a:t>
            </a:r>
            <a:endParaRPr lang="zh-CN" altLang="en-US"/>
          </a:p>
          <a:p>
            <a:pPr marL="0" indent="0">
              <a:buNone/>
            </a:pPr>
            <a:r>
              <a:rPr lang="zh-CN" altLang="en-US"/>
              <a:t>                    verbose=1)</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评估模型</a:t>
            </a:r>
            <a:endParaRPr lang="zh-CN" altLang="en-US"/>
          </a:p>
        </p:txBody>
      </p:sp>
      <p:sp>
        <p:nvSpPr>
          <p:cNvPr id="3" name="内容占位符 2"/>
          <p:cNvSpPr>
            <a:spLocks noGrp="1"/>
          </p:cNvSpPr>
          <p:nvPr>
            <p:ph idx="1"/>
          </p:nvPr>
        </p:nvSpPr>
        <p:spPr/>
        <p:txBody>
          <a:bodyPr/>
          <a:p>
            <a:r>
              <a:rPr lang="zh-CN" altLang="en-US"/>
              <a:t>我们来看下模型的表现如何。将返回两个值。损失值（loss）（一个表示误差的数字，值越低越好）与准确率（accuracy）。</a:t>
            </a:r>
            <a:endParaRPr lang="zh-CN" altLang="en-US"/>
          </a:p>
          <a:p>
            <a:pPr marL="0" indent="0">
              <a:buNone/>
            </a:pPr>
            <a:r>
              <a:rPr lang="zh-CN" altLang="en-US"/>
              <a:t>results = model.evaluate(test_data.batch(512), verbose=2)</a:t>
            </a:r>
            <a:endParaRPr lang="zh-CN" altLang="en-US"/>
          </a:p>
          <a:p>
            <a:pPr marL="0" indent="0">
              <a:buNone/>
            </a:pPr>
            <a:r>
              <a:rPr lang="zh-CN" altLang="en-US"/>
              <a:t>for name, value in zip(model.metrics_names, results):</a:t>
            </a:r>
            <a:endParaRPr lang="zh-CN" altLang="en-US"/>
          </a:p>
          <a:p>
            <a:pPr marL="0" indent="0">
              <a:buNone/>
            </a:pPr>
            <a:r>
              <a:rPr lang="zh-CN" altLang="en-US"/>
              <a:t>  print("%s: %.3f" % (name, value))</a:t>
            </a:r>
            <a:endParaRPr lang="zh-CN" altLang="en-US"/>
          </a:p>
          <a:p>
            <a:pPr marL="0" indent="0">
              <a:buNone/>
            </a:pPr>
            <a:r>
              <a:rPr lang="zh-CN" altLang="en-US"/>
              <a:t>输出内容：</a:t>
            </a:r>
            <a:endParaRPr lang="en-US" altLang="zh-CN"/>
          </a:p>
          <a:p>
            <a:pPr marL="0" indent="0">
              <a:buNone/>
            </a:pPr>
            <a:r>
              <a:rPr lang="en-US" altLang="zh-CN">
                <a:solidFill>
                  <a:srgbClr val="FF0000"/>
                </a:solidFill>
              </a:rPr>
              <a:t>49/49 - 2s - loss: 0.3163 - accuracy: 0.8651</a:t>
            </a:r>
            <a:endParaRPr lang="en-US" altLang="zh-CN">
              <a:solidFill>
                <a:srgbClr val="FF0000"/>
              </a:solidFill>
            </a:endParaRPr>
          </a:p>
          <a:p>
            <a:pPr marL="0" indent="0">
              <a:buNone/>
            </a:pPr>
            <a:r>
              <a:rPr lang="en-US" altLang="zh-CN">
                <a:solidFill>
                  <a:srgbClr val="FF0000"/>
                </a:solidFill>
              </a:rPr>
              <a:t>loss: 0.316</a:t>
            </a:r>
            <a:endParaRPr lang="en-US" altLang="zh-CN">
              <a:solidFill>
                <a:srgbClr val="FF0000"/>
              </a:solidFill>
            </a:endParaRPr>
          </a:p>
          <a:p>
            <a:pPr marL="0" indent="0">
              <a:buNone/>
            </a:pPr>
            <a:r>
              <a:rPr lang="en-US" altLang="zh-CN">
                <a:solidFill>
                  <a:srgbClr val="FF0000"/>
                </a:solidFill>
              </a:rPr>
              <a:t>accuracy: 0.865</a:t>
            </a:r>
            <a:endParaRPr lang="en-US" altLang="zh-CN">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新闻主题归类</a:t>
            </a:r>
            <a:endParaRPr lang="zh-CN" altLang="en-US"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导入需要的数据</a:t>
            </a:r>
            <a:endParaRPr lang="zh-CN" altLang="en-US"/>
          </a:p>
        </p:txBody>
      </p:sp>
      <p:sp>
        <p:nvSpPr>
          <p:cNvPr id="3" name="内容占位符 2"/>
          <p:cNvSpPr>
            <a:spLocks noGrp="1"/>
          </p:cNvSpPr>
          <p:nvPr>
            <p:ph idx="1"/>
          </p:nvPr>
        </p:nvSpPr>
        <p:spPr/>
        <p:txBody>
          <a:bodyPr>
            <a:normAutofit fontScale="90000" lnSpcReduction="10000"/>
          </a:bodyPr>
          <a:p>
            <a:pPr>
              <a:lnSpc>
                <a:spcPct val="150000"/>
              </a:lnSpc>
              <a:buFont typeface="Arial" panose="020B0604020202020204" pitchFamily="34" charset="0"/>
              <a:buChar char="•"/>
            </a:pPr>
            <a:r>
              <a:rPr lang="zh-CN" altLang="en-US"/>
              <a:t>Reuters数据集发布在1986年，一系列短新闻及对应话题的数据集，共有</a:t>
            </a:r>
            <a:r>
              <a:rPr lang="en-US" altLang="zh-CN"/>
              <a:t>46</a:t>
            </a:r>
            <a:r>
              <a:rPr lang="zh-CN" altLang="en-US"/>
              <a:t>个话题</a:t>
            </a:r>
            <a:r>
              <a:rPr lang="zh-CN" altLang="en-US"/>
              <a:t>；是文本分类问题最常用的小数据集。和IMDB数据集类似，Reuters数据集也可以通过Keras直接下载。</a:t>
            </a:r>
            <a:r>
              <a:rPr lang="zh-CN" altLang="en-US">
                <a:sym typeface="+mn-ea"/>
              </a:rPr>
              <a:t>有8982条训练集，2246条测试集。和IMDB数据集一样，</a:t>
            </a:r>
            <a:r>
              <a:rPr lang="zh-CN" altLang="en-US">
                <a:sym typeface="+mn-ea"/>
              </a:rPr>
              <a:t>每个样本表示成整数列表。</a:t>
            </a:r>
            <a:endParaRPr lang="zh-CN" altLang="en-US"/>
          </a:p>
          <a:p>
            <a:pPr marL="0" indent="0">
              <a:buNone/>
            </a:pPr>
            <a:r>
              <a:rPr lang="zh-CN" altLang="en-US"/>
              <a:t>from keras.datasets import reuters</a:t>
            </a:r>
            <a:endParaRPr lang="zh-CN" altLang="en-US"/>
          </a:p>
          <a:p>
            <a:pPr marL="0" indent="0">
              <a:buNone/>
            </a:pPr>
            <a:r>
              <a:rPr lang="zh-CN" altLang="en-US"/>
              <a:t>(train_data,train_labels), (test_data, test_labels) = reuters.load_data(num_words=10000)</a:t>
            </a:r>
            <a:endParaRPr lang="zh-CN" altLang="en-US"/>
          </a:p>
          <a:p>
            <a:pPr marL="0" indent="0">
              <a:buNone/>
            </a:pPr>
            <a:r>
              <a:rPr lang="zh-CN" altLang="en-US"/>
              <a:t>&gt;&gt;&gt; train_data[10]</a:t>
            </a:r>
            <a:endParaRPr lang="zh-CN" altLang="en-US"/>
          </a:p>
          <a:p>
            <a:pPr marL="0" indent="0">
              <a:buNone/>
            </a:pPr>
            <a:r>
              <a:rPr lang="zh-CN" altLang="en-US">
                <a:solidFill>
                  <a:srgbClr val="FF0000"/>
                </a:solidFill>
              </a:rPr>
              <a:t>[1, 245, 273, 207, 156, 53, 74, 160, 26, 14, 46, 296, 26, 39, 74, 2979,</a:t>
            </a:r>
            <a:endParaRPr lang="zh-CN" altLang="en-US">
              <a:solidFill>
                <a:srgbClr val="FF0000"/>
              </a:solidFill>
            </a:endParaRPr>
          </a:p>
          <a:p>
            <a:pPr marL="0" indent="0">
              <a:buNone/>
            </a:pPr>
            <a:r>
              <a:rPr lang="zh-CN" altLang="en-US">
                <a:solidFill>
                  <a:srgbClr val="FF0000"/>
                </a:solidFill>
              </a:rPr>
              <a:t>3554, 14, 46, 4689, 4329, 86, 61, 3499, 4795, 14, 61, 451, 4329, 17, 12]</a:t>
            </a:r>
            <a:endParaRPr lang="zh-CN" altLang="en-US">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将整数列表转换成原始英文句子</a:t>
            </a:r>
            <a:endParaRPr lang="zh-CN" altLang="en-US"/>
          </a:p>
        </p:txBody>
      </p:sp>
      <p:sp>
        <p:nvSpPr>
          <p:cNvPr id="3" name="内容占位符 2"/>
          <p:cNvSpPr>
            <a:spLocks noGrp="1"/>
          </p:cNvSpPr>
          <p:nvPr>
            <p:ph idx="1"/>
          </p:nvPr>
        </p:nvSpPr>
        <p:spPr/>
        <p:txBody>
          <a:bodyPr/>
          <a:p>
            <a:pPr marL="0" indent="0">
              <a:buNone/>
            </a:pPr>
            <a:r>
              <a:rPr lang="zh-CN" altLang="en-US"/>
              <a:t>word_index = reuters.get_word_index()# 单词--下标 对应字典</a:t>
            </a:r>
            <a:endParaRPr lang="zh-CN" altLang="en-US"/>
          </a:p>
          <a:p>
            <a:pPr marL="0" indent="0">
              <a:buNone/>
            </a:pPr>
            <a:r>
              <a:rPr lang="zh-CN" altLang="en-US"/>
              <a:t>reverse_word_index = dict([(value, key) for (key, value) in word_index.items()])# 下标-单词对应字典</a:t>
            </a:r>
            <a:endParaRPr lang="zh-CN" altLang="en-US"/>
          </a:p>
          <a:p>
            <a:pPr marL="0" indent="0">
              <a:buNone/>
            </a:pPr>
            <a:r>
              <a:rPr lang="zh-CN" altLang="en-US"/>
              <a:t>decoded_newswire = ' '.join([reverse_word_index.get(i - 3, '?') </a:t>
            </a:r>
            <a:endParaRPr lang="zh-CN" altLang="en-US"/>
          </a:p>
          <a:p>
            <a:pPr marL="0" indent="0">
              <a:buNone/>
            </a:pPr>
            <a:r>
              <a:rPr lang="en-US" altLang="zh-CN"/>
              <a:t>			  </a:t>
            </a:r>
            <a:r>
              <a:rPr lang="zh-CN" altLang="en-US"/>
              <a:t>for i in train_data[0]]) </a:t>
            </a:r>
            <a:endParaRPr lang="zh-CN" altLang="en-US"/>
          </a:p>
          <a:p>
            <a:pPr marL="0" indent="0">
              <a:buNone/>
            </a:pPr>
            <a:r>
              <a:rPr lang="zh-CN" altLang="en-US"/>
              <a:t>#偏移3个：0,1,2保留下标，分别表示：“padding,” “start of sequence,” and “unknown.”</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IMDB</a:t>
            </a:r>
            <a:r>
              <a:rPr lang="zh-CN" altLang="en-US"/>
              <a:t>官网</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167765" y="1095375"/>
            <a:ext cx="6807200" cy="349948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准备数据</a:t>
            </a:r>
            <a:endParaRPr lang="zh-CN" altLang="en-US"/>
          </a:p>
        </p:txBody>
      </p:sp>
      <p:sp>
        <p:nvSpPr>
          <p:cNvPr id="3" name="内容占位符 2"/>
          <p:cNvSpPr>
            <a:spLocks noGrp="1"/>
          </p:cNvSpPr>
          <p:nvPr>
            <p:ph idx="1"/>
          </p:nvPr>
        </p:nvSpPr>
        <p:spPr/>
        <p:txBody>
          <a:bodyPr>
            <a:normAutofit lnSpcReduction="20000"/>
          </a:bodyPr>
          <a:p>
            <a:r>
              <a:rPr lang="zh-CN" altLang="en-US"/>
              <a:t>整数数据向量化，与IMDB数据集处理方法相同。</a:t>
            </a:r>
            <a:endParaRPr lang="zh-CN" altLang="en-US"/>
          </a:p>
          <a:p>
            <a:pPr marL="0" indent="0">
              <a:buNone/>
            </a:pPr>
            <a:r>
              <a:rPr lang="zh-CN" altLang="en-US"/>
              <a:t>import numpy as np</a:t>
            </a:r>
            <a:endParaRPr lang="zh-CN" altLang="en-US"/>
          </a:p>
          <a:p>
            <a:pPr marL="0" indent="0">
              <a:buNone/>
            </a:pPr>
            <a:endParaRPr lang="zh-CN" altLang="en-US"/>
          </a:p>
          <a:p>
            <a:pPr marL="0" indent="0">
              <a:buNone/>
            </a:pPr>
            <a:r>
              <a:rPr lang="zh-CN" altLang="en-US"/>
              <a:t>def vectorize_sequences(sequences, dimension=10000):</a:t>
            </a:r>
            <a:endParaRPr lang="zh-CN" altLang="en-US"/>
          </a:p>
          <a:p>
            <a:pPr marL="0" indent="0">
              <a:buNone/>
            </a:pPr>
            <a:r>
              <a:rPr lang="zh-CN" altLang="en-US"/>
              <a:t>    results = np.zeros((len(sequences), dimension))</a:t>
            </a:r>
            <a:endParaRPr lang="zh-CN" altLang="en-US"/>
          </a:p>
          <a:p>
            <a:pPr marL="0" indent="0">
              <a:buNone/>
            </a:pPr>
            <a:r>
              <a:rPr lang="zh-CN" altLang="en-US"/>
              <a:t>    for i, sequence in enumerate(sequences):</a:t>
            </a:r>
            <a:endParaRPr lang="zh-CN" altLang="en-US"/>
          </a:p>
          <a:p>
            <a:pPr marL="0" indent="0">
              <a:buNone/>
            </a:pPr>
            <a:r>
              <a:rPr lang="zh-CN" altLang="en-US"/>
              <a:t>        results[i, sequence] = 1.</a:t>
            </a:r>
            <a:endParaRPr lang="zh-CN" altLang="en-US"/>
          </a:p>
          <a:p>
            <a:pPr marL="0" indent="0">
              <a:buNone/>
            </a:pPr>
            <a:r>
              <a:rPr lang="zh-CN" altLang="en-US"/>
              <a:t>    return results</a:t>
            </a:r>
            <a:endParaRPr lang="zh-CN" altLang="en-US"/>
          </a:p>
          <a:p>
            <a:pPr marL="0" indent="0">
              <a:buNone/>
            </a:pPr>
            <a:endParaRPr lang="zh-CN" altLang="en-US"/>
          </a:p>
          <a:p>
            <a:pPr marL="0" indent="0">
              <a:buNone/>
            </a:pPr>
            <a:r>
              <a:rPr lang="zh-CN" altLang="en-US"/>
              <a:t>x_train = vectorize_sequences(train_data)</a:t>
            </a:r>
            <a:endParaRPr lang="zh-CN" altLang="en-US"/>
          </a:p>
          <a:p>
            <a:pPr marL="0" indent="0">
              <a:buNone/>
            </a:pPr>
            <a:r>
              <a:rPr lang="zh-CN" altLang="en-US"/>
              <a:t>x_test = vectorize_sequences(test_data)</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标签</a:t>
            </a:r>
            <a:r>
              <a:rPr lang="zh-CN" altLang="en-US"/>
              <a:t>独热化</a:t>
            </a:r>
            <a:endParaRPr lang="zh-CN" altLang="en-US"/>
          </a:p>
        </p:txBody>
      </p:sp>
      <p:sp>
        <p:nvSpPr>
          <p:cNvPr id="3" name="内容占位符 2"/>
          <p:cNvSpPr>
            <a:spLocks noGrp="1"/>
          </p:cNvSpPr>
          <p:nvPr>
            <p:ph idx="1"/>
          </p:nvPr>
        </p:nvSpPr>
        <p:spPr>
          <a:xfrm>
            <a:off x="457200" y="828675"/>
            <a:ext cx="8229600" cy="3846195"/>
          </a:xfrm>
        </p:spPr>
        <p:txBody>
          <a:bodyPr>
            <a:normAutofit fontScale="90000" lnSpcReduction="20000"/>
          </a:bodyPr>
          <a:p>
            <a:endParaRPr lang="zh-CN" altLang="en-US"/>
          </a:p>
          <a:p>
            <a:pPr>
              <a:lnSpc>
                <a:spcPct val="150000"/>
              </a:lnSpc>
              <a:spcBef>
                <a:spcPts val="20"/>
              </a:spcBef>
              <a:spcAft>
                <a:spcPts val="0"/>
              </a:spcAft>
            </a:pPr>
            <a:r>
              <a:rPr lang="zh-CN" altLang="en-US"/>
              <a:t>标签的向量化有两种方法：将标签列表转换成整数张量；使用one-hot编码。One-hot编码方式是类别数据常用的一种数据格式，也称为categorical encoding。</a:t>
            </a:r>
            <a:endParaRPr lang="zh-CN" altLang="en-US"/>
          </a:p>
          <a:p>
            <a:pPr>
              <a:lnSpc>
                <a:spcPct val="105000"/>
              </a:lnSpc>
              <a:spcBef>
                <a:spcPts val="20"/>
              </a:spcBef>
              <a:spcAft>
                <a:spcPts val="0"/>
              </a:spcAft>
            </a:pPr>
            <a:endParaRPr lang="zh-CN" altLang="en-US"/>
          </a:p>
          <a:p>
            <a:pPr marL="0" indent="0">
              <a:buNone/>
            </a:pPr>
            <a:r>
              <a:rPr lang="zh-CN" altLang="en-US"/>
              <a:t>def to_one_hot(labels, dimension=46):# 46个类别</a:t>
            </a:r>
            <a:endParaRPr lang="zh-CN" altLang="en-US"/>
          </a:p>
          <a:p>
            <a:pPr marL="0" indent="0">
              <a:buNone/>
            </a:pPr>
            <a:r>
              <a:rPr lang="zh-CN" altLang="en-US"/>
              <a:t>    results = np.zeros((len(labels), dimension))</a:t>
            </a:r>
            <a:endParaRPr lang="zh-CN" altLang="en-US"/>
          </a:p>
          <a:p>
            <a:pPr marL="0" indent="0">
              <a:buNone/>
            </a:pPr>
            <a:r>
              <a:rPr lang="zh-CN" altLang="en-US"/>
              <a:t>    for i, label in enumerate(labels):</a:t>
            </a:r>
            <a:endParaRPr lang="zh-CN" altLang="en-US"/>
          </a:p>
          <a:p>
            <a:pPr marL="0" indent="0">
              <a:buNone/>
            </a:pPr>
            <a:r>
              <a:rPr lang="zh-CN" altLang="en-US"/>
              <a:t>        results[i, label] = 1.</a:t>
            </a:r>
            <a:endParaRPr lang="zh-CN" altLang="en-US"/>
          </a:p>
          <a:p>
            <a:pPr marL="0" indent="0">
              <a:buNone/>
            </a:pPr>
            <a:r>
              <a:rPr lang="zh-CN" altLang="en-US"/>
              <a:t>    return results</a:t>
            </a:r>
            <a:endParaRPr lang="zh-CN" altLang="en-US"/>
          </a:p>
          <a:p>
            <a:pPr marL="0" indent="0">
              <a:buNone/>
            </a:pPr>
            <a:r>
              <a:rPr lang="zh-CN" altLang="en-US"/>
              <a:t>one_hot_train_labels = to_one_hot(train_labels)</a:t>
            </a:r>
            <a:endParaRPr lang="zh-CN" altLang="en-US"/>
          </a:p>
          <a:p>
            <a:pPr marL="0" indent="0">
              <a:buNone/>
            </a:pPr>
            <a:r>
              <a:rPr lang="zh-CN" altLang="en-US"/>
              <a:t>one_hot_test_labels = to_one_hot(test_labels)</a:t>
            </a:r>
            <a:endParaRPr lang="zh-CN" altLang="en-US"/>
          </a:p>
          <a:p>
            <a:pPr marL="0" indent="0">
              <a:buNone/>
            </a:pP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Keras中亦有一个内置的One-hot编码转换函数：</a:t>
            </a:r>
            <a:endParaRPr lang="zh-CN" altLang="en-US"/>
          </a:p>
        </p:txBody>
      </p:sp>
      <p:sp>
        <p:nvSpPr>
          <p:cNvPr id="3" name="内容占位符 2"/>
          <p:cNvSpPr>
            <a:spLocks noGrp="1"/>
          </p:cNvSpPr>
          <p:nvPr>
            <p:ph idx="1"/>
          </p:nvPr>
        </p:nvSpPr>
        <p:spPr/>
        <p:txBody>
          <a:bodyPr/>
          <a:p>
            <a:pPr marL="0" indent="0">
              <a:buNone/>
            </a:pPr>
            <a:r>
              <a:rPr lang="en-US" altLang="zh-CN"/>
              <a:t>from keras.utils.np_utils import to_categorical</a:t>
            </a:r>
            <a:endParaRPr lang="en-US" altLang="zh-CN"/>
          </a:p>
          <a:p>
            <a:pPr marL="0" indent="0">
              <a:buNone/>
            </a:pPr>
            <a:endParaRPr lang="en-US" altLang="zh-CN"/>
          </a:p>
          <a:p>
            <a:pPr marL="0" indent="0">
              <a:buNone/>
            </a:pPr>
            <a:r>
              <a:rPr lang="en-US" altLang="zh-CN"/>
              <a:t>one_hot_train_labels = to_categorical(train_labels)</a:t>
            </a:r>
            <a:endParaRPr lang="en-US" altLang="zh-CN"/>
          </a:p>
          <a:p>
            <a:pPr marL="0" indent="0">
              <a:buNone/>
            </a:pPr>
            <a:r>
              <a:rPr lang="en-US" altLang="zh-CN"/>
              <a:t>one_hot_test_labels = to_categorical(test_labels)</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模型搭建</a:t>
            </a:r>
            <a:endParaRPr lang="zh-CN" altLang="en-US"/>
          </a:p>
        </p:txBody>
      </p:sp>
      <p:sp>
        <p:nvSpPr>
          <p:cNvPr id="3" name="内容占位符 2"/>
          <p:cNvSpPr>
            <a:spLocks noGrp="1"/>
          </p:cNvSpPr>
          <p:nvPr>
            <p:ph idx="1"/>
          </p:nvPr>
        </p:nvSpPr>
        <p:spPr/>
        <p:txBody>
          <a:bodyPr/>
          <a:p>
            <a:pPr marL="0" indent="0">
              <a:buNone/>
            </a:pPr>
            <a:r>
              <a:rPr lang="zh-CN" altLang="en-US"/>
              <a:t>from keras import models</a:t>
            </a:r>
            <a:endParaRPr lang="zh-CN" altLang="en-US"/>
          </a:p>
          <a:p>
            <a:pPr marL="0" indent="0">
              <a:buNone/>
            </a:pPr>
            <a:r>
              <a:rPr lang="zh-CN" altLang="en-US"/>
              <a:t>from keras import layers</a:t>
            </a:r>
            <a:endParaRPr lang="zh-CN" altLang="en-US"/>
          </a:p>
          <a:p>
            <a:pPr marL="0" indent="0">
              <a:buNone/>
            </a:pPr>
            <a:endParaRPr lang="zh-CN" altLang="en-US"/>
          </a:p>
          <a:p>
            <a:pPr marL="0" indent="0">
              <a:buNone/>
            </a:pPr>
            <a:r>
              <a:rPr lang="zh-CN" altLang="en-US"/>
              <a:t>model = models.Sequential()</a:t>
            </a:r>
            <a:endParaRPr lang="zh-CN" altLang="en-US"/>
          </a:p>
          <a:p>
            <a:pPr marL="0" indent="0">
              <a:buNone/>
            </a:pPr>
            <a:r>
              <a:rPr lang="zh-CN" altLang="en-US"/>
              <a:t>model.add(layers.Dense(64, activation='relu', input_shape=(10000,)))</a:t>
            </a:r>
            <a:endParaRPr lang="zh-CN" altLang="en-US"/>
          </a:p>
          <a:p>
            <a:pPr marL="0" indent="0">
              <a:buNone/>
            </a:pPr>
            <a:r>
              <a:rPr lang="zh-CN" altLang="en-US"/>
              <a:t>model.add(layers.Dense(64, activation='relu'))</a:t>
            </a:r>
            <a:endParaRPr lang="zh-CN" altLang="en-US"/>
          </a:p>
          <a:p>
            <a:pPr marL="0" indent="0">
              <a:buNone/>
            </a:pPr>
            <a:r>
              <a:rPr lang="zh-CN" altLang="en-US"/>
              <a:t>model.add(layers.Dense(46, activation='softmax'))</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网络定义</a:t>
            </a:r>
            <a:endParaRPr lang="zh-CN" altLang="en-US"/>
          </a:p>
        </p:txBody>
      </p:sp>
      <p:sp>
        <p:nvSpPr>
          <p:cNvPr id="3" name="内容占位符 2"/>
          <p:cNvSpPr>
            <a:spLocks noGrp="1"/>
          </p:cNvSpPr>
          <p:nvPr>
            <p:ph idx="1"/>
          </p:nvPr>
        </p:nvSpPr>
        <p:spPr/>
        <p:txBody>
          <a:bodyPr>
            <a:normAutofit/>
          </a:bodyPr>
          <a:p>
            <a:r>
              <a:rPr lang="zh-CN" altLang="en-US"/>
              <a:t>关于这个网络架构有两点需要注意：</a:t>
            </a:r>
            <a:endParaRPr lang="zh-CN" altLang="en-US"/>
          </a:p>
          <a:p>
            <a:pPr lvl="1"/>
            <a:r>
              <a:rPr lang="zh-CN" altLang="en-US"/>
              <a:t> 最后一层网络神经元数目为46.意味着每个输入样本最终变成46维的向量。输出向量的每个数表示不同的类别。</a:t>
            </a:r>
            <a:endParaRPr lang="zh-CN" altLang="en-US"/>
          </a:p>
          <a:p>
            <a:pPr lvl="1"/>
            <a:r>
              <a:rPr lang="zh-CN" altLang="en-US"/>
              <a:t>最后一层网络使用softmax激活函数–网络会输出一个46类的概率分布。每个输入最终都会产生一个46维的向量，每个数表示属于该类别的概率，46个数加起来等于1。</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模型编译</a:t>
            </a:r>
            <a:endParaRPr lang="zh-CN" altLang="en-US"/>
          </a:p>
        </p:txBody>
      </p:sp>
      <p:sp>
        <p:nvSpPr>
          <p:cNvPr id="3" name="内容占位符 2"/>
          <p:cNvSpPr>
            <a:spLocks noGrp="1"/>
          </p:cNvSpPr>
          <p:nvPr>
            <p:ph idx="1"/>
          </p:nvPr>
        </p:nvSpPr>
        <p:spPr/>
        <p:txBody>
          <a:bodyPr/>
          <a:p>
            <a:pPr marL="0" indent="0">
              <a:buNone/>
            </a:pPr>
            <a:r>
              <a:rPr lang="zh-CN" altLang="en-US"/>
              <a:t>model.compile(optimizer='rmsprop',loss='categorical_crossentrop</a:t>
            </a:r>
            <a:r>
              <a:rPr lang="en-US" altLang="zh-CN"/>
              <a:t>		 </a:t>
            </a:r>
            <a:r>
              <a:rPr lang="zh-CN" altLang="en-US"/>
              <a:t>y', metrics=['accuracy'])</a:t>
            </a:r>
            <a:endParaRPr lang="zh-CN" altLang="en-US"/>
          </a:p>
          <a:p>
            <a:pPr marL="0" indent="0">
              <a:buNone/>
            </a:pPr>
            <a:endParaRPr lang="zh-CN" altLang="en-US"/>
          </a:p>
          <a:p>
            <a:r>
              <a:rPr lang="zh-CN" altLang="en-US">
                <a:sym typeface="+mn-ea"/>
              </a:rPr>
              <a:t>最好的损失函数为categorical_crossentropy—衡量两个概率分布之间的距离：网络的输出向量和标签的真实分布向量。通过最小化两个分布之间的距离，训练网络模型，使得输出向量尽可能与真实分布相似。</a:t>
            </a:r>
            <a:endParaRPr lang="zh-CN" altLang="en-US">
              <a:sym typeface="+mn-ea"/>
            </a:endParaRPr>
          </a:p>
          <a:p>
            <a:endParaRPr lang="zh-CN" altLang="en-US"/>
          </a:p>
          <a:p>
            <a:r>
              <a:rPr lang="zh-CN" altLang="en-US">
                <a:sym typeface="+mn-ea"/>
              </a:rPr>
              <a:t>rmsprop也讲过多次了，工业界大范围使用的优化器</a:t>
            </a:r>
            <a:endParaRPr lang="zh-CN" altLang="en-US">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模型验证</a:t>
            </a:r>
            <a:r>
              <a:rPr lang="en-US" altLang="zh-CN"/>
              <a:t>	</a:t>
            </a:r>
            <a:endParaRPr lang="en-US" altLang="zh-CN"/>
          </a:p>
        </p:txBody>
      </p:sp>
      <p:sp>
        <p:nvSpPr>
          <p:cNvPr id="3" name="内容占位符 2"/>
          <p:cNvSpPr>
            <a:spLocks noGrp="1"/>
          </p:cNvSpPr>
          <p:nvPr>
            <p:ph idx="1"/>
          </p:nvPr>
        </p:nvSpPr>
        <p:spPr/>
        <p:txBody>
          <a:bodyPr>
            <a:normAutofit lnSpcReduction="10000"/>
          </a:bodyPr>
          <a:p>
            <a:r>
              <a:rPr lang="zh-CN" altLang="en-US"/>
              <a:t>在训练数据中分出1000条样本做为验证集。</a:t>
            </a:r>
            <a:endParaRPr lang="zh-CN" altLang="en-US"/>
          </a:p>
          <a:p>
            <a:pPr marL="0" indent="0">
              <a:buNone/>
            </a:pPr>
            <a:r>
              <a:rPr lang="zh-CN" altLang="en-US"/>
              <a:t>x_val = x_train[:1000]</a:t>
            </a:r>
            <a:endParaRPr lang="zh-CN" altLang="en-US"/>
          </a:p>
          <a:p>
            <a:pPr marL="0" indent="0">
              <a:buNone/>
            </a:pPr>
            <a:r>
              <a:rPr lang="zh-CN" altLang="en-US"/>
              <a:t>partial_x_train = x_train[1000:]</a:t>
            </a:r>
            <a:endParaRPr lang="zh-CN" altLang="en-US"/>
          </a:p>
          <a:p>
            <a:pPr marL="0" indent="0">
              <a:buNone/>
            </a:pPr>
            <a:r>
              <a:rPr lang="zh-CN" altLang="en-US"/>
              <a:t>y_val = one_hot_train_labels[:1000]</a:t>
            </a:r>
            <a:endParaRPr lang="zh-CN" altLang="en-US"/>
          </a:p>
          <a:p>
            <a:pPr marL="0" indent="0">
              <a:buNone/>
            </a:pPr>
            <a:r>
              <a:rPr lang="zh-CN" altLang="en-US"/>
              <a:t>partial_y_train = one_hot_train_labels[1000:]</a:t>
            </a:r>
            <a:endParaRPr lang="zh-CN" altLang="en-US"/>
          </a:p>
          <a:p>
            <a:pPr marL="0" indent="0">
              <a:buNone/>
            </a:pPr>
            <a:endParaRPr lang="zh-CN" altLang="en-US"/>
          </a:p>
          <a:p>
            <a:pPr>
              <a:buFont typeface="Arial" panose="020B0604020202020204" pitchFamily="34" charset="0"/>
              <a:buChar char="•"/>
            </a:pPr>
            <a:r>
              <a:rPr lang="zh-CN" altLang="en-US"/>
              <a:t>训练20个epochs</a:t>
            </a:r>
            <a:endParaRPr lang="zh-CN" altLang="en-US"/>
          </a:p>
          <a:p>
            <a:pPr marL="0" indent="0">
              <a:buFont typeface="Arial" panose="020B0604020202020204" pitchFamily="34" charset="0"/>
              <a:buNone/>
            </a:pPr>
            <a:r>
              <a:rPr lang="zh-CN" altLang="en-US"/>
              <a:t>history = model.fit(partial_x_train,partial_y_train,epochs=20,batch_size=512,validation_data=(x_val, y_val))</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评估及预测</a:t>
            </a:r>
            <a:endParaRPr lang="zh-CN" altLang="en-US"/>
          </a:p>
        </p:txBody>
      </p:sp>
      <p:sp>
        <p:nvSpPr>
          <p:cNvPr id="3" name="内容占位符 2"/>
          <p:cNvSpPr>
            <a:spLocks noGrp="1"/>
          </p:cNvSpPr>
          <p:nvPr>
            <p:ph idx="1"/>
          </p:nvPr>
        </p:nvSpPr>
        <p:spPr/>
        <p:txBody>
          <a:bodyPr/>
          <a:p>
            <a:r>
              <a:rPr lang="zh-CN" altLang="en-US"/>
              <a:t>results = model.evaluate(x_test, one_hot_test_labels)</a:t>
            </a:r>
            <a:endParaRPr lang="zh-CN" altLang="en-US"/>
          </a:p>
          <a:p>
            <a:r>
              <a:rPr lang="zh-CN" altLang="en-US"/>
              <a:t>绘制训练损失和验证损失</a:t>
            </a:r>
            <a:endParaRPr lang="zh-CN" altLang="en-US"/>
          </a:p>
          <a:p>
            <a:pPr marL="0" indent="0">
              <a:buNone/>
            </a:pPr>
            <a:r>
              <a:rPr lang="en-US" altLang="zh-CN"/>
              <a:t>loss = history.history['loss']</a:t>
            </a:r>
            <a:endParaRPr lang="en-US" altLang="zh-CN"/>
          </a:p>
          <a:p>
            <a:pPr marL="0" indent="0">
              <a:buNone/>
            </a:pPr>
            <a:r>
              <a:rPr lang="en-US" altLang="zh-CN"/>
              <a:t>val_loss = history.history['val_loss']</a:t>
            </a:r>
            <a:endParaRPr lang="en-US" altLang="zh-CN"/>
          </a:p>
          <a:p>
            <a:pPr marL="0" indent="0">
              <a:buNone/>
            </a:pPr>
            <a:r>
              <a:rPr lang="en-US" altLang="zh-CN"/>
              <a:t>plt.clf()#</a:t>
            </a:r>
            <a:r>
              <a:rPr lang="zh-CN" altLang="en-US"/>
              <a:t>清空图像</a:t>
            </a:r>
            <a:endParaRPr lang="zh-CN" altLang="en-US"/>
          </a:p>
          <a:p>
            <a:r>
              <a:rPr lang="en-US" altLang="zh-CN"/>
              <a:t>预测新数据</a:t>
            </a:r>
            <a:r>
              <a:rPr lang="zh-CN" altLang="en-US"/>
              <a:t>（使用predict函数，产生一个46维的概率分布。在测试数据上进行预测，在预测结果中概率最大的类别就是预测类）</a:t>
            </a:r>
            <a:endParaRPr lang="zh-CN" altLang="en-US"/>
          </a:p>
          <a:p>
            <a:pPr marL="0" indent="0">
              <a:buNone/>
            </a:pPr>
            <a:r>
              <a:rPr lang="zh-CN" altLang="en-US"/>
              <a:t>predictions = model.predict(x_test)</a:t>
            </a:r>
            <a:endParaRPr lang="zh-CN" altLang="en-US"/>
          </a:p>
          <a:p>
            <a:pPr marL="0" indent="0">
              <a:buNone/>
            </a:pPr>
            <a:r>
              <a:rPr lang="zh-CN" altLang="en-US"/>
              <a:t>np.argmax(predictions[0])#第一条新闻的预测类 4</a:t>
            </a:r>
            <a:endParaRPr lang="zh-CN" altLang="en-US"/>
          </a:p>
          <a:p>
            <a:pPr marL="0" indent="0">
              <a:buNone/>
            </a:pP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normAutofit fontScale="90000"/>
          </a:bodyPr>
          <a:p>
            <a:r>
              <a:rPr lang="zh-CN" altLang="en-US"/>
              <a:t>N分类问题，网络最后Dense层神经元数目为N；</a:t>
            </a:r>
            <a:endParaRPr lang="zh-CN" altLang="en-US"/>
          </a:p>
          <a:p>
            <a:r>
              <a:rPr lang="zh-CN" altLang="en-US"/>
              <a:t>单标签多分类问题中，最后一层的激活函数为softmax，产生一个包含N类的概率分布；</a:t>
            </a:r>
            <a:endParaRPr lang="zh-CN" altLang="en-US"/>
          </a:p>
          <a:p>
            <a:r>
              <a:rPr lang="zh-CN" altLang="en-US"/>
              <a:t>categorical crossentropy是处理单标签多分类问题最常用的损失函数；</a:t>
            </a:r>
            <a:endParaRPr lang="zh-CN" altLang="en-US"/>
          </a:p>
          <a:p>
            <a:r>
              <a:rPr lang="zh-CN" altLang="en-US"/>
              <a:t>在多分类问题中有两种标签处理方式：</a:t>
            </a:r>
            <a:endParaRPr lang="zh-CN" altLang="en-US"/>
          </a:p>
          <a:p>
            <a:r>
              <a:rPr lang="zh-CN" altLang="en-US"/>
              <a:t>使用categorical encoding(one-hot)编码，将标签one-hot化，同时使用categorical_crossentropy作为损失函数；</a:t>
            </a:r>
            <a:endParaRPr lang="zh-CN" altLang="en-US"/>
          </a:p>
          <a:p>
            <a:r>
              <a:rPr lang="zh-CN" altLang="en-US"/>
              <a:t>编码成整数向量，使用sparse_categorical_crossentropy作为损失函数；</a:t>
            </a:r>
            <a:endParaRPr lang="zh-CN" altLang="en-US"/>
          </a:p>
          <a:p>
            <a:r>
              <a:rPr lang="zh-CN" altLang="en-US"/>
              <a:t>如果分类数目过大，应该避免网络中间层数目过小(比分类数目小–信息压缩)，产生信息瓶颈。</a:t>
            </a:r>
            <a:endParaRPr lang="zh-CN" altLang="en-US"/>
          </a:p>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自然语言处理</a:t>
            </a:r>
            <a:endParaRPr lang="en-US" altLang="zh-CN" sz="3400" b="1" dirty="0">
              <a:solidFill>
                <a:srgbClr val="1B4367"/>
              </a:solidFill>
              <a:cs typeface="+mn-ea"/>
              <a:sym typeface="+mn-lt"/>
            </a:endParaRPr>
          </a:p>
        </p:txBody>
      </p:sp>
      <p:sp>
        <p:nvSpPr>
          <p:cNvPr id="95"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03</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导入所需模块及数据</a:t>
            </a:r>
            <a:endParaRPr lang="zh-CN" altLang="en-US"/>
          </a:p>
        </p:txBody>
      </p:sp>
      <p:sp>
        <p:nvSpPr>
          <p:cNvPr id="3" name="内容占位符 2"/>
          <p:cNvSpPr>
            <a:spLocks noGrp="1"/>
          </p:cNvSpPr>
          <p:nvPr>
            <p:ph idx="1"/>
          </p:nvPr>
        </p:nvSpPr>
        <p:spPr/>
        <p:txBody>
          <a:bodyPr>
            <a:normAutofit lnSpcReduction="10000"/>
          </a:bodyPr>
          <a:p>
            <a:pPr marL="0" indent="0">
              <a:buNone/>
            </a:pPr>
            <a:endParaRPr lang="zh-CN" altLang="en-US"/>
          </a:p>
          <a:p>
            <a:pPr marL="0" indent="0">
              <a:buNone/>
            </a:pPr>
            <a:r>
              <a:rPr lang="zh-CN" altLang="en-US"/>
              <a:t>import tensorflow as tf</a:t>
            </a:r>
            <a:endParaRPr lang="zh-CN" altLang="en-US"/>
          </a:p>
          <a:p>
            <a:pPr marL="0" indent="0">
              <a:buNone/>
            </a:pPr>
            <a:r>
              <a:rPr lang="zh-CN" altLang="en-US"/>
              <a:t>from tensorflow import keras</a:t>
            </a:r>
            <a:endParaRPr lang="zh-CN" altLang="en-US"/>
          </a:p>
          <a:p>
            <a:pPr marL="0" indent="0">
              <a:buNone/>
            </a:pPr>
            <a:r>
              <a:rPr lang="zh-CN" altLang="en-US"/>
              <a:t>import numpy as np</a:t>
            </a:r>
            <a:endParaRPr lang="zh-CN" altLang="en-US"/>
          </a:p>
          <a:p>
            <a:pPr marL="0" indent="0">
              <a:buNone/>
            </a:pPr>
            <a:r>
              <a:rPr lang="zh-CN" altLang="en-US"/>
              <a:t>imdb = keras.datasets.imdb</a:t>
            </a:r>
            <a:endParaRPr lang="zh-CN" altLang="en-US"/>
          </a:p>
          <a:p>
            <a:pPr marL="0" indent="0">
              <a:buNone/>
            </a:pPr>
            <a:r>
              <a:rPr lang="zh-CN" altLang="en-US"/>
              <a:t>(train_data, train_labels), (test_data, test_labels) = imdb.load_data(num_words=10000)</a:t>
            </a:r>
            <a:endParaRPr lang="zh-CN" altLang="en-US"/>
          </a:p>
          <a:p>
            <a:pPr marL="0" indent="0">
              <a:buNone/>
            </a:pPr>
            <a:endParaRPr lang="zh-CN" altLang="en-US"/>
          </a:p>
          <a:p>
            <a:pPr marL="0" indent="0">
              <a:buNone/>
            </a:pPr>
            <a:r>
              <a:rPr lang="zh-CN" altLang="en-US"/>
              <a:t>参数 num_words=10000 保留了训练数据中最常出现的 10,000 个单词。为了保持数据规模的可管理性，低频词将被丢弃。</a:t>
            </a:r>
            <a:endParaRPr lang="zh-CN" altLang="en-US"/>
          </a:p>
          <a:p>
            <a:pPr marL="0" indent="0">
              <a:buNone/>
            </a:pP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word2vec</a:t>
            </a:r>
            <a:r>
              <a:rPr lang="zh-CN" altLang="en-US"/>
              <a:t>，</a:t>
            </a:r>
            <a:r>
              <a:rPr lang="en-US" altLang="zh-CN"/>
              <a:t>tf-idf</a:t>
            </a:r>
            <a:r>
              <a:rPr lang="zh-CN" altLang="en-US"/>
              <a:t>等实现原理及案例</a:t>
            </a:r>
            <a:endParaRPr lang="zh-CN" altLang="en-US"/>
          </a:p>
        </p:txBody>
      </p:sp>
      <p:sp>
        <p:nvSpPr>
          <p:cNvPr id="3" name="内容占位符 2"/>
          <p:cNvSpPr>
            <a:spLocks noGrp="1"/>
          </p:cNvSpPr>
          <p:nvPr>
            <p:ph idx="1"/>
          </p:nvPr>
        </p:nvSpPr>
        <p:spPr/>
        <p:txBody>
          <a:bodyPr/>
          <a:p>
            <a:r>
              <a:rPr lang="zh-CN" altLang="en-US"/>
              <a:t>见下一个</a:t>
            </a:r>
            <a:r>
              <a:rPr lang="en-US" altLang="zh-CN"/>
              <a:t>PPT</a:t>
            </a:r>
            <a:endParaRPr lang="en-US" altLang="zh-CN"/>
          </a:p>
          <a:p>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探索一下数据组织形式</a:t>
            </a:r>
            <a:endParaRPr lang="zh-CN" altLang="en-US"/>
          </a:p>
        </p:txBody>
      </p:sp>
      <p:sp>
        <p:nvSpPr>
          <p:cNvPr id="3" name="内容占位符 2"/>
          <p:cNvSpPr>
            <a:spLocks noGrp="1"/>
          </p:cNvSpPr>
          <p:nvPr>
            <p:ph idx="1"/>
          </p:nvPr>
        </p:nvSpPr>
        <p:spPr/>
        <p:txBody>
          <a:bodyPr>
            <a:normAutofit/>
          </a:bodyPr>
          <a:p>
            <a:pPr marL="0" indent="0">
              <a:buNone/>
            </a:pPr>
            <a:r>
              <a:rPr lang="zh-CN" altLang="en-US"/>
              <a:t>print("Training entries: {}, labels: {}".format(len(train_data), len(train_labels)))</a:t>
            </a:r>
            <a:endParaRPr lang="zh-CN" altLang="en-US"/>
          </a:p>
          <a:p>
            <a:pPr marL="0" indent="0">
              <a:buNone/>
            </a:pPr>
            <a:r>
              <a:rPr lang="zh-CN" altLang="en-US"/>
              <a:t>输出：</a:t>
            </a:r>
            <a:endParaRPr lang="zh-CN" altLang="en-US"/>
          </a:p>
          <a:p>
            <a:pPr marL="0" indent="0">
              <a:buNone/>
            </a:pPr>
            <a:endParaRPr lang="zh-CN" altLang="en-US"/>
          </a:p>
          <a:p>
            <a:pPr marL="0" indent="0">
              <a:buNone/>
            </a:pPr>
            <a:endParaRPr lang="zh-CN" altLang="en-US"/>
          </a:p>
          <a:p>
            <a:pPr marL="0" indent="0">
              <a:buNone/>
            </a:pPr>
            <a:r>
              <a:rPr lang="zh-CN" altLang="en-US"/>
              <a:t>print(train_data[0])</a:t>
            </a:r>
            <a:endParaRPr lang="zh-CN" altLang="en-US"/>
          </a:p>
          <a:p>
            <a:pPr marL="0" indent="0">
              <a:buNone/>
            </a:pPr>
            <a:r>
              <a:rPr lang="zh-CN" altLang="en-US"/>
              <a:t>输出：</a:t>
            </a:r>
            <a:endParaRPr lang="zh-CN" altLang="en-US"/>
          </a:p>
          <a:p>
            <a:pPr marL="0" indent="0">
              <a:buNone/>
            </a:pPr>
            <a:r>
              <a:rPr lang="zh-CN" altLang="en-US"/>
              <a:t>[1, 14, 22, 16, 43, 530, 973,。。。。， 178, 32]</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029335" y="2287270"/>
            <a:ext cx="3453130" cy="438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电影评论可能具有不同的长度。以下代码显示了第一条和第二条评论的中单词数量。由于神经网络的输入必须是统一的长度，我们稍后需要解决这个问题。</a:t>
            </a:r>
            <a:endParaRPr lang="zh-CN" altLang="en-US"/>
          </a:p>
          <a:p>
            <a:pPr marL="0" indent="0">
              <a:buNone/>
            </a:pPr>
            <a:r>
              <a:rPr lang="en-US" altLang="zh-CN"/>
              <a:t>print(len(train_data[0]), len(train_data[1]))</a:t>
            </a:r>
            <a:endParaRPr lang="en-US" altLang="zh-CN"/>
          </a:p>
          <a:p>
            <a:pPr marL="0" indent="0">
              <a:buNone/>
            </a:pPr>
            <a:r>
              <a:rPr lang="zh-CN" altLang="en-US"/>
              <a:t>输出：</a:t>
            </a:r>
            <a:endParaRPr lang="zh-CN" altLang="en-US"/>
          </a:p>
          <a:p>
            <a:pPr marL="0" indent="0">
              <a:buNone/>
            </a:pPr>
            <a:endParaRPr lang="zh-CN" altLang="en-US"/>
          </a:p>
        </p:txBody>
      </p:sp>
      <p:pic>
        <p:nvPicPr>
          <p:cNvPr id="4" name="图片 3"/>
          <p:cNvPicPr>
            <a:picLocks noChangeAspect="1"/>
          </p:cNvPicPr>
          <p:nvPr/>
        </p:nvPicPr>
        <p:blipFill>
          <a:blip r:embed="rId1"/>
          <a:stretch>
            <a:fillRect/>
          </a:stretch>
        </p:blipFill>
        <p:spPr>
          <a:xfrm>
            <a:off x="1134110" y="2897505"/>
            <a:ext cx="1019175" cy="400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将整数转换回单词</a:t>
            </a:r>
            <a:endParaRPr lang="zh-CN" altLang="en-US"/>
          </a:p>
        </p:txBody>
      </p:sp>
      <p:sp>
        <p:nvSpPr>
          <p:cNvPr id="3" name="内容占位符 2"/>
          <p:cNvSpPr>
            <a:spLocks noGrp="1"/>
          </p:cNvSpPr>
          <p:nvPr>
            <p:ph idx="1"/>
          </p:nvPr>
        </p:nvSpPr>
        <p:spPr/>
        <p:txBody>
          <a:bodyPr/>
          <a:p>
            <a:r>
              <a:rPr lang="zh-CN" altLang="en-US"/>
              <a:t>这里我们将创建一个辅助函数来查询一个包含了整数到字符串映射的字典对象：</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07770" y="1818005"/>
            <a:ext cx="6615430" cy="2776855"/>
          </a:xfrm>
          <a:prstGeom prst="rect">
            <a:avLst/>
          </a:prstGeom>
        </p:spPr>
      </p:pic>
    </p:spTree>
  </p:cSld>
  <p:clrMapOvr>
    <a:masterClrMapping/>
  </p:clrMapOvr>
</p:sld>
</file>

<file path=ppt/tags/tag1.xml><?xml version="1.0" encoding="utf-8"?>
<p:tagLst xmlns:p="http://schemas.openxmlformats.org/presentationml/2006/main">
  <p:tag name="REFSHAPE" val="539154844"/>
  <p:tag name="KSO_WM_UNIT_PLACING_PICTURE_USER_VIEWPORT" val="{&quot;height&quot;:5511,&quot;width&quot;:10720}"/>
</p:tagLst>
</file>

<file path=ppt/tags/tag2.xml><?xml version="1.0" encoding="utf-8"?>
<p:tagLst xmlns:p="http://schemas.openxmlformats.org/presentationml/2006/main">
  <p:tag name="REFSHAPE" val="1071756276"/>
  <p:tag name="KSO_WM_UNIT_PLACING_PICTURE_USER_VIEWPORT" val="{&quot;height&quot;:4373,&quot;width&quot;:10418}"/>
</p:tagLst>
</file>

<file path=ppt/tags/tag3.xml><?xml version="1.0" encoding="utf-8"?>
<p:tagLst xmlns:p="http://schemas.openxmlformats.org/presentationml/2006/main">
  <p:tag name="REFSHAPE" val="325612508"/>
  <p:tag name="KSO_WM_UNIT_PLACING_PICTURE_USER_VIEWPORT" val="{&quot;height&quot;:4223,&quot;width&quot;:6728}"/>
</p:tagLst>
</file>

<file path=ppt/tags/tag4.xml><?xml version="1.0" encoding="utf-8"?>
<p:tagLst xmlns:p="http://schemas.openxmlformats.org/presentationml/2006/main">
  <p:tag name="REFSHAPE" val="315076292"/>
  <p:tag name="KSO_WM_UNIT_PLACING_PICTURE_USER_VIEWPORT" val="{&quot;height&quot;:5511,&quot;width&quot;:7863}"/>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15393</Words>
  <Application>WPS 演示</Application>
  <PresentationFormat>全屏显示(16:9)</PresentationFormat>
  <Paragraphs>508</Paragraphs>
  <Slides>60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宋体</vt:lpstr>
      <vt:lpstr>Wingdings</vt:lpstr>
      <vt:lpstr>微软雅黑</vt:lpstr>
      <vt:lpstr>Calibri</vt:lpstr>
      <vt:lpstr>Arial Unicode MS</vt:lpstr>
      <vt:lpstr>Wingdings</vt:lpstr>
      <vt:lpstr>2_Office 主题</vt:lpstr>
      <vt:lpstr>PowerPoint 演示文稿</vt:lpstr>
      <vt:lpstr>PowerPoint 演示文稿</vt:lpstr>
      <vt:lpstr>PowerPoint 演示文稿</vt:lpstr>
      <vt:lpstr>数据来源</vt:lpstr>
      <vt:lpstr>IMDB官网</vt:lpstr>
      <vt:lpstr>导入所需模块及数据</vt:lpstr>
      <vt:lpstr>探索一下数据组织形式</vt:lpstr>
      <vt:lpstr>PowerPoint 演示文稿</vt:lpstr>
      <vt:lpstr>将整数转换回单词</vt:lpstr>
      <vt:lpstr>查看评论内容</vt:lpstr>
      <vt:lpstr>准备数据</vt:lpstr>
      <vt:lpstr>使用 pad_sequences 函数来使长度标准化：</vt:lpstr>
      <vt:lpstr>现在让我们看下样本的长度：</vt:lpstr>
      <vt:lpstr>构建模型</vt:lpstr>
      <vt:lpstr>查看模型</vt:lpstr>
      <vt:lpstr>查看模型</vt:lpstr>
      <vt:lpstr>PowerPoint 演示文稿</vt:lpstr>
      <vt:lpstr>隐层单元</vt:lpstr>
      <vt:lpstr>损失函数与优化器</vt:lpstr>
      <vt:lpstr>编译模型</vt:lpstr>
      <vt:lpstr>PowerPoint 演示文稿</vt:lpstr>
      <vt:lpstr>创建一个验证集</vt:lpstr>
      <vt:lpstr>训练模型</vt:lpstr>
      <vt:lpstr>评估模型</vt:lpstr>
      <vt:lpstr>PowerPoint 演示文稿</vt:lpstr>
      <vt:lpstr>创建一个accuracy和loss随时间变化的图表</vt:lpstr>
      <vt:lpstr>PowerPoint 演示文稿</vt:lpstr>
      <vt:lpstr>PowerPoint 演示文稿</vt:lpstr>
      <vt:lpstr>训练集和验证集精度比较</vt:lpstr>
      <vt:lpstr>说明</vt:lpstr>
      <vt:lpstr>PowerPoint 演示文稿</vt:lpstr>
      <vt:lpstr>导入对应的库</vt:lpstr>
      <vt:lpstr>下载 IMDB 数据集</vt:lpstr>
      <vt:lpstr>探索数据</vt:lpstr>
      <vt:lpstr>构建模型</vt:lpstr>
      <vt:lpstr>PowerPoint 演示文稿</vt:lpstr>
      <vt:lpstr>PowerPoint 演示文稿</vt:lpstr>
      <vt:lpstr>PowerPoint 演示文稿</vt:lpstr>
      <vt:lpstr>PowerPoint 演示文稿</vt:lpstr>
      <vt:lpstr>构建完整模型：</vt:lpstr>
      <vt:lpstr>PowerPoint 演示文稿</vt:lpstr>
      <vt:lpstr>PowerPoint 演示文稿</vt:lpstr>
      <vt:lpstr>PowerPoint 演示文稿</vt:lpstr>
      <vt:lpstr>损失函数与优化器</vt:lpstr>
      <vt:lpstr>训练模型</vt:lpstr>
      <vt:lpstr>评估模型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张开源</cp:lastModifiedBy>
  <cp:revision>104</cp:revision>
  <dcterms:created xsi:type="dcterms:W3CDTF">2016-05-20T12:59:00Z</dcterms:created>
  <dcterms:modified xsi:type="dcterms:W3CDTF">2020-01-24T02:43:29Z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