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4"/>
  </p:handoutMasterIdLst>
  <p:sldIdLst>
    <p:sldId id="256" r:id="rId3"/>
    <p:sldId id="259" r:id="rId5"/>
    <p:sldId id="283" r:id="rId6"/>
    <p:sldId id="304" r:id="rId7"/>
    <p:sldId id="317" r:id="rId8"/>
    <p:sldId id="305" r:id="rId9"/>
    <p:sldId id="318" r:id="rId10"/>
    <p:sldId id="306" r:id="rId11"/>
    <p:sldId id="319" r:id="rId12"/>
    <p:sldId id="307" r:id="rId13"/>
    <p:sldId id="308" r:id="rId14"/>
    <p:sldId id="309" r:id="rId15"/>
    <p:sldId id="320" r:id="rId16"/>
    <p:sldId id="310" r:id="rId17"/>
    <p:sldId id="311" r:id="rId18"/>
    <p:sldId id="312" r:id="rId19"/>
    <p:sldId id="321" r:id="rId20"/>
    <p:sldId id="313" r:id="rId21"/>
    <p:sldId id="322" r:id="rId22"/>
    <p:sldId id="314" r:id="rId23"/>
    <p:sldId id="323" r:id="rId24"/>
    <p:sldId id="316" r:id="rId25"/>
    <p:sldId id="339" r:id="rId26"/>
    <p:sldId id="350" r:id="rId27"/>
    <p:sldId id="343" r:id="rId28"/>
    <p:sldId id="351" r:id="rId29"/>
    <p:sldId id="340" r:id="rId30"/>
    <p:sldId id="341" r:id="rId31"/>
    <p:sldId id="342" r:id="rId32"/>
    <p:sldId id="344" r:id="rId33"/>
    <p:sldId id="353" r:id="rId34"/>
    <p:sldId id="345" r:id="rId35"/>
    <p:sldId id="352" r:id="rId36"/>
    <p:sldId id="355" r:id="rId37"/>
    <p:sldId id="354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24" r:id="rId49"/>
    <p:sldId id="326" r:id="rId50"/>
    <p:sldId id="315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5" r:id="rId61"/>
    <p:sldId id="386" r:id="rId62"/>
    <p:sldId id="384" r:id="rId6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a4WaRBuGv310DfR4bd7kYw==" hashData="YXx9Vu8agzzCDRpAQaq52Ayd2XY="/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郝芳" initials="郝" lastIdx="9" clrIdx="0"/>
  <p:cmAuthor id="1" name="hf" initials="h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4"/>
    <a:srgbClr val="1B4367"/>
    <a:srgbClr val="1D4865"/>
    <a:srgbClr val="1D4971"/>
    <a:srgbClr val="51B3CD"/>
    <a:srgbClr val="83C2DB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83578" autoAdjust="0"/>
  </p:normalViewPr>
  <p:slideViewPr>
    <p:cSldViewPr snapToGrid="0">
      <p:cViewPr varScale="1">
        <p:scale>
          <a:sx n="126" d="100"/>
          <a:sy n="126" d="100"/>
        </p:scale>
        <p:origin x="1272" y="108"/>
      </p:cViewPr>
      <p:guideLst>
        <p:guide orient="horz" pos="16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commentAuthors" Target="commentAuthors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最新版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52" y="262083"/>
            <a:ext cx="1846216" cy="2292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7999"/>
            <a:ext cx="8229600" cy="514513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5153"/>
            <a:ext cx="8229600" cy="3499470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52" y="269966"/>
            <a:ext cx="1846216" cy="2292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52" y="269966"/>
            <a:ext cx="1846216" cy="2292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52" y="269966"/>
            <a:ext cx="1846216" cy="2292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52" y="269966"/>
            <a:ext cx="1846216" cy="2292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52" y="262083"/>
            <a:ext cx="1846216" cy="2292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9"/>
          <p:cNvSpPr>
            <a:spLocks noChangeShapeType="1"/>
          </p:cNvSpPr>
          <p:nvPr/>
        </p:nvSpPr>
        <p:spPr bwMode="auto">
          <a:xfrm>
            <a:off x="0" y="4768454"/>
            <a:ext cx="9144000" cy="5357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13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383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tags" Target="../tags/tag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tags" Target="../tags/tag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jpeg"/><Relationship Id="rId1" Type="http://schemas.openxmlformats.org/officeDocument/2006/relationships/image" Target="../media/image4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[</a:t>
            </a:r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深度学习入门课</a:t>
            </a:r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]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166878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老师：张开元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一堆头衔就不放了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一堆项目经验也不放了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一个摩羯座男孩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喜欢读书、运动、旅行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曾骑行过川藏线、环过海南岛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4509" y="2280748"/>
            <a:ext cx="5358765" cy="2923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[COURSE SEVEN]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58668" y="2626926"/>
            <a:ext cx="3336584" cy="305406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课程：开元老师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图像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识别大课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49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49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建立模型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model = keras.Sequential([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keras.layers.Flatten(input_shape=(28, 28)),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keras.layers.Dense(128, activation='relu'),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keras.layers.Dense(10, activation='softmax')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])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编译及训练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model.compile(optimizer='adam',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loss='sparse_categorical_crossentropy',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metrics=['accuracy'])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model.fit(train_images, train_labels, epochs=10)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评估模型及预测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test_loss, test_acc = model.evaluate(test_images,  test_labels, verbose=2)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print('\nTest accuracy:', test_acc)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predictions = model.predict(test_images)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print(predictions[0])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print(np.argmax(predictions[0]))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print(test_labels[0])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25" y="791845"/>
            <a:ext cx="8547100" cy="442404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000" b="1"/>
              <a:t>Train on 60000 samples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Epoch 1/10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60000/60000 [==============================] - 4s 65us/sample - loss: 0.4962 - accuracy: 0.8259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Epoch 2/10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60000/60000 [==============================] - 3s 57us/sample - loss: 0.3712 - accuracy: 0.8660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Epoch 3/10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60000/60000 [==============================] - 3s 57us/sample - loss: 0.3325 - accuracy: 0.8785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Epoch 4/10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60000/60000 [==============================] - 3s 57us/sample - loss: 0.3074 - accuracy: 0.8875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Epoch 5/10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60000/60000 [==============================] - 3s 58us/sample - loss: 0.2943 - accuracy: 0.8917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Epoch 6/10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60000/60000 [==============================] - 4s 62us/sample - loss: 0.2771 - accuracy: 0.8971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Epoch 7/10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60000/60000 [==============================] - 3s 58us/sample - loss: 0.2661 - accuracy: 0.9013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Epoch 8/10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60000/60000 [==============================] - 3s 57us/sample - loss: 0.2545 - accuracy: 0.9056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Epoch 9/10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60000/60000 [==============================] - 3s 57us/sample - loss: 0.2453 - accuracy: 0.9086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Epoch 10/10</a:t>
            </a:r>
            <a:endParaRPr lang="zh-CN" altLang="en-US" sz="1000" b="1"/>
          </a:p>
          <a:p>
            <a:pPr marL="0" indent="0">
              <a:buNone/>
            </a:pPr>
            <a:r>
              <a:rPr lang="zh-CN" altLang="en-US" sz="1000" b="1"/>
              <a:t>60000/60000 [==============================] - 4s 63us/sample - loss: 0.2370 - accuracy: 0.9116</a:t>
            </a:r>
            <a:endParaRPr lang="zh-CN" altLang="en-US" sz="1000" b="1"/>
          </a:p>
          <a:p>
            <a:pPr marL="0" indent="0">
              <a:buNone/>
            </a:pPr>
            <a:endParaRPr lang="zh-CN" altLang="en-US" sz="1000" b="1"/>
          </a:p>
          <a:p>
            <a:pPr marL="0" indent="0">
              <a:buNone/>
            </a:pPr>
            <a:endParaRPr lang="zh-CN" altLang="en-US" sz="1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绘制图片并查看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22433"/>
            <a:ext cx="8229600" cy="34994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400"/>
              <a:t>def plot_image(i, predictions_array, true_label, img):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predictions_array, true_label, img = predictions_array, true_label[i], img[i]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plt.grid(False)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plt.xticks([])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plt.yticks([])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plt.imshow(img, cmap=plt.cm.binary)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predicted_label = np.argmax(predictions_array)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if predicted_label == true_label: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color = 'blue'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else: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color = 'red'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plt.xlabel("{} {:2.0f}% ({})".format(class_names[predicted_label],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                      100*np.max(predictions_array),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                      class_names[true_label]),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                      color=color)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绘制并标识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def plot_value_array(i, predictions_array, true_label):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predictions_array, true_label = predictions_array, true_label[i]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plt.grid(False)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plt.xticks(range(10))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plt.yticks([])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thisplot = plt.bar(range(10), predictions_array, color="#777777")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plt.ylim([0, 1])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predicted_label = np.argmax(predictions_array)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thisplot[predicted_label].set_color('red')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thisplot[true_label].set_color('blue')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验证预测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i = 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plt.figure(figsize=(6,3))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plt.subplot(1,2,1)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plot_image(i, predictions[i], test_labels, test_images)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plt.subplot(1,2,2)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plot_value_array(i, predictions[i],  test_labels)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plt.show()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3055" y="1538605"/>
            <a:ext cx="6037580" cy="30232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预测失败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i = 12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plt.figure(figsize=(6,3))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plt.subplot(1,2,1)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plot_image(i, predictions[i], test_labels, test_images)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plt.subplot(1,2,2)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plot_value_array(i, predictions[i],  test_labels)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plt.show()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2470" y="1386840"/>
            <a:ext cx="5664200" cy="2835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衣服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识别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课 程</a:t>
            </a:r>
            <a:endParaRPr lang="zh-CN" altLang="en-US" sz="4400" b="1" spc="-225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猫狗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识别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CNN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可视化感受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33" grpId="0"/>
      <p:bldP spid="3" grpId="0"/>
      <p:bldP spid="79" grpId="0" bldLvl="0" animBg="1"/>
      <p:bldP spid="83" grpId="0" bldLvl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绘制</a:t>
            </a:r>
            <a:r>
              <a:rPr lang="en-US" altLang="zh-CN"/>
              <a:t>5</a:t>
            </a:r>
            <a:r>
              <a:rPr lang="zh-CN" altLang="en-US"/>
              <a:t>行</a:t>
            </a:r>
            <a:r>
              <a:rPr lang="en-US" altLang="zh-CN"/>
              <a:t>3</a:t>
            </a:r>
            <a:r>
              <a:rPr lang="zh-CN" altLang="en-US"/>
              <a:t>列预测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num_rows = 5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num_cols = 3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num_images = num_rows*num_cols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plt.figure(figsize=(2*2*num_cols, 2*num_rows))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 in range(num_images):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plt.subplot(num_rows, 2*num_cols, 2*i+1)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plot_image(i, predictions[i], test_labels, test_images)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plt.subplot(num_rows, 2*num_cols, 2*i+2)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plot_value_array(i, predictions[i], test_labels)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plt.tight_layout()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plt.show()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215" y="509905"/>
            <a:ext cx="7212965" cy="45510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识别动物猫狗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获取猫狗图片的数据集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你可以从https://www.kaggle.com/c/dogs-vs-cats/data下载我们所需的数据，我们有</a:t>
            </a:r>
            <a:r>
              <a:rPr lang="en-US" altLang="zh-CN"/>
              <a:t>12500</a:t>
            </a:r>
            <a:r>
              <a:rPr lang="zh-CN" altLang="en-US"/>
              <a:t>张图片，在图像中取</a:t>
            </a:r>
            <a:r>
              <a:rPr lang="en-US" altLang="zh-CN"/>
              <a:t>2000</a:t>
            </a:r>
            <a:r>
              <a:rPr lang="zh-CN" altLang="en-US"/>
              <a:t>张为</a:t>
            </a:r>
            <a:r>
              <a:rPr lang="zh-CN" altLang="en-US"/>
              <a:t>训练图像，</a:t>
            </a:r>
            <a:r>
              <a:rPr lang="en-US" altLang="zh-CN"/>
              <a:t>1000</a:t>
            </a:r>
            <a:r>
              <a:rPr lang="zh-CN" altLang="en-US"/>
              <a:t>张验证图像和</a:t>
            </a:r>
            <a:r>
              <a:rPr lang="en-US" altLang="zh-CN"/>
              <a:t>1000</a:t>
            </a:r>
            <a:r>
              <a:rPr lang="zh-CN" altLang="en-US"/>
              <a:t>张测试图像。</a:t>
            </a:r>
            <a:endParaRPr lang="zh-CN" altLang="en-US"/>
          </a:p>
          <a:p>
            <a:r>
              <a:rPr lang="zh-CN" altLang="en-US"/>
              <a:t>每个分组中猫、狗的样本数目相同，</a:t>
            </a:r>
            <a:r>
              <a:rPr lang="zh-CN" altLang="en-US"/>
              <a:t>这是一个平衡的二分类问题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6385" y="2066925"/>
            <a:ext cx="5251450" cy="29514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创建所需目录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3315" y="316230"/>
            <a:ext cx="4692650" cy="468439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4679950" y="641350"/>
            <a:ext cx="2908300" cy="27940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588250" y="641350"/>
            <a:ext cx="131445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创建存放图片数据的路径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5994400" y="1543050"/>
            <a:ext cx="1524000" cy="38100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778500" y="4349750"/>
            <a:ext cx="1695450" cy="32385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7518400" y="1676400"/>
            <a:ext cx="131445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创建存放训练集猫图片数据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473950" y="4349750"/>
            <a:ext cx="131445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创建存放测试集</a:t>
            </a:r>
            <a:r>
              <a:rPr lang="zh-CN" altLang="en-US"/>
              <a:t>猫图片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从源</a:t>
            </a:r>
            <a:r>
              <a:rPr lang="zh-CN" altLang="en-US"/>
              <a:t>目录中读取图像到目标文件夹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6155" y="840740"/>
            <a:ext cx="5334635" cy="420624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6953250" y="1733550"/>
            <a:ext cx="844550" cy="23495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6908800" y="3460750"/>
            <a:ext cx="844550" cy="23495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7683500" y="1771650"/>
            <a:ext cx="131445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拷贝前</a:t>
            </a:r>
            <a:r>
              <a:rPr lang="en-US" altLang="zh-CN"/>
              <a:t>1000</a:t>
            </a:r>
            <a:r>
              <a:rPr lang="zh-CN" altLang="en-US"/>
              <a:t>张图片作为</a:t>
            </a:r>
            <a:r>
              <a:rPr lang="zh-CN" altLang="en-US"/>
              <a:t>训练集猫图片数据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753350" y="3390900"/>
            <a:ext cx="131445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拷贝</a:t>
            </a:r>
            <a:r>
              <a:rPr lang="en-US" altLang="zh-CN"/>
              <a:t>500</a:t>
            </a:r>
            <a:r>
              <a:rPr lang="zh-CN" altLang="en-US"/>
              <a:t>张图片作为验证</a:t>
            </a:r>
            <a:r>
              <a:rPr lang="zh-CN" altLang="en-US"/>
              <a:t>集猫图片数据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读取图像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6930" y="325755"/>
            <a:ext cx="4839335" cy="475996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6267450" y="1778000"/>
            <a:ext cx="1530350" cy="19050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7683500" y="1771650"/>
            <a:ext cx="131445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将图像数据缩放为</a:t>
            </a:r>
            <a:r>
              <a:rPr lang="en-US" altLang="zh-CN"/>
              <a:t>1/255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7" idx="1"/>
          </p:cNvCxnSpPr>
          <p:nvPr/>
        </p:nvCxnSpPr>
        <p:spPr>
          <a:xfrm flipH="1" flipV="1">
            <a:off x="4070350" y="3937000"/>
            <a:ext cx="3267075" cy="34290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7337425" y="3990975"/>
            <a:ext cx="131445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将图像大小调整为</a:t>
            </a:r>
            <a:r>
              <a:rPr lang="en-US" altLang="zh-CN"/>
              <a:t>1</a:t>
            </a:r>
            <a:r>
              <a:rPr lang="en-US" altLang="zh-CN"/>
              <a:t>50*150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981450" y="2921000"/>
            <a:ext cx="3298825" cy="26035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280275" y="2921000"/>
            <a:ext cx="131445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使用二进制标签，计算损失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构建网络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1030" y="997585"/>
            <a:ext cx="7902575" cy="37738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6105" y="545465"/>
            <a:ext cx="5267325" cy="45408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配置模型</a:t>
            </a:r>
            <a:r>
              <a:rPr lang="en-US" altLang="zh-CN"/>
              <a:t>&amp;</a:t>
            </a:r>
            <a:r>
              <a:rPr lang="zh-CN" altLang="en-US"/>
              <a:t>进行</a:t>
            </a:r>
            <a:r>
              <a:rPr lang="zh-CN" altLang="en-US"/>
              <a:t>训练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950" y="1024255"/>
            <a:ext cx="8586470" cy="10687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95" y="2284730"/>
            <a:ext cx="6366510" cy="2442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识别衣服类型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  <p:bldP spid="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</a:t>
            </a:r>
            <a:r>
              <a:rPr lang="zh-CN" altLang="en-US"/>
              <a:t>轮</a:t>
            </a:r>
            <a:r>
              <a:rPr lang="zh-CN" altLang="en-US"/>
              <a:t>训练精度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6340" y="532130"/>
            <a:ext cx="5727700" cy="451612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84150" y="2921000"/>
            <a:ext cx="2127250" cy="984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r>
              <a:rPr lang="zh-CN" altLang="en-US"/>
              <a:t>轮精度在</a:t>
            </a:r>
            <a:r>
              <a:rPr lang="en-US" altLang="zh-CN"/>
              <a:t>82%</a:t>
            </a:r>
            <a:r>
              <a:rPr lang="zh-CN" altLang="en-US"/>
              <a:t>上下</a:t>
            </a:r>
            <a:endParaRPr lang="zh-CN" altLang="en-US"/>
          </a:p>
          <a:p>
            <a:pPr algn="ctr"/>
            <a:r>
              <a:rPr lang="en-US" altLang="zh-CN"/>
              <a:t>30</a:t>
            </a:r>
            <a:r>
              <a:rPr lang="zh-CN" altLang="en-US"/>
              <a:t>轮精度能</a:t>
            </a:r>
            <a:r>
              <a:rPr lang="zh-CN" altLang="en-US"/>
              <a:t>达到</a:t>
            </a:r>
            <a:r>
              <a:rPr lang="en-US" altLang="zh-CN"/>
              <a:t>99%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465455"/>
            <a:ext cx="6628765" cy="45656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6686550" y="4171950"/>
            <a:ext cx="952500" cy="666750"/>
          </a:xfrm>
          <a:prstGeom prst="straightConnector1">
            <a:avLst/>
          </a:prstGeom>
          <a:ln w="412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639050" y="3568700"/>
            <a:ext cx="120650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25</a:t>
            </a:r>
            <a:r>
              <a:rPr lang="zh-CN" altLang="en-US"/>
              <a:t>轮</a:t>
            </a:r>
            <a:endParaRPr lang="zh-CN" altLang="en-US"/>
          </a:p>
          <a:p>
            <a:pPr algn="ctr"/>
            <a:r>
              <a:rPr lang="zh-CN" altLang="en-US"/>
              <a:t>精确度到</a:t>
            </a:r>
            <a:r>
              <a:rPr lang="en-US" altLang="zh-CN"/>
              <a:t>98%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绘制损失曲线和精度曲线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</a:t>
            </a:r>
            <a:r>
              <a:rPr lang="zh-CN" altLang="en-US">
                <a:sym typeface="+mn-ea"/>
              </a:rPr>
              <a:t>保存模型   </a:t>
            </a:r>
            <a:r>
              <a:rPr lang="en-US" altLang="zh-CN"/>
              <a:t>model.save('cat_vs_dogs_small_1.h5')</a:t>
            </a:r>
            <a:endParaRPr lang="en-US" altLang="zh-CN"/>
          </a:p>
          <a:p>
            <a:r>
              <a:rPr lang="zh-CN" altLang="en-US"/>
              <a:t>接着绘制精度、损失曲线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0160" y="1484630"/>
            <a:ext cx="4157980" cy="35579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思考下为什么？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t="5117" r="-238"/>
          <a:stretch>
            <a:fillRect/>
          </a:stretch>
        </p:blipFill>
        <p:spPr>
          <a:xfrm>
            <a:off x="238760" y="1117600"/>
            <a:ext cx="5089525" cy="3615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5339" r="1830"/>
          <a:stretch>
            <a:fillRect/>
          </a:stretch>
        </p:blipFill>
        <p:spPr>
          <a:xfrm>
            <a:off x="5090795" y="1466850"/>
            <a:ext cx="378079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优化部分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ADD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  <p:bldP spid="9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使用数据增强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2433"/>
            <a:ext cx="8229600" cy="3499470"/>
          </a:xfrm>
        </p:spPr>
        <p:txBody>
          <a:bodyPr>
            <a:noAutofit/>
          </a:bodyPr>
          <a:p>
            <a:r>
              <a:rPr lang="zh-CN" altLang="en-US" sz="2200"/>
              <a:t>从上面图像可以看出</a:t>
            </a:r>
            <a:r>
              <a:rPr lang="zh-CN" altLang="en-US" sz="2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过拟合现象</a:t>
            </a:r>
            <a:r>
              <a:rPr lang="zh-CN" altLang="en-US" sz="2200"/>
              <a:t>，训练精度接近</a:t>
            </a:r>
            <a:r>
              <a:rPr lang="en-US" altLang="zh-CN" sz="2200"/>
              <a:t>100%</a:t>
            </a:r>
            <a:r>
              <a:rPr lang="zh-CN" altLang="en-US" sz="2200"/>
              <a:t>，而验证精度在</a:t>
            </a:r>
            <a:r>
              <a:rPr lang="en-US" altLang="zh-CN" sz="2200"/>
              <a:t>70%~73%</a:t>
            </a:r>
            <a:r>
              <a:rPr lang="zh-CN" altLang="en-US" sz="2200"/>
              <a:t>，验证损失在</a:t>
            </a:r>
            <a:r>
              <a:rPr lang="en-US" altLang="zh-CN" sz="2200"/>
              <a:t>5</a:t>
            </a:r>
            <a:r>
              <a:rPr lang="zh-CN" altLang="en-US" sz="2200"/>
              <a:t>轮后就达到最值，训练损失下降接近</a:t>
            </a:r>
            <a:r>
              <a:rPr lang="en-US" altLang="zh-CN" sz="2200"/>
              <a:t>0</a:t>
            </a:r>
            <a:r>
              <a:rPr lang="zh-CN" altLang="en-US" sz="2200"/>
              <a:t>。</a:t>
            </a:r>
            <a:endParaRPr lang="zh-CN" altLang="en-US" sz="2200"/>
          </a:p>
          <a:p>
            <a:r>
              <a:rPr lang="zh-CN" altLang="en-US" sz="2200"/>
              <a:t>因为训练样本少，所以我们应重点关注过拟合问题，前面已经介绍过多种不同的</a:t>
            </a:r>
            <a:r>
              <a:rPr lang="zh-CN" altLang="en-US" sz="2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降低过拟合</a:t>
            </a:r>
            <a:r>
              <a:rPr lang="zh-CN" altLang="en-US" sz="2200"/>
              <a:t>的方法，比如</a:t>
            </a:r>
            <a:r>
              <a:rPr lang="en-US" altLang="zh-CN" sz="2200"/>
              <a:t>dropout</a:t>
            </a:r>
            <a:r>
              <a:rPr lang="zh-CN" altLang="en-US" sz="2200"/>
              <a:t>和权重衰减（</a:t>
            </a:r>
            <a:r>
              <a:rPr lang="en-US" altLang="zh-CN" sz="2200"/>
              <a:t>L2</a:t>
            </a:r>
            <a:r>
              <a:rPr lang="zh-CN" altLang="en-US" sz="2200"/>
              <a:t>正则化）</a:t>
            </a:r>
            <a:endParaRPr lang="zh-CN" altLang="en-US" sz="2200"/>
          </a:p>
          <a:p>
            <a:r>
              <a:rPr lang="zh-CN" altLang="en-US" sz="2200"/>
              <a:t>数据增强也是一种常用的</a:t>
            </a:r>
            <a:r>
              <a:rPr lang="zh-CN" altLang="en-US" sz="2200">
                <a:sym typeface="+mn-ea"/>
              </a:rPr>
              <a:t>降低过拟合的方法，其从现有训练样本中生成更多的训练数据，其方法是利用多种能够</a:t>
            </a:r>
            <a:r>
              <a:rPr lang="zh-CN" altLang="en-US" sz="2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生成可信图像</a:t>
            </a:r>
            <a:r>
              <a:rPr lang="zh-CN" altLang="en-US" sz="2200">
                <a:sym typeface="+mn-ea"/>
              </a:rPr>
              <a:t>的随机变换来</a:t>
            </a:r>
            <a:r>
              <a:rPr lang="zh-CN" altLang="en-US" sz="22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增加样本</a:t>
            </a:r>
            <a:r>
              <a:rPr lang="zh-CN" altLang="en-US" sz="2200">
                <a:sym typeface="+mn-ea"/>
              </a:rPr>
              <a:t>，其目标是让模型在训练时不会两次查看完全相同的图像。</a:t>
            </a:r>
            <a:endParaRPr lang="zh-CN" altLang="en-US" sz="2200">
              <a:sym typeface="+mn-ea"/>
            </a:endParaRPr>
          </a:p>
          <a:p>
            <a:r>
              <a:rPr lang="zh-CN" altLang="en-US" sz="2200">
                <a:sym typeface="+mn-ea"/>
              </a:rPr>
              <a:t>可以使用</a:t>
            </a:r>
            <a:r>
              <a:rPr lang="en-US" altLang="zh-CN" sz="2200">
                <a:sym typeface="+mn-ea"/>
              </a:rPr>
              <a:t>ImageDataGenerator</a:t>
            </a:r>
            <a:r>
              <a:rPr lang="zh-CN" altLang="en-US" sz="2200">
                <a:sym typeface="+mn-ea"/>
              </a:rPr>
              <a:t>来设置数据增强</a:t>
            </a:r>
            <a:endParaRPr lang="zh-CN" altLang="en-US" sz="2200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data_gen = ImageDataGenerator(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rotation_range=40,            </a:t>
            </a:r>
            <a:r>
              <a:rPr lang="en-US" altLang="zh-CN"/>
              <a:t>	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图像随机旋转的角度范围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width_shift_range=0.2,</a:t>
            </a:r>
            <a:r>
              <a:rPr lang="en-US" altLang="zh-CN"/>
              <a:t>	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图像在水平方向上平移范围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height_shift_range=0.2,</a:t>
            </a:r>
            <a:r>
              <a:rPr lang="en-US" altLang="zh-CN"/>
              <a:t>	 </a:t>
            </a:r>
            <a:r>
              <a:rPr lang="en-US" altLang="zh-CN">
                <a:solidFill>
                  <a:srgbClr val="FF0000"/>
                </a:solidFill>
              </a:rPr>
              <a:t>#</a:t>
            </a:r>
            <a:r>
              <a:rPr lang="zh-CN" altLang="en-US">
                <a:solidFill>
                  <a:srgbClr val="FF0000"/>
                </a:solidFill>
              </a:rPr>
              <a:t>（相对于总高度的比例是</a:t>
            </a:r>
            <a:r>
              <a:rPr lang="en-US" altLang="zh-CN">
                <a:solidFill>
                  <a:srgbClr val="FF0000"/>
                </a:solidFill>
              </a:rPr>
              <a:t>0.2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shear_range=0.2,</a:t>
            </a:r>
            <a:r>
              <a:rPr lang="en-US" altLang="zh-CN"/>
              <a:t>		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随机错切变换的角度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zoom_range=0.2,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horizontal_flip=True,</a:t>
            </a:r>
            <a:r>
              <a:rPr lang="en-US" altLang="zh-CN"/>
              <a:t>	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随机将一半图像水平翻转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fill_mode='nearest'</a:t>
            </a:r>
            <a:r>
              <a:rPr lang="en-US" altLang="zh-CN"/>
              <a:t>		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填充创建像素的方法是</a:t>
            </a:r>
            <a:r>
              <a:rPr lang="zh-CN" altLang="en-US">
                <a:sym typeface="+mn-ea"/>
              </a:rPr>
              <a:t>'nearest'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随机选择狗、</a:t>
            </a:r>
            <a:r>
              <a:rPr lang="zh-CN" altLang="en-US"/>
              <a:t>猫图片进行增强并可视化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import os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from keras.preprocessing import image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fnames = [os.path.join('cats_and_dogs/train/</a:t>
            </a:r>
            <a:r>
              <a:rPr lang="en-US" altLang="zh-CN"/>
              <a:t>dogs</a:t>
            </a:r>
            <a:r>
              <a:rPr lang="zh-CN" altLang="en-US"/>
              <a:t>,fname) for fname in os.listdir('cats_and_dogs/train/</a:t>
            </a:r>
            <a:r>
              <a:rPr lang="en-US" altLang="zh-CN"/>
              <a:t>dogs'</a:t>
            </a:r>
            <a:r>
              <a:rPr lang="zh-CN" altLang="en-US"/>
              <a:t>)]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img_path = fnames[3]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img = image.load_img(img_path,target_size=(159,150))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 = image.img_to_array(img)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 = x.reshape((1,)+x.shape)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 = 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batch in data_gen.flow(x,batch_size=1):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plt.figure(i)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imgplot = plt.imshow(image.array_to_img(batch[0]))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 += 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i%6 ==0: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break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plt.show()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可爱的猫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744220"/>
            <a:ext cx="2581910" cy="1937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110" y="744220"/>
            <a:ext cx="2581910" cy="1937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81605"/>
            <a:ext cx="2581910" cy="1937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0" y="2681605"/>
            <a:ext cx="2581910" cy="1937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020" y="744220"/>
            <a:ext cx="2581910" cy="1937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020" y="2681605"/>
            <a:ext cx="2581910" cy="19373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忠实的狗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922655"/>
            <a:ext cx="2581910" cy="1937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110" y="922655"/>
            <a:ext cx="2581910" cy="1937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020" y="922655"/>
            <a:ext cx="2581910" cy="1937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345" y="2860040"/>
            <a:ext cx="2581910" cy="1937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255" y="2860040"/>
            <a:ext cx="2581910" cy="1937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载入数据并查看数据情况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from tensorflow import keras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fashion_mnist = keras.datasets.fashion_mnist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(train_images, train_labels), (test_images, test_labels) = fashion_mnist.load_data()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print(train_images.shape)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print(len(train_labels))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print(test_images.shape)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print(len(test_labels))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1280" y="2185670"/>
            <a:ext cx="2816860" cy="29578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</a:t>
            </a:r>
            <a:r>
              <a:rPr lang="zh-CN" altLang="en-US"/>
              <a:t>定义一个包含</a:t>
            </a:r>
            <a:r>
              <a:rPr lang="en-US" altLang="zh-CN"/>
              <a:t>dropout</a:t>
            </a:r>
            <a:r>
              <a:rPr lang="zh-CN" altLang="en-US"/>
              <a:t>的新卷积网络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7365" y="1056640"/>
            <a:ext cx="7886700" cy="34702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vgg16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vgg16</a:t>
            </a:r>
            <a:r>
              <a:rPr lang="zh-CN" altLang="en-US"/>
              <a:t>在</a:t>
            </a:r>
            <a:r>
              <a:rPr lang="en-US" altLang="zh-CN"/>
              <a:t>14</a:t>
            </a:r>
            <a:r>
              <a:rPr lang="zh-CN" altLang="en-US"/>
              <a:t>年由</a:t>
            </a:r>
            <a:r>
              <a:rPr lang="en-US" altLang="zh-CN"/>
              <a:t>2</a:t>
            </a:r>
            <a:r>
              <a:rPr lang="zh-CN" altLang="en-US"/>
              <a:t>位大神开发，它是一种架构</a:t>
            </a:r>
            <a:r>
              <a:rPr lang="zh-CN" altLang="en-US"/>
              <a:t>很简单的</a:t>
            </a:r>
            <a:r>
              <a:rPr lang="en-US" altLang="zh-CN"/>
              <a:t>CONV</a:t>
            </a:r>
            <a:r>
              <a:rPr lang="zh-CN" altLang="en-US"/>
              <a:t>网络</a:t>
            </a:r>
            <a:endParaRPr lang="zh-CN" altLang="en-US"/>
          </a:p>
          <a:p>
            <a:r>
              <a:rPr lang="zh-CN" altLang="en-US"/>
              <a:t>使用预训练网络有</a:t>
            </a:r>
            <a:r>
              <a:rPr lang="en-US" altLang="zh-CN"/>
              <a:t>2</a:t>
            </a:r>
            <a:r>
              <a:rPr lang="zh-CN" altLang="en-US"/>
              <a:t>种方法，特征提取和微调模型</a:t>
            </a:r>
            <a:endParaRPr lang="zh-CN" altLang="en-US"/>
          </a:p>
          <a:p>
            <a:r>
              <a:rPr lang="zh-CN" altLang="en-US"/>
              <a:t>特征提取是使用之前的网络学到的表示从新样本中提取有趣的特征，然后将这些特征输入一个新的分类器，从头开始训练</a:t>
            </a:r>
            <a:endParaRPr lang="zh-CN" altLang="en-US"/>
          </a:p>
          <a:p>
            <a:r>
              <a:rPr lang="zh-CN" altLang="en-US"/>
              <a:t>首先将</a:t>
            </a:r>
            <a:r>
              <a:rPr lang="en-US" altLang="zh-CN"/>
              <a:t>vgg16</a:t>
            </a:r>
            <a:r>
              <a:rPr lang="zh-CN" altLang="en-US"/>
              <a:t>卷积实例化：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2978785"/>
            <a:ext cx="7891780" cy="180784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7989"/>
            <a:ext cx="8229600" cy="514513"/>
          </a:xfrm>
        </p:spPr>
        <p:txBody>
          <a:bodyPr/>
          <a:p>
            <a:r>
              <a:rPr lang="zh-CN" altLang="en-US"/>
              <a:t>查看</a:t>
            </a:r>
            <a:r>
              <a:rPr lang="en-US" altLang="zh-CN"/>
              <a:t>vgg16</a:t>
            </a:r>
            <a:r>
              <a:rPr lang="zh-CN" altLang="en-US"/>
              <a:t>的卷积基架构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22103"/>
            <a:ext cx="8229600" cy="34994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500" b="1"/>
              <a:t>Model: "vgg16"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Layer (type)                 Output Shape              Param #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=================================================================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input_1 (InputLayer)         (None, 150, 150, 3)       0      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block1_conv1 (Conv2D)        (None, 150, 150, 64)      1792   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block1_conv2 (Conv2D)        (None, 150, 150, 64)      36928  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block1_pool (MaxPooling2D)   (None, 75, 75, 64)        0      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block2_conv1 (Conv2D)        (None, 75, 75, 128)       73856  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block2_conv2 (Conv2D)        (None, 75, 75, 128)       147584 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block2_pool (MaxPooling2D)   (None, 37, 37, 128)       0      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block3_conv1 (Conv2D)        (None, 37, 37, 256)       295168 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block3_conv2 (Conv2D)        (None, 37, 37, 256)       590080 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block3_conv3 (Conv2D)        (None, 37, 37, 256)       590080 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block3_pool (MaxPooling2D)   (None, 18, 18, 256)       0      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block4_conv1 (Conv2D)        (None, 18, 18, 512)       1180160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block4_conv2 (Conv2D)        (None, 18, 18, 512)       2359808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block4_conv3 (Conv2D)        (None, 18, 18, 512)       2359808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block4_pool (MaxPooling2D)   (None, 9, 9, 512)         0      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block5_conv1 (Conv2D)        (None, 9, 9, 512)         2359808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block5_conv2 (Conv2D)        (None, 9, 9, 512)         2359808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block5_conv3 (Conv2D)        (None, 9, 9, 512)         2359808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_________________________________________________________________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block5_pool (MaxPooling2D)   (None, 4, 4, 512)         0         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=================================================================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Total params: 14,714,688</a:t>
            </a:r>
            <a:endParaRPr lang="zh-CN" altLang="en-US" sz="500" b="1"/>
          </a:p>
          <a:p>
            <a:pPr marL="0" indent="0">
              <a:buNone/>
            </a:pPr>
            <a:r>
              <a:rPr lang="zh-CN" altLang="en-US" sz="500" b="1"/>
              <a:t>Trainable params: 14,714,688</a:t>
            </a:r>
            <a:endParaRPr lang="zh-CN" altLang="en-US" sz="500" b="1"/>
          </a:p>
        </p:txBody>
      </p:sp>
      <p:sp>
        <p:nvSpPr>
          <p:cNvPr id="4" name="圆角矩形 3"/>
          <p:cNvSpPr/>
          <p:nvPr/>
        </p:nvSpPr>
        <p:spPr>
          <a:xfrm>
            <a:off x="3818255" y="1162050"/>
            <a:ext cx="4862195" cy="3028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下一步有</a:t>
            </a:r>
            <a:r>
              <a:rPr lang="en-US" altLang="zh-CN"/>
              <a:t>2</a:t>
            </a:r>
            <a:r>
              <a:rPr lang="zh-CN" altLang="en-US"/>
              <a:t>种方法供选择：</a:t>
            </a:r>
            <a:endParaRPr lang="zh-CN" altLang="en-US"/>
          </a:p>
          <a:p>
            <a:pPr algn="ctr"/>
            <a:r>
              <a:rPr lang="zh-CN" altLang="en-US"/>
              <a:t>一、在数据集上运行卷积基，将输出保存成</a:t>
            </a:r>
            <a:r>
              <a:rPr lang="en-US" altLang="zh-CN"/>
              <a:t>numpy</a:t>
            </a:r>
            <a:r>
              <a:rPr lang="zh-CN" altLang="en-US"/>
              <a:t>数组，然后输入到独立的密集连接分类器中，这种方法速度快，计算代价低，对每个输入图像只需运行一次卷积基。</a:t>
            </a:r>
            <a:endParaRPr lang="zh-CN" altLang="en-US"/>
          </a:p>
          <a:p>
            <a:pPr algn="ctr"/>
            <a:r>
              <a:rPr lang="zh-CN" altLang="en-US"/>
              <a:t>二、在顶部添加</a:t>
            </a:r>
            <a:r>
              <a:rPr lang="en-US" altLang="zh-CN"/>
              <a:t>Dense</a:t>
            </a:r>
            <a:r>
              <a:rPr lang="zh-CN" altLang="en-US"/>
              <a:t>层来扩展已有模型，在输入数据上端到端的运行整个模型，可以使用数据增强，但是这种方法的计算代价比第一种要高很多。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使用预训练卷积基提取特征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运行</a:t>
            </a:r>
            <a:r>
              <a:rPr lang="en-US" altLang="zh-CN"/>
              <a:t>ImageDataGenerator</a:t>
            </a:r>
            <a:r>
              <a:rPr lang="zh-CN" altLang="en-US"/>
              <a:t>，将图像及其标签提取为</a:t>
            </a:r>
            <a:r>
              <a:rPr lang="en-US" altLang="zh-CN"/>
              <a:t>numpy</a:t>
            </a:r>
            <a:r>
              <a:rPr lang="zh-CN" altLang="en-US"/>
              <a:t>数组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2320" y="839470"/>
            <a:ext cx="5297805" cy="426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修改一下数据形状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train_features, train_labels = extract_features(train_dir, 2000)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validation_features, validation_labels = extract_features(validation_dir, 1000)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test_features, test_labels = extract_features(test_dir, 1000)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train_features = np.reshape(train_features, (2000, 4 * 4 * 512))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validation_features = np.reshape(validation_features,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	    </a:t>
            </a:r>
            <a:r>
              <a:rPr lang="zh-CN" altLang="en-US"/>
              <a:t>(1000, 4 * 4 * 512))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test_features = np.reshape(test_features, (1000, 4 * 4 * 512))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定义并训练密集连接器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model=models.Sequential()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model.add(layers.Dense(256,activation='relu',input_dim=4*4*512))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model.add(layers.Dropout(0.5))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model.add(layers.Dense(1,activation='sigmoid'))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model.compile(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optimizer=optimizers.RMSprop(lr=2e-5),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loss='binary_crossentropy',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metrics=['acc']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history = model.fit(train_features,train_labels,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epochs=20,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batch_size = 20,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validation_data=(validation_features,validation_labels))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693285" y="1800225"/>
            <a:ext cx="430022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运行的结果精度在</a:t>
            </a:r>
            <a:r>
              <a:rPr lang="en-US" altLang="zh-CN"/>
              <a:t>95%</a:t>
            </a:r>
            <a:r>
              <a:rPr lang="zh-CN" altLang="en-US"/>
              <a:t>以上，但本方法没有使用数据增强，从一开始可能就过拟合，虽然</a:t>
            </a:r>
            <a:r>
              <a:rPr lang="en-US" altLang="zh-CN"/>
              <a:t>dropout</a:t>
            </a:r>
            <a:r>
              <a:rPr lang="zh-CN" altLang="en-US"/>
              <a:t>比例相当大，但过拟合情况没能很好的解决，同学们我们接着来使用数据增强的方法来训练模型</a:t>
            </a:r>
            <a:endParaRPr lang="zh-CN" altLang="en-US"/>
          </a:p>
          <a:p>
            <a:pPr algn="ctr"/>
            <a:r>
              <a:rPr lang="en-US" altLang="zh-CN"/>
              <a:t>model.add(conv_base)</a:t>
            </a:r>
            <a:endParaRPr lang="en-US" altLang="zh-CN"/>
          </a:p>
          <a:p>
            <a:pPr algn="ctr"/>
            <a:r>
              <a:rPr lang="en-US" altLang="zh-CN"/>
              <a:t>model.add(layers.Flatten())</a:t>
            </a:r>
            <a:endParaRPr lang="en-US" altLang="zh-CN"/>
          </a:p>
          <a:p>
            <a:pPr algn="ctr"/>
            <a:r>
              <a:rPr lang="zh-CN" altLang="en-US"/>
              <a:t>同时需要将卷积基冻结，避免之前学的内容损坏</a:t>
            </a:r>
            <a:endParaRPr lang="zh-CN" altLang="en-US"/>
          </a:p>
          <a:p>
            <a:pPr algn="ctr"/>
            <a:r>
              <a:rPr lang="en-US" altLang="zh-CN"/>
              <a:t>conv_base.trainable = False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chemeClr val="tx2"/>
                </a:solidFill>
                <a:cs typeface="+mn-ea"/>
                <a:sym typeface="+mn-lt"/>
              </a:rPr>
              <a:t>卷积神经网络</a:t>
            </a:r>
            <a:r>
              <a:rPr lang="zh-CN" altLang="en-US" sz="3400" b="1" dirty="0">
                <a:solidFill>
                  <a:schemeClr val="tx2"/>
                </a:solidFill>
                <a:cs typeface="+mn-ea"/>
                <a:sym typeface="+mn-lt"/>
              </a:rPr>
              <a:t>可视化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  <p:bldP spid="9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显示一张测试图像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4405" y="859790"/>
            <a:ext cx="6790055" cy="411353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4920" y="1778000"/>
            <a:ext cx="3754755" cy="2817495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4944110" y="1036320"/>
            <a:ext cx="1056005" cy="582295"/>
          </a:xfrm>
          <a:prstGeom prst="wedgeRoundRectCallout">
            <a:avLst>
              <a:gd name="adj1" fmla="val -18357"/>
              <a:gd name="adj2" fmla="val 1076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我可爱吧！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5</a:t>
            </a:r>
            <a:r>
              <a:rPr lang="zh-CN" altLang="en-US"/>
              <a:t>通道和</a:t>
            </a:r>
            <a:r>
              <a:rPr lang="en-US" altLang="zh-CN"/>
              <a:t>7</a:t>
            </a:r>
            <a:r>
              <a:rPr lang="zh-CN" altLang="en-US"/>
              <a:t>通道可视化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layer_outputs = [layer.output for layer in model.layers[:8]]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activation_model = models.Model(inputs=model.input, outputs=layer_outputs)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activations = activation_model.predict(img_tensor)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first_layer_activation = activations[0]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plt.matshow(first_layer_activation[0, :, :, 5], cmap='viridis')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plt.matshow(first_layer_activation[0, :, :, 7], cmap='viridis')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plt.show()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命名各种类别衣服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class_names = ['T-shirt/top', 'Trouser', 'Pullover', 'Dress', 'Coat',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 </a:t>
            </a:r>
            <a:r>
              <a:rPr lang="zh-CN" altLang="en-US"/>
              <a:t>               'Sandal', 'Shirt', 'Sneaker', 'Bag', 'Ankle boot']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0380" y="1111250"/>
            <a:ext cx="3434715" cy="3434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1111250"/>
            <a:ext cx="3434715" cy="343471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将每个中间激活的通道可视化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9580" y="833120"/>
            <a:ext cx="5782945" cy="426339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932815"/>
            <a:ext cx="8355330" cy="1049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1917065"/>
            <a:ext cx="6449060" cy="322643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120" y="527050"/>
            <a:ext cx="7835900" cy="422973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显示每个过滤器所响应的视觉模式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可以通过在输入空间中进行梯度上升来实现，从空白输入图像开始，将梯度下降应用于卷积神经网络输入图像的值，目的是让某个过滤器的响应最大化。类似于右图。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0" y="1988185"/>
            <a:ext cx="3994150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首先</a:t>
            </a:r>
            <a:r>
              <a:rPr lang="zh-CN" altLang="en-US"/>
              <a:t>将张量转化为有效图像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def deprocess_image(x):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x -= x.mean()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x /= (x.std() + 1e-5)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x *= 0.1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x += 0.5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x = np.clip(x,0,1)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x *= 255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x = np.clip(x,0,255).astype('uint8')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x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生成过滤器可视化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def generate_pattern(layer_name,filter_index,size=150):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layer_output = model.get_layer(layer_name).output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loss = K.mean(layer_output[:, :, :, filter_index])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grads = K.gradients(loss,model.input)[0]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grads /= (K.sqrt(K.mean(K.sqrt(grads))) + 1e-5)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iterate = K.function([model.input], [loss, grads])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input_img_data = np.random.random((1,size,size,3))*20+128.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step = 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for i in range(40):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loss_value,grads_value =  iterate([input_img_data])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input_img_data += grads_value*step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img = input_img_data[0]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deprocess_image(img)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生成某一层中所有过滤器响应组成的网格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457200" y="889635"/>
            <a:ext cx="8229600" cy="40144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400"/>
              <a:t>layer_name = 'block3_conv1'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size = 64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margin = 5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results = np.zeros((8 * size + 7 * margin, 8 * size + 7 * margin, 3))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plt.imshow(results)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for i in range(8):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for j in range(8):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filter_img = generate_pattern(layer_name, i + (j * 8), size=size)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horizontal_start = i * size + i * margin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horizontal_end = horizontal_start + size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vertical_start = j * size + j * margin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vertical_end = vertical_start + size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results[horizontal_start:horizontal_end, vertical_start:vertical_end, :] = filter_img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plt.figure(figsize=(20, 20))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plt.imshow(results)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plt.show()</a:t>
            </a:r>
            <a:endParaRPr lang="zh-CN" altLang="en-US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355" y="1113790"/>
            <a:ext cx="3670300" cy="3499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95" y="619125"/>
            <a:ext cx="4267200" cy="418655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可视化类激活的热力图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2433"/>
            <a:ext cx="8229600" cy="3499470"/>
          </a:xfrm>
        </p:spPr>
        <p:txBody>
          <a:bodyPr>
            <a:no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这种通用的技术叫作类激活图（CAM，class activation map）可视化，它是指对输入图像生成类激活的热力图。类激活热力图是与特定输出类别相关的二维分数网格，对任何输入图像的每个位置都要进行计算，它表示每个位置对该类别的重要程度。举例来说，对于输入到猫狗分类卷积神经网络的一张图像，CAM 可视化可以生成类别“猫”的热力图，表示图像的各个部分与“猫”的相似程度，CAM 可视化也会生成类别“狗”的热力图，表示图像的各个部分与“狗”的相似程度。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我们将使用的具体实现方式是“Grad-CAM: visual explanations from deep networks via gradient_x0002_based localization”a 这篇论文中描述的方法。这种方法非常简单：给定一张输入图像，对于一个卷积层的输出特征图，用类别相对于通道的梯度对这个特征图中的每个通道进行加权。直观上来看，理解这个技巧的一种方法是，你是用“每个通道对类别的重要程度”对“输入图像对不同通道的激活强度”的空间图进行加权，从而得到了“输入图像对类别的激活强度”的空间图。</a:t>
            </a: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数据预处理及数据图片</a:t>
            </a:r>
            <a:r>
              <a:rPr lang="zh-CN" altLang="en-US"/>
              <a:t>查看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import tensorflow as tf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numpy as np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matplotlib.pyplot as plt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plt.figure()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plt.imshow(train_images[0])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plt.colorbar()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plt.grid(False)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plt.show()</a:t>
            </a:r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可视化类激活的热力图</a:t>
            </a:r>
            <a:endParaRPr lang="zh-CN" altLang="en-US"/>
          </a:p>
        </p:txBody>
      </p:sp>
      <p:pic>
        <p:nvPicPr>
          <p:cNvPr id="4" name="图片 3" descr="cat.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4320" y="1717675"/>
            <a:ext cx="1962150" cy="2381250"/>
          </a:xfrm>
          <a:prstGeom prst="rect">
            <a:avLst/>
          </a:prstGeom>
        </p:spPr>
      </p:pic>
      <p:pic>
        <p:nvPicPr>
          <p:cNvPr id="5" name="图片 4" descr="cat.9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793240"/>
            <a:ext cx="196215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9010" y="1095375"/>
            <a:ext cx="4665345" cy="3499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灰度化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train_images = train_images / 255.0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test_images = test_images / 255.0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plt.figure(figsize=(10,10))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 in range(25):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plt.subplot(5,5,i+1)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plt.xticks([])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plt.yticks([])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plt.grid(False)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plt.imshow(train_images[i], cmap=plt.cm.binary)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plt.xlabel(class_names[train_labels[i]])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plt.show()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5570" y="1095375"/>
            <a:ext cx="6371590" cy="34994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249624556"/>
  <p:tag name="KSO_WM_UNIT_PLACING_PICTURE_USER_VIEWPORT" val="{&quot;height&quot;:8603,&quot;width&quot;:9593}"/>
</p:tagLst>
</file>

<file path=ppt/tags/tag2.xml><?xml version="1.0" encoding="utf-8"?>
<p:tagLst xmlns:p="http://schemas.openxmlformats.org/presentationml/2006/main">
  <p:tag name="REFSHAPE" val="531951292"/>
  <p:tag name="KSO_WM_UNIT_PLACING_PICTURE_USER_VIEWPORT" val="{&quot;height&quot;:4530,&quot;width&quot;:7478}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12409</Words>
  <Application>WPS 演示</Application>
  <PresentationFormat>全屏显示(16:9)</PresentationFormat>
  <Paragraphs>482</Paragraphs>
  <Slides>60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Calibri</vt:lpstr>
      <vt:lpstr>Arial Unicode MS</vt:lpstr>
      <vt:lpstr>2_Office 主题</vt:lpstr>
      <vt:lpstr>PowerPoint 演示文稿</vt:lpstr>
      <vt:lpstr>PowerPoint 演示文稿</vt:lpstr>
      <vt:lpstr>PowerPoint 演示文稿</vt:lpstr>
      <vt:lpstr>载入数据并查看数据情况</vt:lpstr>
      <vt:lpstr>命名各种类别衣服</vt:lpstr>
      <vt:lpstr>数据预处理及数据图片查看</vt:lpstr>
      <vt:lpstr>运行结果</vt:lpstr>
      <vt:lpstr>灰度化</vt:lpstr>
      <vt:lpstr>运行结果</vt:lpstr>
      <vt:lpstr>建立模型</vt:lpstr>
      <vt:lpstr>编译及训练模型</vt:lpstr>
      <vt:lpstr>评估模型及预测</vt:lpstr>
      <vt:lpstr>训练结果</vt:lpstr>
      <vt:lpstr>绘制图片并查看</vt:lpstr>
      <vt:lpstr>绘制并标识</vt:lpstr>
      <vt:lpstr>验证预测</vt:lpstr>
      <vt:lpstr>运行结果</vt:lpstr>
      <vt:lpstr>预测失败</vt:lpstr>
      <vt:lpstr>运行结果</vt:lpstr>
      <vt:lpstr>绘制5行3列预测数据</vt:lpstr>
      <vt:lpstr>PowerPoint 演示文稿</vt:lpstr>
      <vt:lpstr>PowerPoint 演示文稿</vt:lpstr>
      <vt:lpstr>获取猫狗图片的数据集</vt:lpstr>
      <vt:lpstr>创建所需目录</vt:lpstr>
      <vt:lpstr>从源目录中读取图像到目标文件夹</vt:lpstr>
      <vt:lpstr>读取图像</vt:lpstr>
      <vt:lpstr>构建网络</vt:lpstr>
      <vt:lpstr>网络架构</vt:lpstr>
      <vt:lpstr>配置模型&amp;进行训练</vt:lpstr>
      <vt:lpstr>10轮训练精度</vt:lpstr>
      <vt:lpstr>PowerPoint 演示文稿</vt:lpstr>
      <vt:lpstr>绘制损失曲线和精度曲线</vt:lpstr>
      <vt:lpstr>思考下为什么？</vt:lpstr>
      <vt:lpstr>PowerPoint 演示文稿</vt:lpstr>
      <vt:lpstr>使用数据增强</vt:lpstr>
      <vt:lpstr>PowerPoint 演示文稿</vt:lpstr>
      <vt:lpstr>随机选择狗、猫图片进行增强并可视化</vt:lpstr>
      <vt:lpstr>可爱的猫</vt:lpstr>
      <vt:lpstr>忠实的狗</vt:lpstr>
      <vt:lpstr>可定义一个包含dropout的新卷积网络</vt:lpstr>
      <vt:lpstr>使用vgg16</vt:lpstr>
      <vt:lpstr>查看vgg16的卷积基架构</vt:lpstr>
      <vt:lpstr>使用预训练卷积基提取特征</vt:lpstr>
      <vt:lpstr>修改一下数据形状</vt:lpstr>
      <vt:lpstr>定义并训练密集连接器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张开源</cp:lastModifiedBy>
  <cp:revision>108</cp:revision>
  <dcterms:created xsi:type="dcterms:W3CDTF">2016-05-20T12:59:00Z</dcterms:created>
  <dcterms:modified xsi:type="dcterms:W3CDTF">2020-01-26T13:57:59Z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